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5" r:id="rId3"/>
    <p:sldId id="257" r:id="rId4"/>
    <p:sldId id="258" r:id="rId5"/>
    <p:sldId id="259" r:id="rId6"/>
    <p:sldId id="260" r:id="rId7"/>
    <p:sldId id="261" r:id="rId8"/>
    <p:sldId id="262" r:id="rId9"/>
    <p:sldId id="263" r:id="rId10"/>
    <p:sldId id="264"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39"/>
    <p:restoredTop sz="69835"/>
  </p:normalViewPr>
  <p:slideViewPr>
    <p:cSldViewPr snapToGrid="0">
      <p:cViewPr varScale="1">
        <p:scale>
          <a:sx n="53" d="100"/>
          <a:sy n="53" d="100"/>
        </p:scale>
        <p:origin x="176"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10308B-B5A8-B54E-8236-CB105481AC94}" type="datetimeFigureOut">
              <a:rPr lang="en-US" smtClean="0"/>
              <a:t>3/25/23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3598B0-2B0C-344F-A93E-7A0925AC3134}" type="slidenum">
              <a:rPr lang="en-US" smtClean="0"/>
              <a:t>‹#›</a:t>
            </a:fld>
            <a:endParaRPr lang="en-US"/>
          </a:p>
        </p:txBody>
      </p:sp>
    </p:spTree>
    <p:extLst>
      <p:ext uri="{BB962C8B-B14F-4D97-AF65-F5344CB8AC3E}">
        <p14:creationId xmlns:p14="http://schemas.microsoft.com/office/powerpoint/2010/main" val="4144500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tried to give you some text with images to generate discussion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FYI, not intended for students</a:t>
            </a:r>
          </a:p>
          <a:p>
            <a:r>
              <a:rPr lang="en-US" dirty="0"/>
              <a:t>Mike Stone</a:t>
            </a:r>
          </a:p>
        </p:txBody>
      </p:sp>
      <p:sp>
        <p:nvSpPr>
          <p:cNvPr id="4" name="Slide Number Placeholder 3"/>
          <p:cNvSpPr>
            <a:spLocks noGrp="1"/>
          </p:cNvSpPr>
          <p:nvPr>
            <p:ph type="sldNum" sz="quarter" idx="5"/>
          </p:nvPr>
        </p:nvSpPr>
        <p:spPr/>
        <p:txBody>
          <a:bodyPr/>
          <a:lstStyle/>
          <a:p>
            <a:fld id="{983598B0-2B0C-344F-A93E-7A0925AC3134}" type="slidenum">
              <a:rPr lang="en-US" smtClean="0"/>
              <a:t>1</a:t>
            </a:fld>
            <a:endParaRPr lang="en-US"/>
          </a:p>
        </p:txBody>
      </p:sp>
    </p:spTree>
    <p:extLst>
      <p:ext uri="{BB962C8B-B14F-4D97-AF65-F5344CB8AC3E}">
        <p14:creationId xmlns:p14="http://schemas.microsoft.com/office/powerpoint/2010/main" val="2429994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E7 with radio transmitter attached. Hand gives an idea of scale</a:t>
            </a:r>
          </a:p>
          <a:p>
            <a:r>
              <a:rPr lang="en-US" dirty="0"/>
              <a:t>How many days did E7 take to fly home?</a:t>
            </a:r>
          </a:p>
          <a:p>
            <a:r>
              <a:rPr lang="en-US" dirty="0"/>
              <a:t>Can you figure out the distance for the whole trip?</a:t>
            </a:r>
          </a:p>
          <a:p>
            <a:endParaRPr lang="en-US" dirty="0"/>
          </a:p>
          <a:p>
            <a:r>
              <a:rPr lang="en-US" dirty="0"/>
              <a:t>Want to know more? Keith Woodley at Miranda Shore Bird Centre is involved in this research. Might talk with kids online  </a:t>
            </a:r>
            <a:r>
              <a:rPr lang="en-US" dirty="0" err="1"/>
              <a:t>keith@shorebirds.org.nz</a:t>
            </a:r>
            <a:r>
              <a:rPr lang="en-US" dirty="0"/>
              <a:t> </a:t>
            </a:r>
          </a:p>
        </p:txBody>
      </p:sp>
      <p:sp>
        <p:nvSpPr>
          <p:cNvPr id="4" name="Slide Number Placeholder 3"/>
          <p:cNvSpPr>
            <a:spLocks noGrp="1"/>
          </p:cNvSpPr>
          <p:nvPr>
            <p:ph type="sldNum" sz="quarter" idx="5"/>
          </p:nvPr>
        </p:nvSpPr>
        <p:spPr/>
        <p:txBody>
          <a:bodyPr/>
          <a:lstStyle/>
          <a:p>
            <a:fld id="{983598B0-2B0C-344F-A93E-7A0925AC3134}" type="slidenum">
              <a:rPr lang="en-US" smtClean="0"/>
              <a:t>10</a:t>
            </a:fld>
            <a:endParaRPr lang="en-US"/>
          </a:p>
        </p:txBody>
      </p:sp>
    </p:spTree>
    <p:extLst>
      <p:ext uri="{BB962C8B-B14F-4D97-AF65-F5344CB8AC3E}">
        <p14:creationId xmlns:p14="http://schemas.microsoft.com/office/powerpoint/2010/main" val="377197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Lower LHS: Northern wheatear - a small songbird, like a thrush, eats insects https://</a:t>
            </a:r>
            <a:r>
              <a:rPr lang="en-US" dirty="0" err="1"/>
              <a:t>www.flickr.com</a:t>
            </a:r>
            <a:r>
              <a:rPr lang="en-US" dirty="0"/>
              <a:t>/photos/</a:t>
            </a:r>
            <a:r>
              <a:rPr lang="en-US" dirty="0" err="1"/>
              <a:t>paulbjones</a:t>
            </a:r>
            <a:r>
              <a:rPr lang="en-US" dirty="0"/>
              <a:t>/8016618709 </a:t>
            </a:r>
          </a:p>
          <a:p>
            <a:r>
              <a:rPr lang="en-US" dirty="0"/>
              <a:t>Lower Middle: Caribou, also known as reindeer https://</a:t>
            </a:r>
            <a:r>
              <a:rPr lang="en-US" dirty="0" err="1"/>
              <a:t>kids.nationalgeographic.com</a:t>
            </a:r>
            <a:r>
              <a:rPr lang="en-US" dirty="0"/>
              <a:t>/animals/mammals/facts/caribou </a:t>
            </a:r>
          </a:p>
          <a:p>
            <a:r>
              <a:rPr lang="en-US" dirty="0"/>
              <a:t>Lower RHS: Arctic tern</a:t>
            </a:r>
          </a:p>
          <a:p>
            <a:endParaRPr lang="en-US" dirty="0"/>
          </a:p>
          <a:p>
            <a:r>
              <a:rPr lang="en-US" dirty="0"/>
              <a:t>Can you name some other migrating animals you know?</a:t>
            </a:r>
          </a:p>
          <a:p>
            <a:r>
              <a:rPr lang="en-US" dirty="0"/>
              <a:t>	only 3 birds here, there’s lots of others</a:t>
            </a:r>
          </a:p>
          <a:p>
            <a:r>
              <a:rPr lang="en-US" dirty="0"/>
              <a:t>	some eels, lobsters, crabs, wildebeest</a:t>
            </a:r>
          </a:p>
          <a:p>
            <a:endParaRPr lang="en-US" dirty="0"/>
          </a:p>
        </p:txBody>
      </p:sp>
      <p:sp>
        <p:nvSpPr>
          <p:cNvPr id="4" name="Slide Number Placeholder 3"/>
          <p:cNvSpPr>
            <a:spLocks noGrp="1"/>
          </p:cNvSpPr>
          <p:nvPr>
            <p:ph type="sldNum" sz="quarter" idx="5"/>
          </p:nvPr>
        </p:nvSpPr>
        <p:spPr/>
        <p:txBody>
          <a:bodyPr/>
          <a:lstStyle/>
          <a:p>
            <a:fld id="{983598B0-2B0C-344F-A93E-7A0925AC3134}" type="slidenum">
              <a:rPr lang="en-US" smtClean="0"/>
              <a:t>2</a:t>
            </a:fld>
            <a:endParaRPr lang="en-US"/>
          </a:p>
        </p:txBody>
      </p:sp>
    </p:spTree>
    <p:extLst>
      <p:ext uri="{BB962C8B-B14F-4D97-AF65-F5344CB8AC3E}">
        <p14:creationId xmlns:p14="http://schemas.microsoft.com/office/powerpoint/2010/main" val="1260296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Warmth at the equator.  “Fly south for winter”</a:t>
            </a:r>
          </a:p>
          <a:p>
            <a:r>
              <a:rPr lang="en-US" dirty="0"/>
              <a:t>What continent are both of these animals in? </a:t>
            </a:r>
          </a:p>
          <a:p>
            <a:r>
              <a:rPr lang="en-US" dirty="0"/>
              <a:t>Why might food be a problem  animals need to travel for here? </a:t>
            </a:r>
          </a:p>
          <a:p>
            <a:r>
              <a:rPr lang="en-US" dirty="0"/>
              <a:t>What other problem may cause migration here?</a:t>
            </a:r>
          </a:p>
          <a:p>
            <a:endParaRPr lang="en-US" dirty="0"/>
          </a:p>
          <a:p>
            <a:r>
              <a:rPr lang="en-US" dirty="0"/>
              <a:t>Video of wildebeest migration https://</a:t>
            </a:r>
            <a:r>
              <a:rPr lang="en-US" dirty="0" err="1"/>
              <a:t>www.youtube.com</a:t>
            </a:r>
            <a:r>
              <a:rPr lang="en-US" dirty="0"/>
              <a:t>/</a:t>
            </a:r>
            <a:r>
              <a:rPr lang="en-US" dirty="0" err="1"/>
              <a:t>watch?v</a:t>
            </a:r>
            <a:r>
              <a:rPr lang="en-US" dirty="0"/>
              <a:t>=7NdMLa8L5a8</a:t>
            </a:r>
          </a:p>
          <a:p>
            <a:endParaRPr lang="en-US" dirty="0"/>
          </a:p>
          <a:p>
            <a:r>
              <a:rPr lang="en-US" dirty="0"/>
              <a:t>Zebra: https://</a:t>
            </a:r>
            <a:r>
              <a:rPr lang="en-US" dirty="0" err="1"/>
              <a:t>www.refinedtravellers.com</a:t>
            </a:r>
            <a:r>
              <a:rPr lang="en-US" dirty="0"/>
              <a:t>/explore-top-10-animal-migrations-with-beyond/ </a:t>
            </a:r>
          </a:p>
          <a:p>
            <a:r>
              <a:rPr lang="en-US" dirty="0"/>
              <a:t>Locusts: https://</a:t>
            </a:r>
            <a:r>
              <a:rPr lang="en-US" dirty="0" err="1"/>
              <a:t>www.boredpanda.com</a:t>
            </a:r>
            <a:r>
              <a:rPr lang="en-US" dirty="0"/>
              <a:t>/animal-migration-photography</a:t>
            </a:r>
          </a:p>
          <a:p>
            <a:endParaRPr lang="en-US" dirty="0"/>
          </a:p>
          <a:p>
            <a:endParaRPr lang="en-US" dirty="0"/>
          </a:p>
        </p:txBody>
      </p:sp>
      <p:sp>
        <p:nvSpPr>
          <p:cNvPr id="4" name="Slide Number Placeholder 3"/>
          <p:cNvSpPr>
            <a:spLocks noGrp="1"/>
          </p:cNvSpPr>
          <p:nvPr>
            <p:ph type="sldNum" sz="quarter" idx="5"/>
          </p:nvPr>
        </p:nvSpPr>
        <p:spPr/>
        <p:txBody>
          <a:bodyPr/>
          <a:lstStyle/>
          <a:p>
            <a:fld id="{983598B0-2B0C-344F-A93E-7A0925AC3134}" type="slidenum">
              <a:rPr lang="en-US" smtClean="0"/>
              <a:t>3</a:t>
            </a:fld>
            <a:endParaRPr lang="en-US"/>
          </a:p>
        </p:txBody>
      </p:sp>
    </p:spTree>
    <p:extLst>
      <p:ext uri="{BB962C8B-B14F-4D97-AF65-F5344CB8AC3E}">
        <p14:creationId xmlns:p14="http://schemas.microsoft.com/office/powerpoint/2010/main" val="981565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name these animals?</a:t>
            </a:r>
          </a:p>
          <a:p>
            <a:endParaRPr lang="en-US" dirty="0"/>
          </a:p>
          <a:p>
            <a:r>
              <a:rPr lang="en-US" dirty="0"/>
              <a:t>Whale: https://</a:t>
            </a:r>
            <a:r>
              <a:rPr lang="en-US" dirty="0" err="1"/>
              <a:t>www.refinedtravellers.com</a:t>
            </a:r>
            <a:r>
              <a:rPr lang="en-US" dirty="0"/>
              <a:t>/explore-top-10-animal-migrations-with-beyond/</a:t>
            </a:r>
          </a:p>
          <a:p>
            <a:r>
              <a:rPr lang="en-US" dirty="0"/>
              <a:t>Butterfly:  https://</a:t>
            </a:r>
            <a:r>
              <a:rPr lang="en-US" dirty="0" err="1"/>
              <a:t>www.boredpanda.com</a:t>
            </a:r>
            <a:r>
              <a:rPr lang="en-US" dirty="0"/>
              <a:t>/animal-migration-photography</a:t>
            </a:r>
          </a:p>
          <a:p>
            <a:r>
              <a:rPr lang="en-US" dirty="0"/>
              <a:t>Geese: https://</a:t>
            </a:r>
            <a:r>
              <a:rPr lang="en-US" dirty="0" err="1"/>
              <a:t>www.dw.com</a:t>
            </a:r>
            <a:r>
              <a:rPr lang="en-US" dirty="0"/>
              <a:t>/</a:t>
            </a:r>
            <a:r>
              <a:rPr lang="en-US" dirty="0" err="1"/>
              <a:t>en</a:t>
            </a:r>
            <a:r>
              <a:rPr lang="en-US" dirty="0"/>
              <a:t>/the-perilous-life-of-migratory-birds/a-61710214</a:t>
            </a:r>
          </a:p>
          <a:p>
            <a:r>
              <a:rPr lang="en-US" dirty="0"/>
              <a:t>Eel: https://</a:t>
            </a:r>
            <a:r>
              <a:rPr lang="en-US" dirty="0" err="1"/>
              <a:t>niwa.co.nz</a:t>
            </a:r>
            <a:r>
              <a:rPr lang="en-US" dirty="0"/>
              <a:t>/our-science/freshwater/tools/</a:t>
            </a:r>
            <a:r>
              <a:rPr lang="en-US" dirty="0" err="1"/>
              <a:t>kaitiaki_tools</a:t>
            </a:r>
            <a:r>
              <a:rPr lang="en-US" dirty="0"/>
              <a:t>/species/tuna</a:t>
            </a:r>
          </a:p>
        </p:txBody>
      </p:sp>
      <p:sp>
        <p:nvSpPr>
          <p:cNvPr id="4" name="Slide Number Placeholder 3"/>
          <p:cNvSpPr>
            <a:spLocks noGrp="1"/>
          </p:cNvSpPr>
          <p:nvPr>
            <p:ph type="sldNum" sz="quarter" idx="5"/>
          </p:nvPr>
        </p:nvSpPr>
        <p:spPr/>
        <p:txBody>
          <a:bodyPr/>
          <a:lstStyle/>
          <a:p>
            <a:fld id="{983598B0-2B0C-344F-A93E-7A0925AC3134}" type="slidenum">
              <a:rPr lang="en-US" smtClean="0"/>
              <a:t>4</a:t>
            </a:fld>
            <a:endParaRPr lang="en-US"/>
          </a:p>
        </p:txBody>
      </p:sp>
    </p:spTree>
    <p:extLst>
      <p:ext uri="{BB962C8B-B14F-4D97-AF65-F5344CB8AC3E}">
        <p14:creationId xmlns:p14="http://schemas.microsoft.com/office/powerpoint/2010/main" val="3797824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Built in compass can detect the earth’s magnetic field.</a:t>
            </a:r>
          </a:p>
          <a:p>
            <a:r>
              <a:rPr lang="en-US" dirty="0"/>
              <a:t>Image shows how humans can find south</a:t>
            </a:r>
          </a:p>
          <a:p>
            <a:r>
              <a:rPr lang="en-US" dirty="0"/>
              <a:t>Investigate – can steel structures send birds off in the wrong direction? Check it out with a compass and a steel structure (e.g. table frame? Metal stand).</a:t>
            </a:r>
          </a:p>
          <a:p>
            <a:endParaRPr lang="en-US" dirty="0"/>
          </a:p>
          <a:p>
            <a:r>
              <a:rPr lang="en-US" dirty="0"/>
              <a:t>Video on navigating methods https://</a:t>
            </a:r>
            <a:r>
              <a:rPr lang="en-US" dirty="0" err="1"/>
              <a:t>www.youtube.com</a:t>
            </a:r>
            <a:r>
              <a:rPr lang="en-US" dirty="0"/>
              <a:t>/</a:t>
            </a:r>
            <a:r>
              <a:rPr lang="en-US" dirty="0" err="1"/>
              <a:t>watch?v</a:t>
            </a:r>
            <a:r>
              <a:rPr lang="en-US" dirty="0"/>
              <a:t>=</a:t>
            </a:r>
            <a:r>
              <a:rPr lang="en-US" dirty="0" err="1"/>
              <a:t>sHmdzXjgrHA</a:t>
            </a:r>
            <a:r>
              <a:rPr lang="en-US" dirty="0"/>
              <a:t> </a:t>
            </a:r>
          </a:p>
          <a:p>
            <a:r>
              <a:rPr lang="en-GB" sz="1800" dirty="0">
                <a:effectLst/>
                <a:latin typeface="Arial" panose="020B0604020202020204" pitchFamily="34" charset="0"/>
                <a:ea typeface="MS Mincho" panose="02020609040205080304" pitchFamily="49" charset="-128"/>
                <a:cs typeface="Times New Roman" panose="02020603050405020304" pitchFamily="18" charset="0"/>
              </a:rPr>
              <a:t>A video for kids about earth’s magnetic field https://</a:t>
            </a:r>
            <a:r>
              <a:rPr lang="en-GB" sz="1800" dirty="0" err="1">
                <a:effectLst/>
                <a:latin typeface="Arial" panose="020B0604020202020204" pitchFamily="34" charset="0"/>
                <a:ea typeface="MS Mincho" panose="02020609040205080304" pitchFamily="49" charset="-128"/>
                <a:cs typeface="Times New Roman" panose="02020603050405020304" pitchFamily="18" charset="0"/>
              </a:rPr>
              <a:t>youtu.be</a:t>
            </a:r>
            <a:r>
              <a:rPr lang="en-GB" sz="1800" dirty="0">
                <a:effectLst/>
                <a:latin typeface="Arial" panose="020B0604020202020204" pitchFamily="34" charset="0"/>
                <a:ea typeface="MS Mincho" panose="02020609040205080304" pitchFamily="49" charset="-128"/>
                <a:cs typeface="Times New Roman" panose="02020603050405020304" pitchFamily="18" charset="0"/>
              </a:rPr>
              <a:t>/VFzg9XH0dv8</a:t>
            </a:r>
          </a:p>
          <a:p>
            <a:endParaRPr lang="en-GB" sz="1800" dirty="0">
              <a:effectLst/>
              <a:latin typeface="Arial" panose="020B0604020202020204" pitchFamily="34" charset="0"/>
              <a:ea typeface="MS Mincho" panose="02020609040205080304" pitchFamily="49" charset="-128"/>
              <a:cs typeface="Times New Roman" panose="02020603050405020304" pitchFamily="18" charset="0"/>
            </a:endParaRPr>
          </a:p>
          <a:p>
            <a:r>
              <a:rPr lang="en-GB" sz="1800" dirty="0">
                <a:effectLst/>
                <a:latin typeface="Arial" panose="020B0604020202020204" pitchFamily="34" charset="0"/>
                <a:ea typeface="MS Mincho" panose="02020609040205080304" pitchFamily="49" charset="-128"/>
                <a:cs typeface="Times New Roman" panose="02020603050405020304" pitchFamily="18" charset="0"/>
              </a:rPr>
              <a:t>Instructions for modelling the Earth's magnetic field using foam ball, a neodymium magnet and staples.</a:t>
            </a:r>
          </a:p>
          <a:p>
            <a:r>
              <a:rPr lang="en-NZ" sz="1800" dirty="0">
                <a:effectLst/>
                <a:latin typeface="Comic Sans MS" panose="030F0902030302020204" pitchFamily="66" charset="0"/>
                <a:ea typeface="Times New Roman" panose="02020603050405020304" pitchFamily="18" charset="0"/>
                <a:cs typeface="Times New Roman" panose="02020603050405020304" pitchFamily="18" charset="0"/>
              </a:rPr>
              <a:t>https://</a:t>
            </a:r>
            <a:r>
              <a:rPr lang="en-NZ" sz="1800" dirty="0" err="1">
                <a:effectLst/>
                <a:latin typeface="Comic Sans MS" panose="030F0902030302020204" pitchFamily="66" charset="0"/>
                <a:ea typeface="Times New Roman" panose="02020603050405020304" pitchFamily="18" charset="0"/>
                <a:cs typeface="Times New Roman" panose="02020603050405020304" pitchFamily="18" charset="0"/>
              </a:rPr>
              <a:t>www.exploratorium.edu</a:t>
            </a:r>
            <a:r>
              <a:rPr lang="en-NZ" sz="1800" dirty="0">
                <a:effectLst/>
                <a:latin typeface="Comic Sans MS" panose="030F0902030302020204" pitchFamily="66" charset="0"/>
                <a:ea typeface="Times New Roman" panose="02020603050405020304" pitchFamily="18" charset="0"/>
                <a:cs typeface="Times New Roman" panose="02020603050405020304" pitchFamily="18" charset="0"/>
              </a:rPr>
              <a:t>/</a:t>
            </a:r>
            <a:r>
              <a:rPr lang="en-NZ" sz="1800" dirty="0" err="1">
                <a:effectLst/>
                <a:latin typeface="Comic Sans MS" panose="030F0902030302020204" pitchFamily="66" charset="0"/>
                <a:ea typeface="Times New Roman" panose="02020603050405020304" pitchFamily="18" charset="0"/>
                <a:cs typeface="Times New Roman" panose="02020603050405020304" pitchFamily="18" charset="0"/>
              </a:rPr>
              <a:t>theworld</a:t>
            </a:r>
            <a:r>
              <a:rPr lang="en-NZ" sz="1800" dirty="0">
                <a:effectLst/>
                <a:latin typeface="Comic Sans MS" panose="030F0902030302020204" pitchFamily="66" charset="0"/>
                <a:ea typeface="Times New Roman" panose="02020603050405020304" pitchFamily="18" charset="0"/>
                <a:cs typeface="Times New Roman" panose="02020603050405020304" pitchFamily="18" charset="0"/>
              </a:rPr>
              <a:t>/</a:t>
            </a:r>
            <a:r>
              <a:rPr lang="en-NZ" sz="1800" dirty="0" err="1">
                <a:effectLst/>
                <a:latin typeface="Comic Sans MS" panose="030F0902030302020204" pitchFamily="66" charset="0"/>
                <a:ea typeface="Times New Roman" panose="02020603050405020304" pitchFamily="18" charset="0"/>
                <a:cs typeface="Times New Roman" panose="02020603050405020304" pitchFamily="18" charset="0"/>
              </a:rPr>
              <a:t>iceland</a:t>
            </a:r>
            <a:r>
              <a:rPr lang="en-NZ" sz="1800" dirty="0">
                <a:effectLst/>
                <a:latin typeface="Comic Sans MS" panose="030F0902030302020204" pitchFamily="66" charset="0"/>
                <a:ea typeface="Times New Roman" panose="02020603050405020304" pitchFamily="18" charset="0"/>
                <a:cs typeface="Times New Roman" panose="02020603050405020304" pitchFamily="18" charset="0"/>
              </a:rPr>
              <a:t>/</a:t>
            </a:r>
            <a:r>
              <a:rPr lang="en-NZ" sz="1800" dirty="0" err="1">
                <a:effectLst/>
                <a:latin typeface="Comic Sans MS" panose="030F0902030302020204" pitchFamily="66" charset="0"/>
                <a:ea typeface="Times New Roman" panose="02020603050405020304" pitchFamily="18" charset="0"/>
                <a:cs typeface="Times New Roman" panose="02020603050405020304" pitchFamily="18" charset="0"/>
              </a:rPr>
              <a:t>magnetism.html</a:t>
            </a:r>
            <a:endParaRPr lang="en-NZ" sz="1800" dirty="0">
              <a:effectLst/>
              <a:latin typeface="Comic Sans MS" panose="030F0902030302020204" pitchFamily="66"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83598B0-2B0C-344F-A93E-7A0925AC3134}" type="slidenum">
              <a:rPr lang="en-US" smtClean="0"/>
              <a:t>5</a:t>
            </a:fld>
            <a:endParaRPr lang="en-US"/>
          </a:p>
        </p:txBody>
      </p:sp>
    </p:spTree>
    <p:extLst>
      <p:ext uri="{BB962C8B-B14F-4D97-AF65-F5344CB8AC3E}">
        <p14:creationId xmlns:p14="http://schemas.microsoft.com/office/powerpoint/2010/main" val="1257162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a:t>
            </a:r>
            <a:r>
              <a:rPr lang="en-US" baseline="30000" dirty="0"/>
              <a:t>st</a:t>
            </a:r>
            <a:r>
              <a:rPr lang="en-US" dirty="0"/>
              <a:t> 2 are quite small and light creatures</a:t>
            </a:r>
          </a:p>
          <a:p>
            <a:r>
              <a:rPr lang="en-US" dirty="0"/>
              <a:t>AT – from pole to pole</a:t>
            </a:r>
          </a:p>
          <a:p>
            <a:r>
              <a:rPr lang="en-US" dirty="0"/>
              <a:t>MB – from USA to Mexico</a:t>
            </a:r>
          </a:p>
          <a:p>
            <a:r>
              <a:rPr lang="en-US" dirty="0"/>
              <a:t>G – from NZ to Alaska (see last slide)</a:t>
            </a:r>
          </a:p>
          <a:p>
            <a:endParaRPr lang="en-US" dirty="0"/>
          </a:p>
          <a:p>
            <a:endParaRPr lang="en-US" dirty="0"/>
          </a:p>
          <a:p>
            <a:r>
              <a:rPr lang="en-US" dirty="0"/>
              <a:t>https://</a:t>
            </a:r>
            <a:r>
              <a:rPr lang="en-US" dirty="0" err="1"/>
              <a:t>www.thoughtco.com</a:t>
            </a:r>
            <a:r>
              <a:rPr lang="en-US" dirty="0"/>
              <a:t>/monarch-butterfly-migration-1968018</a:t>
            </a:r>
          </a:p>
          <a:p>
            <a:r>
              <a:rPr lang="en-US" dirty="0"/>
              <a:t>https://</a:t>
            </a:r>
            <a:r>
              <a:rPr lang="en-US" dirty="0" err="1"/>
              <a:t>www.glorious-butterfly.com</a:t>
            </a:r>
            <a:r>
              <a:rPr lang="en-US" dirty="0"/>
              <a:t>/migration-</a:t>
            </a:r>
            <a:r>
              <a:rPr lang="en-US" dirty="0" err="1"/>
              <a:t>route.html</a:t>
            </a:r>
            <a:endParaRPr lang="en-US" dirty="0"/>
          </a:p>
          <a:p>
            <a:r>
              <a:rPr lang="en-US" dirty="0"/>
              <a:t>https://</a:t>
            </a:r>
            <a:r>
              <a:rPr lang="en-US" dirty="0" err="1"/>
              <a:t>www.dkfindout.com</a:t>
            </a:r>
            <a:r>
              <a:rPr lang="en-US" dirty="0"/>
              <a:t>/us/animals-and-nature/birds/arctic-tern/</a:t>
            </a:r>
          </a:p>
          <a:p>
            <a:r>
              <a:rPr lang="en-US" dirty="0"/>
              <a:t>https://</a:t>
            </a:r>
            <a:r>
              <a:rPr lang="en-US" dirty="0" err="1"/>
              <a:t>phys.org</a:t>
            </a:r>
            <a:r>
              <a:rPr lang="en-US" dirty="0"/>
              <a:t>/news/2010-01-arctic-terns-longest-animal-migration.html</a:t>
            </a:r>
          </a:p>
        </p:txBody>
      </p:sp>
      <p:sp>
        <p:nvSpPr>
          <p:cNvPr id="4" name="Slide Number Placeholder 3"/>
          <p:cNvSpPr>
            <a:spLocks noGrp="1"/>
          </p:cNvSpPr>
          <p:nvPr>
            <p:ph type="sldNum" sz="quarter" idx="5"/>
          </p:nvPr>
        </p:nvSpPr>
        <p:spPr/>
        <p:txBody>
          <a:bodyPr/>
          <a:lstStyle/>
          <a:p>
            <a:fld id="{983598B0-2B0C-344F-A93E-7A0925AC3134}" type="slidenum">
              <a:rPr lang="en-US" smtClean="0"/>
              <a:t>6</a:t>
            </a:fld>
            <a:endParaRPr lang="en-US"/>
          </a:p>
        </p:txBody>
      </p:sp>
    </p:spTree>
    <p:extLst>
      <p:ext uri="{BB962C8B-B14F-4D97-AF65-F5344CB8AC3E}">
        <p14:creationId xmlns:p14="http://schemas.microsoft.com/office/powerpoint/2010/main" val="2517842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get ready for long trips? </a:t>
            </a:r>
          </a:p>
          <a:p>
            <a:pPr marL="171450" indent="-171450">
              <a:buFont typeface="Arial" panose="020B0604020202020204" pitchFamily="34" charset="0"/>
              <a:buChar char="•"/>
            </a:pPr>
            <a:r>
              <a:rPr lang="en-US" dirty="0"/>
              <a:t>Feed and store fat.  </a:t>
            </a:r>
          </a:p>
          <a:p>
            <a:pPr marL="171450" indent="-171450">
              <a:buFont typeface="Arial" panose="020B0604020202020204" pitchFamily="34" charset="0"/>
              <a:buChar char="•"/>
            </a:pPr>
            <a:r>
              <a:rPr lang="en-US" dirty="0"/>
              <a:t>Preen to get rid of broken feathers and spread oil so waterproof. </a:t>
            </a:r>
          </a:p>
          <a:p>
            <a:pPr marL="171450" indent="-171450">
              <a:buFont typeface="Arial" panose="020B0604020202020204" pitchFamily="34" charset="0"/>
              <a:buChar char="•"/>
            </a:pPr>
            <a:r>
              <a:rPr lang="en-US" dirty="0"/>
              <a:t>Practice take offs.</a:t>
            </a:r>
          </a:p>
          <a:p>
            <a:r>
              <a:rPr lang="en-US" dirty="0"/>
              <a:t>Godwit https://</a:t>
            </a:r>
            <a:r>
              <a:rPr lang="en-US" dirty="0" err="1"/>
              <a:t>www.oiseaux-birds.com</a:t>
            </a:r>
            <a:r>
              <a:rPr lang="en-US" dirty="0"/>
              <a:t>/card-bar-tailed-</a:t>
            </a:r>
            <a:r>
              <a:rPr lang="en-US" dirty="0" err="1"/>
              <a:t>godwit.html</a:t>
            </a:r>
            <a:endParaRPr lang="en-US" dirty="0"/>
          </a:p>
          <a:p>
            <a:r>
              <a:rPr lang="en-US" dirty="0"/>
              <a:t>Arctic tern https://</a:t>
            </a:r>
            <a:r>
              <a:rPr lang="en-US" dirty="0" err="1"/>
              <a:t>www.flickr.com</a:t>
            </a:r>
            <a:r>
              <a:rPr lang="en-US" dirty="0"/>
              <a:t>/photos/</a:t>
            </a:r>
            <a:r>
              <a:rPr lang="en-US" dirty="0" err="1"/>
              <a:t>usfwsnortheast</a:t>
            </a:r>
            <a:r>
              <a:rPr lang="en-US" dirty="0"/>
              <a:t>/4188099002 </a:t>
            </a:r>
          </a:p>
          <a:p>
            <a:r>
              <a:rPr lang="en-US" dirty="0"/>
              <a:t>Flamingos: https://</a:t>
            </a:r>
            <a:r>
              <a:rPr lang="en-US" dirty="0" err="1"/>
              <a:t>www.hurriyetdailynews.com</a:t>
            </a:r>
            <a:r>
              <a:rPr lang="en-US" dirty="0"/>
              <a:t>/flamingos-prepare-to-take-flight-on-southward-journey-52812</a:t>
            </a:r>
          </a:p>
        </p:txBody>
      </p:sp>
      <p:sp>
        <p:nvSpPr>
          <p:cNvPr id="4" name="Slide Number Placeholder 3"/>
          <p:cNvSpPr>
            <a:spLocks noGrp="1"/>
          </p:cNvSpPr>
          <p:nvPr>
            <p:ph type="sldNum" sz="quarter" idx="5"/>
          </p:nvPr>
        </p:nvSpPr>
        <p:spPr/>
        <p:txBody>
          <a:bodyPr/>
          <a:lstStyle/>
          <a:p>
            <a:fld id="{983598B0-2B0C-344F-A93E-7A0925AC3134}" type="slidenum">
              <a:rPr lang="en-US" smtClean="0"/>
              <a:t>7</a:t>
            </a:fld>
            <a:endParaRPr lang="en-US"/>
          </a:p>
        </p:txBody>
      </p:sp>
    </p:spTree>
    <p:extLst>
      <p:ext uri="{BB962C8B-B14F-4D97-AF65-F5344CB8AC3E}">
        <p14:creationId xmlns:p14="http://schemas.microsoft.com/office/powerpoint/2010/main" val="3186758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Currents in the air and in water</a:t>
            </a:r>
          </a:p>
        </p:txBody>
      </p:sp>
      <p:sp>
        <p:nvSpPr>
          <p:cNvPr id="4" name="Slide Number Placeholder 3"/>
          <p:cNvSpPr>
            <a:spLocks noGrp="1"/>
          </p:cNvSpPr>
          <p:nvPr>
            <p:ph type="sldNum" sz="quarter" idx="5"/>
          </p:nvPr>
        </p:nvSpPr>
        <p:spPr/>
        <p:txBody>
          <a:bodyPr/>
          <a:lstStyle/>
          <a:p>
            <a:fld id="{983598B0-2B0C-344F-A93E-7A0925AC3134}" type="slidenum">
              <a:rPr lang="en-US" smtClean="0"/>
              <a:t>8</a:t>
            </a:fld>
            <a:endParaRPr lang="en-US"/>
          </a:p>
        </p:txBody>
      </p:sp>
    </p:spTree>
    <p:extLst>
      <p:ext uri="{BB962C8B-B14F-4D97-AF65-F5344CB8AC3E}">
        <p14:creationId xmlns:p14="http://schemas.microsoft.com/office/powerpoint/2010/main" val="295689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Flocking gives some protection from predators</a:t>
            </a:r>
          </a:p>
          <a:p>
            <a:r>
              <a:rPr lang="en-US" dirty="0"/>
              <a:t>Falcon https://</a:t>
            </a:r>
            <a:r>
              <a:rPr lang="en-US" dirty="0" err="1"/>
              <a:t>birdsandwetlands.com</a:t>
            </a:r>
            <a:r>
              <a:rPr lang="en-US" dirty="0"/>
              <a:t>/do-falcons-attack-humans/</a:t>
            </a:r>
          </a:p>
          <a:p>
            <a:r>
              <a:rPr lang="en-US" dirty="0"/>
              <a:t>Cranes https://</a:t>
            </a:r>
            <a:r>
              <a:rPr lang="en-US" dirty="0" err="1"/>
              <a:t>group.vattenfall.com</a:t>
            </a:r>
            <a:r>
              <a:rPr lang="en-US" dirty="0"/>
              <a:t>/press-and-media/newsroom/2020/birds-are-good-at-avoiding-wind-turbine-blades </a:t>
            </a:r>
          </a:p>
        </p:txBody>
      </p:sp>
      <p:sp>
        <p:nvSpPr>
          <p:cNvPr id="4" name="Slide Number Placeholder 3"/>
          <p:cNvSpPr>
            <a:spLocks noGrp="1"/>
          </p:cNvSpPr>
          <p:nvPr>
            <p:ph type="sldNum" sz="quarter" idx="5"/>
          </p:nvPr>
        </p:nvSpPr>
        <p:spPr/>
        <p:txBody>
          <a:bodyPr/>
          <a:lstStyle/>
          <a:p>
            <a:fld id="{983598B0-2B0C-344F-A93E-7A0925AC3134}" type="slidenum">
              <a:rPr lang="en-US" smtClean="0"/>
              <a:t>9</a:t>
            </a:fld>
            <a:endParaRPr lang="en-US"/>
          </a:p>
        </p:txBody>
      </p:sp>
    </p:spTree>
    <p:extLst>
      <p:ext uri="{BB962C8B-B14F-4D97-AF65-F5344CB8AC3E}">
        <p14:creationId xmlns:p14="http://schemas.microsoft.com/office/powerpoint/2010/main" val="4021137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4581E-C2F6-7368-5CF3-F87F598936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7476BC6-CCF0-4EE9-9F3E-73DD594A2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9B80C0F-72EC-DDC1-4DA7-88A4C50834AE}"/>
              </a:ext>
            </a:extLst>
          </p:cNvPr>
          <p:cNvSpPr>
            <a:spLocks noGrp="1"/>
          </p:cNvSpPr>
          <p:nvPr>
            <p:ph type="dt" sz="half" idx="10"/>
          </p:nvPr>
        </p:nvSpPr>
        <p:spPr/>
        <p:txBody>
          <a:bodyPr/>
          <a:lstStyle/>
          <a:p>
            <a:fld id="{3742F741-3887-1F4C-AEE9-30F4BD3E4DEE}" type="datetimeFigureOut">
              <a:rPr lang="en-US" smtClean="0"/>
              <a:t>3/25/23</a:t>
            </a:fld>
            <a:endParaRPr lang="en-US"/>
          </a:p>
        </p:txBody>
      </p:sp>
      <p:sp>
        <p:nvSpPr>
          <p:cNvPr id="5" name="Footer Placeholder 4">
            <a:extLst>
              <a:ext uri="{FF2B5EF4-FFF2-40B4-BE49-F238E27FC236}">
                <a16:creationId xmlns:a16="http://schemas.microsoft.com/office/drawing/2014/main" id="{43782E98-B8E0-3732-92EE-4C341C989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210A5-07C1-7CF5-87EB-B87F7B3B78EF}"/>
              </a:ext>
            </a:extLst>
          </p:cNvPr>
          <p:cNvSpPr>
            <a:spLocks noGrp="1"/>
          </p:cNvSpPr>
          <p:nvPr>
            <p:ph type="sldNum" sz="quarter" idx="12"/>
          </p:nvPr>
        </p:nvSpPr>
        <p:spPr/>
        <p:txBody>
          <a:bodyPr/>
          <a:lstStyle/>
          <a:p>
            <a:fld id="{A4BE8FE4-8A00-614C-81BB-CE299A090162}" type="slidenum">
              <a:rPr lang="en-US" smtClean="0"/>
              <a:t>‹#›</a:t>
            </a:fld>
            <a:endParaRPr lang="en-US"/>
          </a:p>
        </p:txBody>
      </p:sp>
    </p:spTree>
    <p:extLst>
      <p:ext uri="{BB962C8B-B14F-4D97-AF65-F5344CB8AC3E}">
        <p14:creationId xmlns:p14="http://schemas.microsoft.com/office/powerpoint/2010/main" val="768148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7479-D517-284D-4A96-57D1DA2F331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19B721B-C158-EFC0-05F0-FB89879EB48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D2DB22-274A-88A7-7FDF-3A86FA53784F}"/>
              </a:ext>
            </a:extLst>
          </p:cNvPr>
          <p:cNvSpPr>
            <a:spLocks noGrp="1"/>
          </p:cNvSpPr>
          <p:nvPr>
            <p:ph type="dt" sz="half" idx="10"/>
          </p:nvPr>
        </p:nvSpPr>
        <p:spPr/>
        <p:txBody>
          <a:bodyPr/>
          <a:lstStyle/>
          <a:p>
            <a:fld id="{3742F741-3887-1F4C-AEE9-30F4BD3E4DEE}" type="datetimeFigureOut">
              <a:rPr lang="en-US" smtClean="0"/>
              <a:t>3/25/23</a:t>
            </a:fld>
            <a:endParaRPr lang="en-US"/>
          </a:p>
        </p:txBody>
      </p:sp>
      <p:sp>
        <p:nvSpPr>
          <p:cNvPr id="5" name="Footer Placeholder 4">
            <a:extLst>
              <a:ext uri="{FF2B5EF4-FFF2-40B4-BE49-F238E27FC236}">
                <a16:creationId xmlns:a16="http://schemas.microsoft.com/office/drawing/2014/main" id="{591283BC-9D62-FDE8-0E9A-19E01792CE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84B26-6BDE-335A-DCD9-38FDF67481F9}"/>
              </a:ext>
            </a:extLst>
          </p:cNvPr>
          <p:cNvSpPr>
            <a:spLocks noGrp="1"/>
          </p:cNvSpPr>
          <p:nvPr>
            <p:ph type="sldNum" sz="quarter" idx="12"/>
          </p:nvPr>
        </p:nvSpPr>
        <p:spPr/>
        <p:txBody>
          <a:bodyPr/>
          <a:lstStyle/>
          <a:p>
            <a:fld id="{A4BE8FE4-8A00-614C-81BB-CE299A090162}" type="slidenum">
              <a:rPr lang="en-US" smtClean="0"/>
              <a:t>‹#›</a:t>
            </a:fld>
            <a:endParaRPr lang="en-US"/>
          </a:p>
        </p:txBody>
      </p:sp>
    </p:spTree>
    <p:extLst>
      <p:ext uri="{BB962C8B-B14F-4D97-AF65-F5344CB8AC3E}">
        <p14:creationId xmlns:p14="http://schemas.microsoft.com/office/powerpoint/2010/main" val="90950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62574B-912B-58F7-27F5-999C1564A1D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353D60F-1B1C-DFCC-9237-288F0C7F9DF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16F32C-4216-3C26-3BFD-F703927D6287}"/>
              </a:ext>
            </a:extLst>
          </p:cNvPr>
          <p:cNvSpPr>
            <a:spLocks noGrp="1"/>
          </p:cNvSpPr>
          <p:nvPr>
            <p:ph type="dt" sz="half" idx="10"/>
          </p:nvPr>
        </p:nvSpPr>
        <p:spPr/>
        <p:txBody>
          <a:bodyPr/>
          <a:lstStyle/>
          <a:p>
            <a:fld id="{3742F741-3887-1F4C-AEE9-30F4BD3E4DEE}" type="datetimeFigureOut">
              <a:rPr lang="en-US" smtClean="0"/>
              <a:t>3/25/23</a:t>
            </a:fld>
            <a:endParaRPr lang="en-US"/>
          </a:p>
        </p:txBody>
      </p:sp>
      <p:sp>
        <p:nvSpPr>
          <p:cNvPr id="5" name="Footer Placeholder 4">
            <a:extLst>
              <a:ext uri="{FF2B5EF4-FFF2-40B4-BE49-F238E27FC236}">
                <a16:creationId xmlns:a16="http://schemas.microsoft.com/office/drawing/2014/main" id="{C06EB8AD-BD7D-083A-3A75-E8A2AE0AD1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2FE00-73CE-324D-9F8A-45C8E5631C66}"/>
              </a:ext>
            </a:extLst>
          </p:cNvPr>
          <p:cNvSpPr>
            <a:spLocks noGrp="1"/>
          </p:cNvSpPr>
          <p:nvPr>
            <p:ph type="sldNum" sz="quarter" idx="12"/>
          </p:nvPr>
        </p:nvSpPr>
        <p:spPr/>
        <p:txBody>
          <a:bodyPr/>
          <a:lstStyle/>
          <a:p>
            <a:fld id="{A4BE8FE4-8A00-614C-81BB-CE299A090162}" type="slidenum">
              <a:rPr lang="en-US" smtClean="0"/>
              <a:t>‹#›</a:t>
            </a:fld>
            <a:endParaRPr lang="en-US"/>
          </a:p>
        </p:txBody>
      </p:sp>
    </p:spTree>
    <p:extLst>
      <p:ext uri="{BB962C8B-B14F-4D97-AF65-F5344CB8AC3E}">
        <p14:creationId xmlns:p14="http://schemas.microsoft.com/office/powerpoint/2010/main" val="3382309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31CCD-67FD-D0F5-1679-045557A7D3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68AFFE2-195A-28FC-DAF4-31F582BE7A0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569C44F-CBB9-116B-BA83-7F49A0F9ED05}"/>
              </a:ext>
            </a:extLst>
          </p:cNvPr>
          <p:cNvSpPr>
            <a:spLocks noGrp="1"/>
          </p:cNvSpPr>
          <p:nvPr>
            <p:ph type="dt" sz="half" idx="10"/>
          </p:nvPr>
        </p:nvSpPr>
        <p:spPr/>
        <p:txBody>
          <a:bodyPr/>
          <a:lstStyle/>
          <a:p>
            <a:fld id="{3742F741-3887-1F4C-AEE9-30F4BD3E4DEE}" type="datetimeFigureOut">
              <a:rPr lang="en-US" smtClean="0"/>
              <a:t>3/25/23</a:t>
            </a:fld>
            <a:endParaRPr lang="en-US"/>
          </a:p>
        </p:txBody>
      </p:sp>
      <p:sp>
        <p:nvSpPr>
          <p:cNvPr id="5" name="Footer Placeholder 4">
            <a:extLst>
              <a:ext uri="{FF2B5EF4-FFF2-40B4-BE49-F238E27FC236}">
                <a16:creationId xmlns:a16="http://schemas.microsoft.com/office/drawing/2014/main" id="{40EB5515-5AA0-07D6-AD13-A85C5D483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7D8FC-CA60-E043-BCFB-E7A93CA69AFE}"/>
              </a:ext>
            </a:extLst>
          </p:cNvPr>
          <p:cNvSpPr>
            <a:spLocks noGrp="1"/>
          </p:cNvSpPr>
          <p:nvPr>
            <p:ph type="sldNum" sz="quarter" idx="12"/>
          </p:nvPr>
        </p:nvSpPr>
        <p:spPr/>
        <p:txBody>
          <a:bodyPr/>
          <a:lstStyle/>
          <a:p>
            <a:fld id="{A4BE8FE4-8A00-614C-81BB-CE299A090162}" type="slidenum">
              <a:rPr lang="en-US" smtClean="0"/>
              <a:t>‹#›</a:t>
            </a:fld>
            <a:endParaRPr lang="en-US"/>
          </a:p>
        </p:txBody>
      </p:sp>
    </p:spTree>
    <p:extLst>
      <p:ext uri="{BB962C8B-B14F-4D97-AF65-F5344CB8AC3E}">
        <p14:creationId xmlns:p14="http://schemas.microsoft.com/office/powerpoint/2010/main" val="905472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EF752-B3D3-1098-916D-DBCB5E2FAD5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DA2E376-F275-D0D1-A05D-D96D200D4C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CDE6158-A7E5-553B-C86E-4EE021F0E131}"/>
              </a:ext>
            </a:extLst>
          </p:cNvPr>
          <p:cNvSpPr>
            <a:spLocks noGrp="1"/>
          </p:cNvSpPr>
          <p:nvPr>
            <p:ph type="dt" sz="half" idx="10"/>
          </p:nvPr>
        </p:nvSpPr>
        <p:spPr/>
        <p:txBody>
          <a:bodyPr/>
          <a:lstStyle/>
          <a:p>
            <a:fld id="{3742F741-3887-1F4C-AEE9-30F4BD3E4DEE}" type="datetimeFigureOut">
              <a:rPr lang="en-US" smtClean="0"/>
              <a:t>3/25/23</a:t>
            </a:fld>
            <a:endParaRPr lang="en-US"/>
          </a:p>
        </p:txBody>
      </p:sp>
      <p:sp>
        <p:nvSpPr>
          <p:cNvPr id="5" name="Footer Placeholder 4">
            <a:extLst>
              <a:ext uri="{FF2B5EF4-FFF2-40B4-BE49-F238E27FC236}">
                <a16:creationId xmlns:a16="http://schemas.microsoft.com/office/drawing/2014/main" id="{CAFD15DC-6CE9-333A-5815-A5319ED7E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01356B-8EC6-4499-732B-381D6CF9E2D6}"/>
              </a:ext>
            </a:extLst>
          </p:cNvPr>
          <p:cNvSpPr>
            <a:spLocks noGrp="1"/>
          </p:cNvSpPr>
          <p:nvPr>
            <p:ph type="sldNum" sz="quarter" idx="12"/>
          </p:nvPr>
        </p:nvSpPr>
        <p:spPr/>
        <p:txBody>
          <a:bodyPr/>
          <a:lstStyle/>
          <a:p>
            <a:fld id="{A4BE8FE4-8A00-614C-81BB-CE299A090162}" type="slidenum">
              <a:rPr lang="en-US" smtClean="0"/>
              <a:t>‹#›</a:t>
            </a:fld>
            <a:endParaRPr lang="en-US"/>
          </a:p>
        </p:txBody>
      </p:sp>
    </p:spTree>
    <p:extLst>
      <p:ext uri="{BB962C8B-B14F-4D97-AF65-F5344CB8AC3E}">
        <p14:creationId xmlns:p14="http://schemas.microsoft.com/office/powerpoint/2010/main" val="2611418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7B3EF-3653-986B-781C-04C06220479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01C1FC0-19D1-FA05-E24F-D1259512428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6821F5C-D632-A5CF-3BC0-0B962FFB085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F49BE44-0391-0C6C-BD38-7B80588F2AFF}"/>
              </a:ext>
            </a:extLst>
          </p:cNvPr>
          <p:cNvSpPr>
            <a:spLocks noGrp="1"/>
          </p:cNvSpPr>
          <p:nvPr>
            <p:ph type="dt" sz="half" idx="10"/>
          </p:nvPr>
        </p:nvSpPr>
        <p:spPr/>
        <p:txBody>
          <a:bodyPr/>
          <a:lstStyle/>
          <a:p>
            <a:fld id="{3742F741-3887-1F4C-AEE9-30F4BD3E4DEE}" type="datetimeFigureOut">
              <a:rPr lang="en-US" smtClean="0"/>
              <a:t>3/25/23</a:t>
            </a:fld>
            <a:endParaRPr lang="en-US"/>
          </a:p>
        </p:txBody>
      </p:sp>
      <p:sp>
        <p:nvSpPr>
          <p:cNvPr id="6" name="Footer Placeholder 5">
            <a:extLst>
              <a:ext uri="{FF2B5EF4-FFF2-40B4-BE49-F238E27FC236}">
                <a16:creationId xmlns:a16="http://schemas.microsoft.com/office/drawing/2014/main" id="{F67F0757-921B-DB7F-AD6E-9E0E80238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F76BC-C6F0-F70A-0A29-1AF5C76B74F8}"/>
              </a:ext>
            </a:extLst>
          </p:cNvPr>
          <p:cNvSpPr>
            <a:spLocks noGrp="1"/>
          </p:cNvSpPr>
          <p:nvPr>
            <p:ph type="sldNum" sz="quarter" idx="12"/>
          </p:nvPr>
        </p:nvSpPr>
        <p:spPr/>
        <p:txBody>
          <a:bodyPr/>
          <a:lstStyle/>
          <a:p>
            <a:fld id="{A4BE8FE4-8A00-614C-81BB-CE299A090162}" type="slidenum">
              <a:rPr lang="en-US" smtClean="0"/>
              <a:t>‹#›</a:t>
            </a:fld>
            <a:endParaRPr lang="en-US"/>
          </a:p>
        </p:txBody>
      </p:sp>
    </p:spTree>
    <p:extLst>
      <p:ext uri="{BB962C8B-B14F-4D97-AF65-F5344CB8AC3E}">
        <p14:creationId xmlns:p14="http://schemas.microsoft.com/office/powerpoint/2010/main" val="408995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15617-A6EE-1A93-981A-B7F0D80D3D3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9C3F6BE-A175-9566-0A97-F25E817734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E62609-0534-89C2-8463-6618BE75F13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6BE196D-1DB0-8F41-5D17-5E3BE7B87F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E840D1D-DDB5-C702-50F4-CB7B44831F6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7F0846B-6852-C46B-C39F-824B47D27F7E}"/>
              </a:ext>
            </a:extLst>
          </p:cNvPr>
          <p:cNvSpPr>
            <a:spLocks noGrp="1"/>
          </p:cNvSpPr>
          <p:nvPr>
            <p:ph type="dt" sz="half" idx="10"/>
          </p:nvPr>
        </p:nvSpPr>
        <p:spPr/>
        <p:txBody>
          <a:bodyPr/>
          <a:lstStyle/>
          <a:p>
            <a:fld id="{3742F741-3887-1F4C-AEE9-30F4BD3E4DEE}" type="datetimeFigureOut">
              <a:rPr lang="en-US" smtClean="0"/>
              <a:t>3/25/23</a:t>
            </a:fld>
            <a:endParaRPr lang="en-US"/>
          </a:p>
        </p:txBody>
      </p:sp>
      <p:sp>
        <p:nvSpPr>
          <p:cNvPr id="8" name="Footer Placeholder 7">
            <a:extLst>
              <a:ext uri="{FF2B5EF4-FFF2-40B4-BE49-F238E27FC236}">
                <a16:creationId xmlns:a16="http://schemas.microsoft.com/office/drawing/2014/main" id="{0F2BF24D-1019-F8C2-0DBD-B12554A1AA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172D3E-0F9E-B05D-90EE-E9C6E283FECA}"/>
              </a:ext>
            </a:extLst>
          </p:cNvPr>
          <p:cNvSpPr>
            <a:spLocks noGrp="1"/>
          </p:cNvSpPr>
          <p:nvPr>
            <p:ph type="sldNum" sz="quarter" idx="12"/>
          </p:nvPr>
        </p:nvSpPr>
        <p:spPr/>
        <p:txBody>
          <a:bodyPr/>
          <a:lstStyle/>
          <a:p>
            <a:fld id="{A4BE8FE4-8A00-614C-81BB-CE299A090162}" type="slidenum">
              <a:rPr lang="en-US" smtClean="0"/>
              <a:t>‹#›</a:t>
            </a:fld>
            <a:endParaRPr lang="en-US"/>
          </a:p>
        </p:txBody>
      </p:sp>
    </p:spTree>
    <p:extLst>
      <p:ext uri="{BB962C8B-B14F-4D97-AF65-F5344CB8AC3E}">
        <p14:creationId xmlns:p14="http://schemas.microsoft.com/office/powerpoint/2010/main" val="3860968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235F9-DD3A-A806-041D-C16B8EFCC2A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E28BFE8-A456-2F83-7C11-05D1392BB0BB}"/>
              </a:ext>
            </a:extLst>
          </p:cNvPr>
          <p:cNvSpPr>
            <a:spLocks noGrp="1"/>
          </p:cNvSpPr>
          <p:nvPr>
            <p:ph type="dt" sz="half" idx="10"/>
          </p:nvPr>
        </p:nvSpPr>
        <p:spPr/>
        <p:txBody>
          <a:bodyPr/>
          <a:lstStyle/>
          <a:p>
            <a:fld id="{3742F741-3887-1F4C-AEE9-30F4BD3E4DEE}" type="datetimeFigureOut">
              <a:rPr lang="en-US" smtClean="0"/>
              <a:t>3/25/23</a:t>
            </a:fld>
            <a:endParaRPr lang="en-US"/>
          </a:p>
        </p:txBody>
      </p:sp>
      <p:sp>
        <p:nvSpPr>
          <p:cNvPr id="4" name="Footer Placeholder 3">
            <a:extLst>
              <a:ext uri="{FF2B5EF4-FFF2-40B4-BE49-F238E27FC236}">
                <a16:creationId xmlns:a16="http://schemas.microsoft.com/office/drawing/2014/main" id="{B8EB8192-7DF5-6188-C1B0-5693AAE322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F0CC16-E95B-5B62-E3C1-98D65BEA092C}"/>
              </a:ext>
            </a:extLst>
          </p:cNvPr>
          <p:cNvSpPr>
            <a:spLocks noGrp="1"/>
          </p:cNvSpPr>
          <p:nvPr>
            <p:ph type="sldNum" sz="quarter" idx="12"/>
          </p:nvPr>
        </p:nvSpPr>
        <p:spPr/>
        <p:txBody>
          <a:bodyPr/>
          <a:lstStyle/>
          <a:p>
            <a:fld id="{A4BE8FE4-8A00-614C-81BB-CE299A090162}" type="slidenum">
              <a:rPr lang="en-US" smtClean="0"/>
              <a:t>‹#›</a:t>
            </a:fld>
            <a:endParaRPr lang="en-US"/>
          </a:p>
        </p:txBody>
      </p:sp>
    </p:spTree>
    <p:extLst>
      <p:ext uri="{BB962C8B-B14F-4D97-AF65-F5344CB8AC3E}">
        <p14:creationId xmlns:p14="http://schemas.microsoft.com/office/powerpoint/2010/main" val="937925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624BEB-E8F5-26C5-AF70-B8C71B47EBAC}"/>
              </a:ext>
            </a:extLst>
          </p:cNvPr>
          <p:cNvSpPr>
            <a:spLocks noGrp="1"/>
          </p:cNvSpPr>
          <p:nvPr>
            <p:ph type="dt" sz="half" idx="10"/>
          </p:nvPr>
        </p:nvSpPr>
        <p:spPr/>
        <p:txBody>
          <a:bodyPr/>
          <a:lstStyle/>
          <a:p>
            <a:fld id="{3742F741-3887-1F4C-AEE9-30F4BD3E4DEE}" type="datetimeFigureOut">
              <a:rPr lang="en-US" smtClean="0"/>
              <a:t>3/25/23</a:t>
            </a:fld>
            <a:endParaRPr lang="en-US"/>
          </a:p>
        </p:txBody>
      </p:sp>
      <p:sp>
        <p:nvSpPr>
          <p:cNvPr id="3" name="Footer Placeholder 2">
            <a:extLst>
              <a:ext uri="{FF2B5EF4-FFF2-40B4-BE49-F238E27FC236}">
                <a16:creationId xmlns:a16="http://schemas.microsoft.com/office/drawing/2014/main" id="{CB1D6994-4B77-1F9D-7213-3EA4F61762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6CCB0A-2A48-20D8-B982-BA204B32CE1E}"/>
              </a:ext>
            </a:extLst>
          </p:cNvPr>
          <p:cNvSpPr>
            <a:spLocks noGrp="1"/>
          </p:cNvSpPr>
          <p:nvPr>
            <p:ph type="sldNum" sz="quarter" idx="12"/>
          </p:nvPr>
        </p:nvSpPr>
        <p:spPr/>
        <p:txBody>
          <a:bodyPr/>
          <a:lstStyle/>
          <a:p>
            <a:fld id="{A4BE8FE4-8A00-614C-81BB-CE299A090162}" type="slidenum">
              <a:rPr lang="en-US" smtClean="0"/>
              <a:t>‹#›</a:t>
            </a:fld>
            <a:endParaRPr lang="en-US"/>
          </a:p>
        </p:txBody>
      </p:sp>
    </p:spTree>
    <p:extLst>
      <p:ext uri="{BB962C8B-B14F-4D97-AF65-F5344CB8AC3E}">
        <p14:creationId xmlns:p14="http://schemas.microsoft.com/office/powerpoint/2010/main" val="349819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A2597-BBE3-EECD-93DD-D2FD46DAA81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2576520-D20F-E605-1BC4-8E92E34413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F4FE2AB-5FF4-C591-99B9-7A5D02110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2E1399-539E-820E-31D8-EBAE9CA18EB5}"/>
              </a:ext>
            </a:extLst>
          </p:cNvPr>
          <p:cNvSpPr>
            <a:spLocks noGrp="1"/>
          </p:cNvSpPr>
          <p:nvPr>
            <p:ph type="dt" sz="half" idx="10"/>
          </p:nvPr>
        </p:nvSpPr>
        <p:spPr/>
        <p:txBody>
          <a:bodyPr/>
          <a:lstStyle/>
          <a:p>
            <a:fld id="{3742F741-3887-1F4C-AEE9-30F4BD3E4DEE}" type="datetimeFigureOut">
              <a:rPr lang="en-US" smtClean="0"/>
              <a:t>3/25/23</a:t>
            </a:fld>
            <a:endParaRPr lang="en-US"/>
          </a:p>
        </p:txBody>
      </p:sp>
      <p:sp>
        <p:nvSpPr>
          <p:cNvPr id="6" name="Footer Placeholder 5">
            <a:extLst>
              <a:ext uri="{FF2B5EF4-FFF2-40B4-BE49-F238E27FC236}">
                <a16:creationId xmlns:a16="http://schemas.microsoft.com/office/drawing/2014/main" id="{81049590-00A9-2A4E-BFF5-561E2641BD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DCBD0-AA96-F614-FCBC-3D266E6786B3}"/>
              </a:ext>
            </a:extLst>
          </p:cNvPr>
          <p:cNvSpPr>
            <a:spLocks noGrp="1"/>
          </p:cNvSpPr>
          <p:nvPr>
            <p:ph type="sldNum" sz="quarter" idx="12"/>
          </p:nvPr>
        </p:nvSpPr>
        <p:spPr/>
        <p:txBody>
          <a:bodyPr/>
          <a:lstStyle/>
          <a:p>
            <a:fld id="{A4BE8FE4-8A00-614C-81BB-CE299A090162}" type="slidenum">
              <a:rPr lang="en-US" smtClean="0"/>
              <a:t>‹#›</a:t>
            </a:fld>
            <a:endParaRPr lang="en-US"/>
          </a:p>
        </p:txBody>
      </p:sp>
    </p:spTree>
    <p:extLst>
      <p:ext uri="{BB962C8B-B14F-4D97-AF65-F5344CB8AC3E}">
        <p14:creationId xmlns:p14="http://schemas.microsoft.com/office/powerpoint/2010/main" val="3654619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B191D-4920-9D0F-E593-AEEF5630E3D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EA1194-FB5C-8D25-8503-5DCFD3153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FC0D49-1A45-C813-F935-72942AC74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8BC34E-1490-D231-7AB2-9557FF5BCB01}"/>
              </a:ext>
            </a:extLst>
          </p:cNvPr>
          <p:cNvSpPr>
            <a:spLocks noGrp="1"/>
          </p:cNvSpPr>
          <p:nvPr>
            <p:ph type="dt" sz="half" idx="10"/>
          </p:nvPr>
        </p:nvSpPr>
        <p:spPr/>
        <p:txBody>
          <a:bodyPr/>
          <a:lstStyle/>
          <a:p>
            <a:fld id="{3742F741-3887-1F4C-AEE9-30F4BD3E4DEE}" type="datetimeFigureOut">
              <a:rPr lang="en-US" smtClean="0"/>
              <a:t>3/25/23</a:t>
            </a:fld>
            <a:endParaRPr lang="en-US"/>
          </a:p>
        </p:txBody>
      </p:sp>
      <p:sp>
        <p:nvSpPr>
          <p:cNvPr id="6" name="Footer Placeholder 5">
            <a:extLst>
              <a:ext uri="{FF2B5EF4-FFF2-40B4-BE49-F238E27FC236}">
                <a16:creationId xmlns:a16="http://schemas.microsoft.com/office/drawing/2014/main" id="{A70E9EF8-ACF9-E62B-DCC7-817A4292A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90811-8DFD-587A-4134-2D1148FF5510}"/>
              </a:ext>
            </a:extLst>
          </p:cNvPr>
          <p:cNvSpPr>
            <a:spLocks noGrp="1"/>
          </p:cNvSpPr>
          <p:nvPr>
            <p:ph type="sldNum" sz="quarter" idx="12"/>
          </p:nvPr>
        </p:nvSpPr>
        <p:spPr/>
        <p:txBody>
          <a:bodyPr/>
          <a:lstStyle/>
          <a:p>
            <a:fld id="{A4BE8FE4-8A00-614C-81BB-CE299A090162}" type="slidenum">
              <a:rPr lang="en-US" smtClean="0"/>
              <a:t>‹#›</a:t>
            </a:fld>
            <a:endParaRPr lang="en-US"/>
          </a:p>
        </p:txBody>
      </p:sp>
    </p:spTree>
    <p:extLst>
      <p:ext uri="{BB962C8B-B14F-4D97-AF65-F5344CB8AC3E}">
        <p14:creationId xmlns:p14="http://schemas.microsoft.com/office/powerpoint/2010/main" val="384991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7CCEF4-C94E-53DA-CDE1-AEDDEDE0F9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7E56BD6-F18D-B5B1-B3E2-7808A60278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3A8522-9E94-6A16-6B2D-D30B890C06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2F741-3887-1F4C-AEE9-30F4BD3E4DEE}" type="datetimeFigureOut">
              <a:rPr lang="en-US" smtClean="0"/>
              <a:t>3/25/23</a:t>
            </a:fld>
            <a:endParaRPr lang="en-US"/>
          </a:p>
        </p:txBody>
      </p:sp>
      <p:sp>
        <p:nvSpPr>
          <p:cNvPr id="5" name="Footer Placeholder 4">
            <a:extLst>
              <a:ext uri="{FF2B5EF4-FFF2-40B4-BE49-F238E27FC236}">
                <a16:creationId xmlns:a16="http://schemas.microsoft.com/office/drawing/2014/main" id="{95F752E1-9257-6392-A3A1-5749A6CD61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8D29F0-A03C-3EB5-56BE-E792BF9EF8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BE8FE4-8A00-614C-81BB-CE299A090162}" type="slidenum">
              <a:rPr lang="en-US" smtClean="0"/>
              <a:t>‹#›</a:t>
            </a:fld>
            <a:endParaRPr lang="en-US"/>
          </a:p>
        </p:txBody>
      </p:sp>
    </p:spTree>
    <p:extLst>
      <p:ext uri="{BB962C8B-B14F-4D97-AF65-F5344CB8AC3E}">
        <p14:creationId xmlns:p14="http://schemas.microsoft.com/office/powerpoint/2010/main" val="1212088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11515-7B76-E763-5CC8-AA059B412DBA}"/>
              </a:ext>
            </a:extLst>
          </p:cNvPr>
          <p:cNvSpPr>
            <a:spLocks noGrp="1"/>
          </p:cNvSpPr>
          <p:nvPr>
            <p:ph type="ctrTitle"/>
          </p:nvPr>
        </p:nvSpPr>
        <p:spPr/>
        <p:txBody>
          <a:bodyPr/>
          <a:lstStyle/>
          <a:p>
            <a:r>
              <a:rPr lang="en-US" dirty="0"/>
              <a:t>Migration</a:t>
            </a:r>
          </a:p>
        </p:txBody>
      </p:sp>
      <p:sp>
        <p:nvSpPr>
          <p:cNvPr id="3" name="Subtitle 2">
            <a:extLst>
              <a:ext uri="{FF2B5EF4-FFF2-40B4-BE49-F238E27FC236}">
                <a16:creationId xmlns:a16="http://schemas.microsoft.com/office/drawing/2014/main" id="{43D132F9-127B-B6F1-09BE-E2FF28A09808}"/>
              </a:ext>
            </a:extLst>
          </p:cNvPr>
          <p:cNvSpPr>
            <a:spLocks noGrp="1"/>
          </p:cNvSpPr>
          <p:nvPr>
            <p:ph type="subTitle" idx="1"/>
          </p:nvPr>
        </p:nvSpPr>
        <p:spPr/>
        <p:txBody>
          <a:bodyPr/>
          <a:lstStyle/>
          <a:p>
            <a:r>
              <a:rPr lang="en-US" dirty="0"/>
              <a:t>Year 3</a:t>
            </a:r>
          </a:p>
        </p:txBody>
      </p:sp>
    </p:spTree>
    <p:extLst>
      <p:ext uri="{BB962C8B-B14F-4D97-AF65-F5344CB8AC3E}">
        <p14:creationId xmlns:p14="http://schemas.microsoft.com/office/powerpoint/2010/main" val="636020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4E5375-49EB-81CC-2FE4-8E557B54991F}"/>
              </a:ext>
            </a:extLst>
          </p:cNvPr>
          <p:cNvSpPr>
            <a:spLocks noGrp="1"/>
          </p:cNvSpPr>
          <p:nvPr>
            <p:ph idx="1"/>
          </p:nvPr>
        </p:nvSpPr>
        <p:spPr>
          <a:xfrm>
            <a:off x="423646" y="239906"/>
            <a:ext cx="4307188" cy="3297856"/>
          </a:xfrm>
        </p:spPr>
        <p:txBody>
          <a:bodyPr/>
          <a:lstStyle/>
          <a:p>
            <a:r>
              <a:rPr lang="en-US" dirty="0"/>
              <a:t>Bar-tailed godwit</a:t>
            </a:r>
          </a:p>
          <a:p>
            <a:r>
              <a:rPr lang="en-US" dirty="0"/>
              <a:t>Travels to Alaska and back</a:t>
            </a:r>
          </a:p>
          <a:p>
            <a:r>
              <a:rPr lang="en-US" dirty="0"/>
              <a:t>12,000 km one way</a:t>
            </a:r>
          </a:p>
          <a:p>
            <a:r>
              <a:rPr lang="en-US" dirty="0"/>
              <a:t>Outward journey bird stops in Korea to feed </a:t>
            </a:r>
          </a:p>
          <a:p>
            <a:r>
              <a:rPr lang="en-US" dirty="0"/>
              <a:t>Return journey is non-stop</a:t>
            </a:r>
          </a:p>
        </p:txBody>
      </p:sp>
      <p:pic>
        <p:nvPicPr>
          <p:cNvPr id="7" name="Picture 6">
            <a:extLst>
              <a:ext uri="{FF2B5EF4-FFF2-40B4-BE49-F238E27FC236}">
                <a16:creationId xmlns:a16="http://schemas.microsoft.com/office/drawing/2014/main" id="{476F2765-93F0-9D35-D04E-FB1C6ABC6762}"/>
              </a:ext>
            </a:extLst>
          </p:cNvPr>
          <p:cNvPicPr>
            <a:picLocks noChangeAspect="1"/>
          </p:cNvPicPr>
          <p:nvPr/>
        </p:nvPicPr>
        <p:blipFill>
          <a:blip r:embed="rId3"/>
          <a:stretch>
            <a:fillRect/>
          </a:stretch>
        </p:blipFill>
        <p:spPr>
          <a:xfrm>
            <a:off x="166624" y="3537762"/>
            <a:ext cx="4648200" cy="3208392"/>
          </a:xfrm>
          <a:prstGeom prst="rect">
            <a:avLst/>
          </a:prstGeom>
        </p:spPr>
      </p:pic>
      <p:pic>
        <p:nvPicPr>
          <p:cNvPr id="9" name="Picture 8">
            <a:extLst>
              <a:ext uri="{FF2B5EF4-FFF2-40B4-BE49-F238E27FC236}">
                <a16:creationId xmlns:a16="http://schemas.microsoft.com/office/drawing/2014/main" id="{87384562-1D7C-0302-4669-0CDE8EA2908E}"/>
              </a:ext>
            </a:extLst>
          </p:cNvPr>
          <p:cNvPicPr>
            <a:picLocks noChangeAspect="1"/>
          </p:cNvPicPr>
          <p:nvPr/>
        </p:nvPicPr>
        <p:blipFill>
          <a:blip r:embed="rId4"/>
          <a:stretch>
            <a:fillRect/>
          </a:stretch>
        </p:blipFill>
        <p:spPr>
          <a:xfrm>
            <a:off x="4814824" y="979464"/>
            <a:ext cx="6643336" cy="5766690"/>
          </a:xfrm>
          <a:prstGeom prst="rect">
            <a:avLst/>
          </a:prstGeom>
        </p:spPr>
      </p:pic>
      <p:sp>
        <p:nvSpPr>
          <p:cNvPr id="2" name="Title 1">
            <a:extLst>
              <a:ext uri="{FF2B5EF4-FFF2-40B4-BE49-F238E27FC236}">
                <a16:creationId xmlns:a16="http://schemas.microsoft.com/office/drawing/2014/main" id="{FAAEFFD2-A7AF-1CF6-8719-67DA8CE6E961}"/>
              </a:ext>
            </a:extLst>
          </p:cNvPr>
          <p:cNvSpPr>
            <a:spLocks noGrp="1"/>
          </p:cNvSpPr>
          <p:nvPr>
            <p:ph type="title"/>
          </p:nvPr>
        </p:nvSpPr>
        <p:spPr>
          <a:xfrm>
            <a:off x="5142941" y="18288"/>
            <a:ext cx="2691384" cy="1325563"/>
          </a:xfrm>
        </p:spPr>
        <p:txBody>
          <a:bodyPr/>
          <a:lstStyle/>
          <a:p>
            <a:r>
              <a:rPr lang="en-US" dirty="0"/>
              <a:t>Godwit E7</a:t>
            </a:r>
          </a:p>
        </p:txBody>
      </p:sp>
      <p:pic>
        <p:nvPicPr>
          <p:cNvPr id="11" name="Picture 10">
            <a:extLst>
              <a:ext uri="{FF2B5EF4-FFF2-40B4-BE49-F238E27FC236}">
                <a16:creationId xmlns:a16="http://schemas.microsoft.com/office/drawing/2014/main" id="{623FCE2F-1991-9618-03D3-4FB0F1C73EA2}"/>
              </a:ext>
            </a:extLst>
          </p:cNvPr>
          <p:cNvPicPr>
            <a:picLocks noChangeAspect="1"/>
          </p:cNvPicPr>
          <p:nvPr/>
        </p:nvPicPr>
        <p:blipFill>
          <a:blip r:embed="rId5"/>
          <a:stretch>
            <a:fillRect/>
          </a:stretch>
        </p:blipFill>
        <p:spPr>
          <a:xfrm>
            <a:off x="9637776" y="0"/>
            <a:ext cx="2524762" cy="2671550"/>
          </a:xfrm>
          <a:prstGeom prst="rect">
            <a:avLst/>
          </a:prstGeom>
        </p:spPr>
      </p:pic>
    </p:spTree>
    <p:extLst>
      <p:ext uri="{BB962C8B-B14F-4D97-AF65-F5344CB8AC3E}">
        <p14:creationId xmlns:p14="http://schemas.microsoft.com/office/powerpoint/2010/main" val="1566971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9046-C6A3-8C40-D3FA-5BCB6496E544}"/>
              </a:ext>
            </a:extLst>
          </p:cNvPr>
          <p:cNvSpPr>
            <a:spLocks noGrp="1"/>
          </p:cNvSpPr>
          <p:nvPr>
            <p:ph type="title"/>
          </p:nvPr>
        </p:nvSpPr>
        <p:spPr/>
        <p:txBody>
          <a:bodyPr/>
          <a:lstStyle/>
          <a:p>
            <a:r>
              <a:rPr lang="en-US" dirty="0"/>
              <a:t>To think about</a:t>
            </a:r>
          </a:p>
        </p:txBody>
      </p:sp>
      <p:sp>
        <p:nvSpPr>
          <p:cNvPr id="3" name="Content Placeholder 2">
            <a:extLst>
              <a:ext uri="{FF2B5EF4-FFF2-40B4-BE49-F238E27FC236}">
                <a16:creationId xmlns:a16="http://schemas.microsoft.com/office/drawing/2014/main" id="{F4712D46-7A67-EACF-0431-AC975E09EDB1}"/>
              </a:ext>
            </a:extLst>
          </p:cNvPr>
          <p:cNvSpPr>
            <a:spLocks noGrp="1"/>
          </p:cNvSpPr>
          <p:nvPr>
            <p:ph idx="1"/>
          </p:nvPr>
        </p:nvSpPr>
        <p:spPr/>
        <p:txBody>
          <a:bodyPr/>
          <a:lstStyle/>
          <a:p>
            <a:r>
              <a:rPr lang="en-US" dirty="0"/>
              <a:t>Can you name 10 animals that migrate. Circle those from NZ</a:t>
            </a:r>
          </a:p>
          <a:p>
            <a:r>
              <a:rPr lang="en-US" dirty="0"/>
              <a:t>Coastal mudflats are good places to observe some of our migrating birds. Where is the nearest to us?</a:t>
            </a:r>
          </a:p>
          <a:p>
            <a:r>
              <a:rPr lang="en-US" dirty="0"/>
              <a:t>People migrate too. What might their reasons be?</a:t>
            </a:r>
          </a:p>
        </p:txBody>
      </p:sp>
    </p:spTree>
    <p:extLst>
      <p:ext uri="{BB962C8B-B14F-4D97-AF65-F5344CB8AC3E}">
        <p14:creationId xmlns:p14="http://schemas.microsoft.com/office/powerpoint/2010/main" val="1685083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4E5375-49EB-81CC-2FE4-8E557B54991F}"/>
              </a:ext>
            </a:extLst>
          </p:cNvPr>
          <p:cNvSpPr>
            <a:spLocks noGrp="1"/>
          </p:cNvSpPr>
          <p:nvPr>
            <p:ph idx="1"/>
          </p:nvPr>
        </p:nvSpPr>
        <p:spPr>
          <a:xfrm>
            <a:off x="215440" y="1275348"/>
            <a:ext cx="3514349" cy="3368841"/>
          </a:xfrm>
        </p:spPr>
        <p:txBody>
          <a:bodyPr>
            <a:normAutofit/>
          </a:bodyPr>
          <a:lstStyle/>
          <a:p>
            <a:pPr marL="0" indent="0">
              <a:buNone/>
            </a:pPr>
            <a:r>
              <a:rPr lang="en-US" dirty="0"/>
              <a:t>When an animal travels </a:t>
            </a:r>
            <a:r>
              <a:rPr lang="en-AU" dirty="0">
                <a:effectLst/>
                <a:latin typeface="Calibri" panose="020F0502020204030204" pitchFamily="34" charset="0"/>
                <a:ea typeface="Calibri" panose="020F0502020204030204" pitchFamily="34" charset="0"/>
                <a:cs typeface="Times New Roman" panose="02020603050405020304" pitchFamily="18" charset="0"/>
              </a:rPr>
              <a:t>long distances from one place to another, </a:t>
            </a:r>
            <a:r>
              <a:rPr lang="mi-NZ" dirty="0">
                <a:effectLst/>
                <a:latin typeface="Calibri" panose="020F0502020204030204" pitchFamily="34" charset="0"/>
                <a:ea typeface="Calibri" panose="020F0502020204030204" pitchFamily="34" charset="0"/>
                <a:cs typeface="Times New Roman" panose="02020603050405020304" pitchFamily="18" charset="0"/>
              </a:rPr>
              <a:t>often from one country to another and over the sea. It includes the return back home.</a:t>
            </a:r>
            <a:endParaRPr lang="en-US" dirty="0"/>
          </a:p>
        </p:txBody>
      </p:sp>
      <p:pic>
        <p:nvPicPr>
          <p:cNvPr id="1034" name="Picture 10" descr="Ecology of animal migration - ScienceDirect">
            <a:extLst>
              <a:ext uri="{FF2B5EF4-FFF2-40B4-BE49-F238E27FC236}">
                <a16:creationId xmlns:a16="http://schemas.microsoft.com/office/drawing/2014/main" id="{C5543142-57DA-3C88-DEF1-AA6EB34B1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9789" y="523180"/>
            <a:ext cx="8638674" cy="54410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BA0043C-7170-688C-2056-E5D090BA14C0}"/>
              </a:ext>
            </a:extLst>
          </p:cNvPr>
          <p:cNvPicPr>
            <a:picLocks noChangeAspect="1"/>
          </p:cNvPicPr>
          <p:nvPr/>
        </p:nvPicPr>
        <p:blipFill>
          <a:blip r:embed="rId4"/>
          <a:stretch>
            <a:fillRect/>
          </a:stretch>
        </p:blipFill>
        <p:spPr>
          <a:xfrm>
            <a:off x="7772400" y="4883403"/>
            <a:ext cx="2554037" cy="1974597"/>
          </a:xfrm>
          <a:prstGeom prst="rect">
            <a:avLst/>
          </a:prstGeom>
        </p:spPr>
      </p:pic>
      <p:pic>
        <p:nvPicPr>
          <p:cNvPr id="1036" name="Picture 12" descr="Northern Wheatear Female - Oenanthe oenanthe - Чогчоохой -… | Flickr">
            <a:extLst>
              <a:ext uri="{FF2B5EF4-FFF2-40B4-BE49-F238E27FC236}">
                <a16:creationId xmlns:a16="http://schemas.microsoft.com/office/drawing/2014/main" id="{A9656C56-6643-D4B0-4AEF-29132D5F81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44189"/>
            <a:ext cx="3319179" cy="22138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AAEFFD2-A7AF-1CF6-8719-67DA8CE6E961}"/>
              </a:ext>
            </a:extLst>
          </p:cNvPr>
          <p:cNvSpPr>
            <a:spLocks noGrp="1"/>
          </p:cNvSpPr>
          <p:nvPr>
            <p:ph type="title"/>
          </p:nvPr>
        </p:nvSpPr>
        <p:spPr>
          <a:xfrm>
            <a:off x="215441" y="162233"/>
            <a:ext cx="4525002" cy="731504"/>
          </a:xfrm>
        </p:spPr>
        <p:txBody>
          <a:bodyPr/>
          <a:lstStyle/>
          <a:p>
            <a:r>
              <a:rPr lang="en-US" dirty="0"/>
              <a:t>What is migration?</a:t>
            </a:r>
          </a:p>
        </p:txBody>
      </p:sp>
    </p:spTree>
    <p:extLst>
      <p:ext uri="{BB962C8B-B14F-4D97-AF65-F5344CB8AC3E}">
        <p14:creationId xmlns:p14="http://schemas.microsoft.com/office/powerpoint/2010/main" val="1171655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EFFD2-A7AF-1CF6-8719-67DA8CE6E961}"/>
              </a:ext>
            </a:extLst>
          </p:cNvPr>
          <p:cNvSpPr>
            <a:spLocks noGrp="1"/>
          </p:cNvSpPr>
          <p:nvPr>
            <p:ph type="title"/>
          </p:nvPr>
        </p:nvSpPr>
        <p:spPr>
          <a:xfrm>
            <a:off x="838200" y="660328"/>
            <a:ext cx="5904549" cy="1325563"/>
          </a:xfrm>
        </p:spPr>
        <p:txBody>
          <a:bodyPr/>
          <a:lstStyle/>
          <a:p>
            <a:r>
              <a:rPr lang="en-US" dirty="0"/>
              <a:t>Why migrate? 1. Food</a:t>
            </a:r>
          </a:p>
        </p:txBody>
      </p:sp>
      <p:sp>
        <p:nvSpPr>
          <p:cNvPr id="3" name="Content Placeholder 2">
            <a:extLst>
              <a:ext uri="{FF2B5EF4-FFF2-40B4-BE49-F238E27FC236}">
                <a16:creationId xmlns:a16="http://schemas.microsoft.com/office/drawing/2014/main" id="{214E5375-49EB-81CC-2FE4-8E557B54991F}"/>
              </a:ext>
            </a:extLst>
          </p:cNvPr>
          <p:cNvSpPr>
            <a:spLocks noGrp="1"/>
          </p:cNvSpPr>
          <p:nvPr>
            <p:ph idx="1"/>
          </p:nvPr>
        </p:nvSpPr>
        <p:spPr>
          <a:xfrm>
            <a:off x="838200" y="2229405"/>
            <a:ext cx="5257800" cy="3166999"/>
          </a:xfrm>
        </p:spPr>
        <p:txBody>
          <a:bodyPr>
            <a:normAutofit lnSpcReduction="10000"/>
          </a:bodyPr>
          <a:lstStyle/>
          <a:p>
            <a:pPr marL="0" indent="0">
              <a:buNone/>
            </a:pPr>
            <a:r>
              <a:rPr lang="en-AU" dirty="0">
                <a:effectLst/>
                <a:latin typeface="Calibri" panose="020F0502020204030204" pitchFamily="34" charset="0"/>
                <a:ea typeface="Calibri" panose="020F0502020204030204" pitchFamily="34" charset="0"/>
                <a:cs typeface="Times New Roman" panose="02020603050405020304" pitchFamily="18" charset="0"/>
              </a:rPr>
              <a:t>Some animals live in places where the weather gets really cold in the winter, and there isn't enough food around for them to survive. So, they fly to warmer places where there's more food</a:t>
            </a:r>
            <a:r>
              <a:rPr lang="en-NZ" dirty="0">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en-NZ" dirty="0">
                <a:latin typeface="Calibri" panose="020F0502020204030204" pitchFamily="34" charset="0"/>
                <a:ea typeface="Calibri" panose="020F0502020204030204" pitchFamily="34" charset="0"/>
                <a:cs typeface="Times New Roman" panose="02020603050405020304" pitchFamily="18" charset="0"/>
              </a:rPr>
              <a:t>British birds fly south to find warmth, NZ birds fly north.</a:t>
            </a:r>
            <a:endParaRPr lang="en-US" dirty="0"/>
          </a:p>
        </p:txBody>
      </p:sp>
      <p:pic>
        <p:nvPicPr>
          <p:cNvPr id="5122" name="Picture 2">
            <a:extLst>
              <a:ext uri="{FF2B5EF4-FFF2-40B4-BE49-F238E27FC236}">
                <a16:creationId xmlns:a16="http://schemas.microsoft.com/office/drawing/2014/main" id="{47FFD90C-48B3-9A5E-4F2F-073567650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199" y="3812905"/>
            <a:ext cx="5170791" cy="29085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ocusts In Madagascar">
            <a:extLst>
              <a:ext uri="{FF2B5EF4-FFF2-40B4-BE49-F238E27FC236}">
                <a16:creationId xmlns:a16="http://schemas.microsoft.com/office/drawing/2014/main" id="{48E45078-F84D-FDE7-960F-9568922CD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749" y="262001"/>
            <a:ext cx="5235241" cy="3447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13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4E5375-49EB-81CC-2FE4-8E557B54991F}"/>
              </a:ext>
            </a:extLst>
          </p:cNvPr>
          <p:cNvSpPr>
            <a:spLocks noGrp="1"/>
          </p:cNvSpPr>
          <p:nvPr>
            <p:ph idx="1"/>
          </p:nvPr>
        </p:nvSpPr>
        <p:spPr>
          <a:xfrm>
            <a:off x="351209" y="1130851"/>
            <a:ext cx="5257800" cy="2459511"/>
          </a:xfrm>
        </p:spPr>
        <p:txBody>
          <a:bodyPr/>
          <a:lstStyle/>
          <a:p>
            <a:pPr marL="0" indent="0">
              <a:buNone/>
            </a:pPr>
            <a:r>
              <a:rPr lang="en-NZ" dirty="0">
                <a:effectLst/>
                <a:ea typeface="Times New Roman" panose="02020603050405020304" pitchFamily="18" charset="0"/>
              </a:rPr>
              <a:t>Some animals need special conditions, like certain kinds of plants or seas and lakes, to lay their eggs and raise their chicks. So, they fly to places where these conditions are just right.</a:t>
            </a:r>
          </a:p>
          <a:p>
            <a:pPr marL="0" indent="0">
              <a:buNone/>
            </a:pPr>
            <a:endParaRPr lang="en-US" dirty="0"/>
          </a:p>
        </p:txBody>
      </p:sp>
      <p:pic>
        <p:nvPicPr>
          <p:cNvPr id="4" name="Picture 2" descr="humpback whale breaching">
            <a:extLst>
              <a:ext uri="{FF2B5EF4-FFF2-40B4-BE49-F238E27FC236}">
                <a16:creationId xmlns:a16="http://schemas.microsoft.com/office/drawing/2014/main" id="{F7A1EA5E-B4C4-F96B-DB26-F499A53B9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1" y="3693632"/>
            <a:ext cx="5625543" cy="31643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 flock of gray geese (Anser anser). ">
            <a:extLst>
              <a:ext uri="{FF2B5EF4-FFF2-40B4-BE49-F238E27FC236}">
                <a16:creationId xmlns:a16="http://schemas.microsoft.com/office/drawing/2014/main" id="{E42DDD7A-3F59-AC0D-E4C6-1C06263A0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6945" y="10874"/>
            <a:ext cx="6711444" cy="37725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58DB669-A053-04FE-ED42-8E07403FDFFF}"/>
              </a:ext>
            </a:extLst>
          </p:cNvPr>
          <p:cNvPicPr>
            <a:picLocks noChangeAspect="1"/>
          </p:cNvPicPr>
          <p:nvPr/>
        </p:nvPicPr>
        <p:blipFill>
          <a:blip r:embed="rId5"/>
          <a:stretch>
            <a:fillRect/>
          </a:stretch>
        </p:blipFill>
        <p:spPr>
          <a:xfrm>
            <a:off x="5299738" y="3716150"/>
            <a:ext cx="2760725" cy="3267638"/>
          </a:xfrm>
          <a:prstGeom prst="rect">
            <a:avLst/>
          </a:prstGeom>
        </p:spPr>
      </p:pic>
      <p:sp>
        <p:nvSpPr>
          <p:cNvPr id="2" name="Title 1">
            <a:extLst>
              <a:ext uri="{FF2B5EF4-FFF2-40B4-BE49-F238E27FC236}">
                <a16:creationId xmlns:a16="http://schemas.microsoft.com/office/drawing/2014/main" id="{FAAEFFD2-A7AF-1CF6-8719-67DA8CE6E961}"/>
              </a:ext>
            </a:extLst>
          </p:cNvPr>
          <p:cNvSpPr>
            <a:spLocks noGrp="1"/>
          </p:cNvSpPr>
          <p:nvPr>
            <p:ph type="title"/>
          </p:nvPr>
        </p:nvSpPr>
        <p:spPr>
          <a:xfrm>
            <a:off x="2235526" y="142652"/>
            <a:ext cx="6128424" cy="1041043"/>
          </a:xfrm>
        </p:spPr>
        <p:txBody>
          <a:bodyPr/>
          <a:lstStyle/>
          <a:p>
            <a:r>
              <a:rPr lang="en-US" dirty="0"/>
              <a:t>Why migrate? 2. Breeding</a:t>
            </a:r>
          </a:p>
        </p:txBody>
      </p:sp>
      <p:pic>
        <p:nvPicPr>
          <p:cNvPr id="4098" name="Picture 2" descr="Monarch Butterflies In Mexico">
            <a:extLst>
              <a:ext uri="{FF2B5EF4-FFF2-40B4-BE49-F238E27FC236}">
                <a16:creationId xmlns:a16="http://schemas.microsoft.com/office/drawing/2014/main" id="{50929E10-66F5-1F12-B0DE-4EAC06DE95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8035" y="3715683"/>
            <a:ext cx="4160354" cy="3120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055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EFFD2-A7AF-1CF6-8719-67DA8CE6E961}"/>
              </a:ext>
            </a:extLst>
          </p:cNvPr>
          <p:cNvSpPr>
            <a:spLocks noGrp="1"/>
          </p:cNvSpPr>
          <p:nvPr>
            <p:ph type="title"/>
          </p:nvPr>
        </p:nvSpPr>
        <p:spPr/>
        <p:txBody>
          <a:bodyPr/>
          <a:lstStyle/>
          <a:p>
            <a:r>
              <a:rPr lang="en-US" dirty="0"/>
              <a:t>How do they find their way?</a:t>
            </a:r>
          </a:p>
        </p:txBody>
      </p:sp>
      <p:sp>
        <p:nvSpPr>
          <p:cNvPr id="3" name="Content Placeholder 2">
            <a:extLst>
              <a:ext uri="{FF2B5EF4-FFF2-40B4-BE49-F238E27FC236}">
                <a16:creationId xmlns:a16="http://schemas.microsoft.com/office/drawing/2014/main" id="{214E5375-49EB-81CC-2FE4-8E557B54991F}"/>
              </a:ext>
            </a:extLst>
          </p:cNvPr>
          <p:cNvSpPr>
            <a:spLocks noGrp="1"/>
          </p:cNvSpPr>
          <p:nvPr>
            <p:ph idx="1"/>
          </p:nvPr>
        </p:nvSpPr>
        <p:spPr>
          <a:xfrm>
            <a:off x="838200" y="1825625"/>
            <a:ext cx="4812792" cy="4351338"/>
          </a:xfrm>
        </p:spPr>
        <p:txBody>
          <a:bodyPr/>
          <a:lstStyle/>
          <a:p>
            <a:r>
              <a:rPr lang="en-US" dirty="0"/>
              <a:t>Birds use stars at night, sun during the day. Some have a built-in compass</a:t>
            </a:r>
          </a:p>
          <a:p>
            <a:r>
              <a:rPr lang="en-US" dirty="0"/>
              <a:t>Animals in the sea often use a sense of smell. Chemicals in the water smell different, and they can find their ‘home’</a:t>
            </a:r>
          </a:p>
          <a:p>
            <a:r>
              <a:rPr lang="en-US" dirty="0"/>
              <a:t>Animals on land use sun and stars too</a:t>
            </a:r>
          </a:p>
        </p:txBody>
      </p:sp>
      <p:pic>
        <p:nvPicPr>
          <p:cNvPr id="1026" name="Picture 2" descr="Bush Astronomy - A Couple of Pointers on The Southern Cross">
            <a:extLst>
              <a:ext uri="{FF2B5EF4-FFF2-40B4-BE49-F238E27FC236}">
                <a16:creationId xmlns:a16="http://schemas.microsoft.com/office/drawing/2014/main" id="{2811B114-C664-4CA0-8EAA-F29C73418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736" y="1939293"/>
            <a:ext cx="5856603" cy="3897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014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EFFD2-A7AF-1CF6-8719-67DA8CE6E961}"/>
              </a:ext>
            </a:extLst>
          </p:cNvPr>
          <p:cNvSpPr>
            <a:spLocks noGrp="1"/>
          </p:cNvSpPr>
          <p:nvPr>
            <p:ph type="title"/>
          </p:nvPr>
        </p:nvSpPr>
        <p:spPr/>
        <p:txBody>
          <a:bodyPr/>
          <a:lstStyle/>
          <a:p>
            <a:r>
              <a:rPr lang="en-US" dirty="0"/>
              <a:t>Record holders</a:t>
            </a:r>
          </a:p>
        </p:txBody>
      </p:sp>
      <p:pic>
        <p:nvPicPr>
          <p:cNvPr id="2050" name="Picture 2" descr="Arctic terns confirmed to have the longest animal migration in the world">
            <a:extLst>
              <a:ext uri="{FF2B5EF4-FFF2-40B4-BE49-F238E27FC236}">
                <a16:creationId xmlns:a16="http://schemas.microsoft.com/office/drawing/2014/main" id="{02AB1A16-78A6-CD37-3E81-7718C4578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7478" y="0"/>
            <a:ext cx="3514522" cy="35145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rctic Tern | Arctic Tern Migration | DK Find Out">
            <a:extLst>
              <a:ext uri="{FF2B5EF4-FFF2-40B4-BE49-F238E27FC236}">
                <a16:creationId xmlns:a16="http://schemas.microsoft.com/office/drawing/2014/main" id="{4EC4B5BC-86D1-47D0-C470-E53188944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579" y="1053461"/>
            <a:ext cx="3771899" cy="18918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onarch Migration Route">
            <a:extLst>
              <a:ext uri="{FF2B5EF4-FFF2-40B4-BE49-F238E27FC236}">
                <a16:creationId xmlns:a16="http://schemas.microsoft.com/office/drawing/2014/main" id="{1B753843-BD2A-9A8D-210C-272FB6BDC7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77789"/>
            <a:ext cx="4370962" cy="338021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14E5375-49EB-81CC-2FE4-8E557B54991F}"/>
              </a:ext>
            </a:extLst>
          </p:cNvPr>
          <p:cNvSpPr>
            <a:spLocks noGrp="1"/>
          </p:cNvSpPr>
          <p:nvPr>
            <p:ph idx="1"/>
          </p:nvPr>
        </p:nvSpPr>
        <p:spPr>
          <a:xfrm>
            <a:off x="439423" y="1690688"/>
            <a:ext cx="4761652" cy="1768576"/>
          </a:xfrm>
        </p:spPr>
        <p:txBody>
          <a:bodyPr/>
          <a:lstStyle/>
          <a:p>
            <a:pPr marL="0" indent="0">
              <a:buNone/>
            </a:pPr>
            <a:r>
              <a:rPr lang="en-US" dirty="0"/>
              <a:t>Arctic tern – 71,000 km</a:t>
            </a:r>
          </a:p>
          <a:p>
            <a:pPr marL="0" indent="0">
              <a:buNone/>
            </a:pPr>
            <a:r>
              <a:rPr lang="en-US" dirty="0"/>
              <a:t>Monarch butterflies – 5,000 km</a:t>
            </a:r>
          </a:p>
          <a:p>
            <a:pPr marL="0" indent="0">
              <a:buNone/>
            </a:pPr>
            <a:r>
              <a:rPr lang="en-US" dirty="0"/>
              <a:t>Godwit – 12,000 km non-stop</a:t>
            </a:r>
          </a:p>
        </p:txBody>
      </p:sp>
      <p:pic>
        <p:nvPicPr>
          <p:cNvPr id="5" name="Picture 4">
            <a:extLst>
              <a:ext uri="{FF2B5EF4-FFF2-40B4-BE49-F238E27FC236}">
                <a16:creationId xmlns:a16="http://schemas.microsoft.com/office/drawing/2014/main" id="{793162F8-9FD2-AF5A-0BEF-8E1597F4F16B}"/>
              </a:ext>
            </a:extLst>
          </p:cNvPr>
          <p:cNvPicPr>
            <a:picLocks noChangeAspect="1"/>
          </p:cNvPicPr>
          <p:nvPr/>
        </p:nvPicPr>
        <p:blipFill>
          <a:blip r:embed="rId6"/>
          <a:stretch>
            <a:fillRect/>
          </a:stretch>
        </p:blipFill>
        <p:spPr>
          <a:xfrm>
            <a:off x="1307612" y="3559527"/>
            <a:ext cx="3880229" cy="3362865"/>
          </a:xfrm>
          <a:prstGeom prst="rect">
            <a:avLst/>
          </a:prstGeom>
        </p:spPr>
      </p:pic>
    </p:spTree>
    <p:extLst>
      <p:ext uri="{BB962C8B-B14F-4D97-AF65-F5344CB8AC3E}">
        <p14:creationId xmlns:p14="http://schemas.microsoft.com/office/powerpoint/2010/main" val="1528058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EFFD2-A7AF-1CF6-8719-67DA8CE6E961}"/>
              </a:ext>
            </a:extLst>
          </p:cNvPr>
          <p:cNvSpPr>
            <a:spLocks noGrp="1"/>
          </p:cNvSpPr>
          <p:nvPr>
            <p:ph type="title"/>
          </p:nvPr>
        </p:nvSpPr>
        <p:spPr/>
        <p:txBody>
          <a:bodyPr/>
          <a:lstStyle/>
          <a:p>
            <a:r>
              <a:rPr lang="en-US" dirty="0"/>
              <a:t>How might they prepare?</a:t>
            </a:r>
          </a:p>
        </p:txBody>
      </p:sp>
      <p:sp>
        <p:nvSpPr>
          <p:cNvPr id="3" name="Content Placeholder 2">
            <a:extLst>
              <a:ext uri="{FF2B5EF4-FFF2-40B4-BE49-F238E27FC236}">
                <a16:creationId xmlns:a16="http://schemas.microsoft.com/office/drawing/2014/main" id="{214E5375-49EB-81CC-2FE4-8E557B54991F}"/>
              </a:ext>
            </a:extLst>
          </p:cNvPr>
          <p:cNvSpPr>
            <a:spLocks noGrp="1"/>
          </p:cNvSpPr>
          <p:nvPr>
            <p:ph idx="1"/>
          </p:nvPr>
        </p:nvSpPr>
        <p:spPr>
          <a:xfrm>
            <a:off x="838200" y="1825626"/>
            <a:ext cx="5091786" cy="2221080"/>
          </a:xfrm>
        </p:spPr>
        <p:txBody>
          <a:bodyPr/>
          <a:lstStyle/>
          <a:p>
            <a:pPr marL="0" indent="0">
              <a:buNone/>
            </a:pPr>
            <a:r>
              <a:rPr lang="en-US" dirty="0"/>
              <a:t>This long journey is going to take a lot of energy. Where do animals get their energy from? So how might they get ready?</a:t>
            </a:r>
          </a:p>
          <a:p>
            <a:pPr marL="0" indent="0">
              <a:buNone/>
            </a:pPr>
            <a:r>
              <a:rPr lang="en-US" dirty="0"/>
              <a:t>What else might they need to do? </a:t>
            </a:r>
          </a:p>
        </p:txBody>
      </p:sp>
      <p:pic>
        <p:nvPicPr>
          <p:cNvPr id="6146" name="Picture 2">
            <a:extLst>
              <a:ext uri="{FF2B5EF4-FFF2-40B4-BE49-F238E27FC236}">
                <a16:creationId xmlns:a16="http://schemas.microsoft.com/office/drawing/2014/main" id="{75A139C3-CE28-34F4-6B0C-C1CEC318C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271" y="4437065"/>
            <a:ext cx="4655644" cy="24209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039F952-EFD2-F3A3-50F0-77D9CA24A947}"/>
              </a:ext>
            </a:extLst>
          </p:cNvPr>
          <p:cNvPicPr>
            <a:picLocks noChangeAspect="1"/>
          </p:cNvPicPr>
          <p:nvPr/>
        </p:nvPicPr>
        <p:blipFill>
          <a:blip r:embed="rId4"/>
          <a:stretch>
            <a:fillRect/>
          </a:stretch>
        </p:blipFill>
        <p:spPr>
          <a:xfrm>
            <a:off x="7141864" y="0"/>
            <a:ext cx="5050136" cy="3429000"/>
          </a:xfrm>
          <a:prstGeom prst="rect">
            <a:avLst/>
          </a:prstGeom>
        </p:spPr>
      </p:pic>
      <p:pic>
        <p:nvPicPr>
          <p:cNvPr id="6150" name="Picture 6" descr="Flamingos prepare to take flight on southward journey">
            <a:extLst>
              <a:ext uri="{FF2B5EF4-FFF2-40B4-BE49-F238E27FC236}">
                <a16:creationId xmlns:a16="http://schemas.microsoft.com/office/drawing/2014/main" id="{0D2DBF28-04EE-562C-CFFB-BCC1BCCE3E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1863" y="3496348"/>
            <a:ext cx="5091787" cy="339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116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EFFD2-A7AF-1CF6-8719-67DA8CE6E961}"/>
              </a:ext>
            </a:extLst>
          </p:cNvPr>
          <p:cNvSpPr>
            <a:spLocks noGrp="1"/>
          </p:cNvSpPr>
          <p:nvPr>
            <p:ph type="title"/>
          </p:nvPr>
        </p:nvSpPr>
        <p:spPr/>
        <p:txBody>
          <a:bodyPr/>
          <a:lstStyle/>
          <a:p>
            <a:r>
              <a:rPr lang="en-US" dirty="0"/>
              <a:t>What do they need on their journey?</a:t>
            </a:r>
          </a:p>
        </p:txBody>
      </p:sp>
      <p:sp>
        <p:nvSpPr>
          <p:cNvPr id="3" name="Content Placeholder 2">
            <a:extLst>
              <a:ext uri="{FF2B5EF4-FFF2-40B4-BE49-F238E27FC236}">
                <a16:creationId xmlns:a16="http://schemas.microsoft.com/office/drawing/2014/main" id="{214E5375-49EB-81CC-2FE4-8E557B54991F}"/>
              </a:ext>
            </a:extLst>
          </p:cNvPr>
          <p:cNvSpPr>
            <a:spLocks noGrp="1"/>
          </p:cNvSpPr>
          <p:nvPr>
            <p:ph idx="1"/>
          </p:nvPr>
        </p:nvSpPr>
        <p:spPr>
          <a:xfrm>
            <a:off x="838200" y="1825625"/>
            <a:ext cx="6435725" cy="1325563"/>
          </a:xfrm>
        </p:spPr>
        <p:txBody>
          <a:bodyPr/>
          <a:lstStyle/>
          <a:p>
            <a:pPr marL="0" indent="0">
              <a:buNone/>
            </a:pPr>
            <a:r>
              <a:rPr lang="en-US" dirty="0"/>
              <a:t>Some might need </a:t>
            </a:r>
            <a:r>
              <a:rPr lang="en-US" dirty="0" err="1"/>
              <a:t>favourable</a:t>
            </a:r>
            <a:r>
              <a:rPr lang="en-US" dirty="0"/>
              <a:t> currents.</a:t>
            </a:r>
          </a:p>
          <a:p>
            <a:pPr marL="0" indent="0">
              <a:buNone/>
            </a:pPr>
            <a:r>
              <a:rPr lang="en-US" dirty="0"/>
              <a:t>Some might need places to rest and feed.</a:t>
            </a:r>
          </a:p>
        </p:txBody>
      </p:sp>
      <p:pic>
        <p:nvPicPr>
          <p:cNvPr id="7170" name="Picture 2" descr="Geese in a Field">
            <a:extLst>
              <a:ext uri="{FF2B5EF4-FFF2-40B4-BE49-F238E27FC236}">
                <a16:creationId xmlns:a16="http://schemas.microsoft.com/office/drawing/2014/main" id="{124D3612-71EE-8EC6-1F97-11A11E2FC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428999"/>
            <a:ext cx="50800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WORLD FISH MIGRATION DAY - May 21, 2023 - National Today">
            <a:extLst>
              <a:ext uri="{FF2B5EF4-FFF2-40B4-BE49-F238E27FC236}">
                <a16:creationId xmlns:a16="http://schemas.microsoft.com/office/drawing/2014/main" id="{6DCFFABA-F5B6-07C0-6DB3-90849E73E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3925" y="1825624"/>
            <a:ext cx="4918075" cy="491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042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EFFD2-A7AF-1CF6-8719-67DA8CE6E961}"/>
              </a:ext>
            </a:extLst>
          </p:cNvPr>
          <p:cNvSpPr>
            <a:spLocks noGrp="1"/>
          </p:cNvSpPr>
          <p:nvPr>
            <p:ph type="title"/>
          </p:nvPr>
        </p:nvSpPr>
        <p:spPr/>
        <p:txBody>
          <a:bodyPr/>
          <a:lstStyle/>
          <a:p>
            <a:r>
              <a:rPr lang="en-US" dirty="0"/>
              <a:t>What difficulties might they face?</a:t>
            </a:r>
          </a:p>
        </p:txBody>
      </p:sp>
      <p:sp>
        <p:nvSpPr>
          <p:cNvPr id="3" name="Content Placeholder 2">
            <a:extLst>
              <a:ext uri="{FF2B5EF4-FFF2-40B4-BE49-F238E27FC236}">
                <a16:creationId xmlns:a16="http://schemas.microsoft.com/office/drawing/2014/main" id="{214E5375-49EB-81CC-2FE4-8E557B54991F}"/>
              </a:ext>
            </a:extLst>
          </p:cNvPr>
          <p:cNvSpPr>
            <a:spLocks noGrp="1"/>
          </p:cNvSpPr>
          <p:nvPr>
            <p:ph idx="1"/>
          </p:nvPr>
        </p:nvSpPr>
        <p:spPr/>
        <p:txBody>
          <a:bodyPr/>
          <a:lstStyle/>
          <a:p>
            <a:r>
              <a:rPr lang="en-US" dirty="0"/>
              <a:t>Stormy weather</a:t>
            </a:r>
          </a:p>
          <a:p>
            <a:r>
              <a:rPr lang="en-US" dirty="0"/>
              <a:t>Predators</a:t>
            </a:r>
          </a:p>
          <a:p>
            <a:r>
              <a:rPr lang="en-US" dirty="0"/>
              <a:t>Tall buildings and other structures</a:t>
            </a:r>
          </a:p>
        </p:txBody>
      </p:sp>
      <p:pic>
        <p:nvPicPr>
          <p:cNvPr id="8194" name="Picture 2" descr="Birds are good at avoiding wind turbine blades - Vattenfall">
            <a:extLst>
              <a:ext uri="{FF2B5EF4-FFF2-40B4-BE49-F238E27FC236}">
                <a16:creationId xmlns:a16="http://schemas.microsoft.com/office/drawing/2014/main" id="{23D74C42-ACBE-1DBD-8D64-0F5FECC1B7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8572" y="3753509"/>
            <a:ext cx="5514064" cy="31044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8B0DBAE-A7BE-A312-9C76-F524420468F0}"/>
              </a:ext>
            </a:extLst>
          </p:cNvPr>
          <p:cNvPicPr>
            <a:picLocks noChangeAspect="1"/>
          </p:cNvPicPr>
          <p:nvPr/>
        </p:nvPicPr>
        <p:blipFill>
          <a:blip r:embed="rId4"/>
          <a:stretch>
            <a:fillRect/>
          </a:stretch>
        </p:blipFill>
        <p:spPr>
          <a:xfrm>
            <a:off x="8012637" y="4074626"/>
            <a:ext cx="4127481" cy="2783373"/>
          </a:xfrm>
          <a:prstGeom prst="rect">
            <a:avLst/>
          </a:prstGeom>
        </p:spPr>
      </p:pic>
      <p:pic>
        <p:nvPicPr>
          <p:cNvPr id="8198" name="Picture 6">
            <a:extLst>
              <a:ext uri="{FF2B5EF4-FFF2-40B4-BE49-F238E27FC236}">
                <a16:creationId xmlns:a16="http://schemas.microsoft.com/office/drawing/2014/main" id="{FB8AF9F2-F9A7-7766-5652-E914613B8D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2637" y="1321698"/>
            <a:ext cx="4127480" cy="2752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512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TotalTime>
  <Words>990</Words>
  <Application>Microsoft Macintosh PowerPoint</Application>
  <PresentationFormat>Widescreen</PresentationFormat>
  <Paragraphs>107</Paragraphs>
  <Slides>11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Comic Sans MS</vt:lpstr>
      <vt:lpstr>Office Theme</vt:lpstr>
      <vt:lpstr>Migration</vt:lpstr>
      <vt:lpstr>What is migration?</vt:lpstr>
      <vt:lpstr>Why migrate? 1. Food</vt:lpstr>
      <vt:lpstr>Why migrate? 2. Breeding</vt:lpstr>
      <vt:lpstr>How do they find their way?</vt:lpstr>
      <vt:lpstr>Record holders</vt:lpstr>
      <vt:lpstr>How might they prepare?</vt:lpstr>
      <vt:lpstr>What do they need on their journey?</vt:lpstr>
      <vt:lpstr>What difficulties might they face?</vt:lpstr>
      <vt:lpstr>Godwit E7</vt:lpstr>
      <vt:lpstr>To think about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Migration</dc:title>
  <dc:creator>Mike Stone</dc:creator>
  <cp:lastModifiedBy>Mike Stone</cp:lastModifiedBy>
  <cp:revision>7</cp:revision>
  <dcterms:created xsi:type="dcterms:W3CDTF">2023-03-23T22:02:16Z</dcterms:created>
  <dcterms:modified xsi:type="dcterms:W3CDTF">2023-03-24T19:03:10Z</dcterms:modified>
</cp:coreProperties>
</file>