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0" r:id="rId1"/>
  </p:sldMasterIdLst>
  <p:notesMasterIdLst>
    <p:notesMasterId r:id="rId22"/>
  </p:notesMasterIdLst>
  <p:sldIdLst>
    <p:sldId id="685" r:id="rId2"/>
    <p:sldId id="279" r:id="rId3"/>
    <p:sldId id="306" r:id="rId4"/>
    <p:sldId id="308" r:id="rId5"/>
    <p:sldId id="309" r:id="rId6"/>
    <p:sldId id="291" r:id="rId7"/>
    <p:sldId id="658" r:id="rId8"/>
    <p:sldId id="307" r:id="rId9"/>
    <p:sldId id="298" r:id="rId10"/>
    <p:sldId id="299" r:id="rId11"/>
    <p:sldId id="305" r:id="rId12"/>
    <p:sldId id="312" r:id="rId13"/>
    <p:sldId id="660" r:id="rId14"/>
    <p:sldId id="692" r:id="rId15"/>
    <p:sldId id="690" r:id="rId16"/>
    <p:sldId id="683" r:id="rId17"/>
    <p:sldId id="280" r:id="rId18"/>
    <p:sldId id="700" r:id="rId19"/>
    <p:sldId id="663" r:id="rId20"/>
    <p:sldId id="693"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060606"/>
    <a:srgbClr val="0432FF"/>
    <a:srgbClr val="5269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042"/>
    <p:restoredTop sz="72107" autoAdjust="0"/>
  </p:normalViewPr>
  <p:slideViewPr>
    <p:cSldViewPr>
      <p:cViewPr varScale="1">
        <p:scale>
          <a:sx n="85" d="100"/>
          <a:sy n="85" d="100"/>
        </p:scale>
        <p:origin x="440" y="160"/>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710CDD61-267E-42B8-A900-A14304E93A85}" type="datetimeFigureOut">
              <a:rPr lang="en-NZ" smtClean="0"/>
              <a:t>19/11/23</a:t>
            </a:fld>
            <a:endParaRPr lang="en-NZ"/>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6FAA3866-52D2-47FB-94E9-1A3761D84EA5}" type="slidenum">
              <a:rPr lang="en-NZ" smtClean="0"/>
              <a:t>‹#›</a:t>
            </a:fld>
            <a:endParaRPr lang="en-NZ"/>
          </a:p>
        </p:txBody>
      </p:sp>
    </p:spTree>
    <p:extLst>
      <p:ext uri="{BB962C8B-B14F-4D97-AF65-F5344CB8AC3E}">
        <p14:creationId xmlns:p14="http://schemas.microsoft.com/office/powerpoint/2010/main" val="143282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ciencelearn.org.nz/resources/418-the-investigating-in-science-strand" TargetMode="External"/><Relationship Id="rId7" Type="http://schemas.openxmlformats.org/officeDocument/2006/relationships/hyperlink" Target="https://www.stem.org.uk/elibrary/resource/28910"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phet.colorado.edu/en/simulations/filter" TargetMode="External"/><Relationship Id="rId5" Type="http://schemas.openxmlformats.org/officeDocument/2006/relationships/hyperlink" Target="https://hsl.educationperfect.com/science-alive-matauranga-registration" TargetMode="External"/><Relationship Id="rId4" Type="http://schemas.openxmlformats.org/officeDocument/2006/relationships/hyperlink" Target="https://bit.ly/registersciencealiv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bit.ly/registersciencealive" TargetMode="External"/><Relationship Id="rId7" Type="http://schemas.openxmlformats.org/officeDocument/2006/relationships/hyperlink" Target="https://www.sciencelearn.org.nz/resources/418-the-investigating-in-science-strand"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arbs.nzcer.org.nz/taxonomy/term/11" TargetMode="External"/><Relationship Id="rId5" Type="http://schemas.openxmlformats.org/officeDocument/2006/relationships/hyperlink" Target="https://scienceonline.tki.org.nz/Science-capabilities-for-citizenship/Science-capabilities-resources/Search-resources?SearchText=&amp;Capability=all&amp;NOS=Investigating+in+science&amp;Strand=all&amp;Level=all&amp;SearchButton=" TargetMode="External"/><Relationship Id="rId4" Type="http://schemas.openxmlformats.org/officeDocument/2006/relationships/hyperlink" Target="https://hsl.educationperfect.com/science-alive-matauranga-registratio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Ask students to make a list of 10 different experiments / investigations / practical activities they can remember doing at school</a:t>
            </a:r>
          </a:p>
        </p:txBody>
      </p:sp>
      <p:sp>
        <p:nvSpPr>
          <p:cNvPr id="4" name="Slide Number Placeholder 3"/>
          <p:cNvSpPr>
            <a:spLocks noGrp="1"/>
          </p:cNvSpPr>
          <p:nvPr>
            <p:ph type="sldNum" sz="quarter" idx="10"/>
          </p:nvPr>
        </p:nvSpPr>
        <p:spPr/>
        <p:txBody>
          <a:bodyPr/>
          <a:lstStyle/>
          <a:p>
            <a:fld id="{D62D7BED-35ED-FA4A-BD8A-09398CD794AA}" type="slidenum">
              <a:rPr lang="en-US" smtClean="0"/>
              <a:t>1</a:t>
            </a:fld>
            <a:endParaRPr lang="en-US"/>
          </a:p>
        </p:txBody>
      </p:sp>
    </p:spTree>
    <p:extLst>
      <p:ext uri="{BB962C8B-B14F-4D97-AF65-F5344CB8AC3E}">
        <p14:creationId xmlns:p14="http://schemas.microsoft.com/office/powerpoint/2010/main" val="751229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Middle image, Munchkins, visualizes current carrying voltage</a:t>
            </a:r>
          </a:p>
          <a:p>
            <a:r>
              <a:rPr lang="en-US" dirty="0"/>
              <a:t>Can students give an example of visual representations of a science idea?</a:t>
            </a:r>
          </a:p>
          <a:p>
            <a:r>
              <a:rPr lang="en-US" dirty="0"/>
              <a:t>Think about the top image. Do students know what it is a model of (breathing)? What happens when the rubber cap is pulled down (balloons inflate)? Why? How does it represent the real thing (lungs fill with air when diaphragm descends)? What part does it not represent well (movement of ribcage). How might you change a part of this model to see its effect?</a:t>
            </a:r>
          </a:p>
          <a:p>
            <a:r>
              <a:rPr lang="en-US" dirty="0"/>
              <a:t>Ask the same questions of the bottom image?</a:t>
            </a:r>
          </a:p>
          <a:p>
            <a:r>
              <a:rPr lang="en-US" dirty="0"/>
              <a:t>What other models might students have made or used?</a:t>
            </a:r>
          </a:p>
          <a:p>
            <a:r>
              <a:rPr lang="en-US" dirty="0"/>
              <a:t>You may want to give students exposure to a PhET simulation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kern="1200" dirty="0">
                <a:solidFill>
                  <a:schemeClr val="tx1"/>
                </a:solidFill>
                <a:effectLst/>
                <a:latin typeface="+mn-lt"/>
                <a:ea typeface="+mn-ea"/>
                <a:cs typeface="+mn-cs"/>
              </a:rPr>
              <a:t>Add to the list of examples on the board</a:t>
            </a:r>
            <a:endParaRPr lang="en-NZ" dirty="0"/>
          </a:p>
          <a:p>
            <a:endParaRPr lang="en-US" dirty="0"/>
          </a:p>
          <a:p>
            <a:endParaRPr lang="en-US" dirty="0"/>
          </a:p>
          <a:p>
            <a:endParaRPr lang="en-US" sz="1100" dirty="0">
              <a:solidFill>
                <a:srgbClr val="060606"/>
              </a:solidFill>
            </a:endParaRPr>
          </a:p>
          <a:p>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FAA3866-52D2-47FB-94E9-1A3761D84EA5}" type="slidenum">
              <a:rPr lang="en-NZ" smtClean="0"/>
              <a:t>10</a:t>
            </a:fld>
            <a:endParaRPr lang="en-NZ"/>
          </a:p>
        </p:txBody>
      </p:sp>
    </p:spTree>
    <p:extLst>
      <p:ext uri="{BB962C8B-B14F-4D97-AF65-F5344CB8AC3E}">
        <p14:creationId xmlns:p14="http://schemas.microsoft.com/office/powerpoint/2010/main" val="850078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solidFill>
                  <a:srgbClr val="060606"/>
                </a:solidFill>
              </a:rPr>
              <a:t>Can you think of other examples?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kern="1200" dirty="0">
                <a:solidFill>
                  <a:schemeClr val="tx1"/>
                </a:solidFill>
                <a:effectLst/>
                <a:latin typeface="+mn-lt"/>
                <a:ea typeface="+mn-ea"/>
                <a:cs typeface="+mn-cs"/>
              </a:rPr>
              <a:t>Add to the list of examples on the board</a:t>
            </a:r>
            <a:endParaRPr lang="en-NZ" dirty="0"/>
          </a:p>
          <a:p>
            <a:endParaRPr lang="en-US" dirty="0">
              <a:solidFill>
                <a:srgbClr val="060606"/>
              </a:solidFill>
            </a:endParaRPr>
          </a:p>
          <a:p>
            <a:endParaRPr lang="en-US" dirty="0">
              <a:solidFill>
                <a:srgbClr val="060606"/>
              </a:solidFill>
            </a:endParaRPr>
          </a:p>
          <a:p>
            <a:endParaRPr lang="en-NZ" dirty="0"/>
          </a:p>
          <a:p>
            <a:endParaRPr lang="en-US" dirty="0"/>
          </a:p>
        </p:txBody>
      </p:sp>
      <p:sp>
        <p:nvSpPr>
          <p:cNvPr id="4" name="Slide Number Placeholder 3"/>
          <p:cNvSpPr>
            <a:spLocks noGrp="1"/>
          </p:cNvSpPr>
          <p:nvPr>
            <p:ph type="sldNum" sz="quarter" idx="5"/>
          </p:nvPr>
        </p:nvSpPr>
        <p:spPr/>
        <p:txBody>
          <a:bodyPr/>
          <a:lstStyle/>
          <a:p>
            <a:fld id="{6FAA3866-52D2-47FB-94E9-1A3761D84EA5}" type="slidenum">
              <a:rPr lang="en-NZ" smtClean="0"/>
              <a:t>11</a:t>
            </a:fld>
            <a:endParaRPr lang="en-NZ"/>
          </a:p>
        </p:txBody>
      </p:sp>
    </p:spTree>
    <p:extLst>
      <p:ext uri="{BB962C8B-B14F-4D97-AF65-F5344CB8AC3E}">
        <p14:creationId xmlns:p14="http://schemas.microsoft.com/office/powerpoint/2010/main" val="3672221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kern="1200" dirty="0">
                <a:solidFill>
                  <a:schemeClr val="tx1"/>
                </a:solidFill>
                <a:effectLst/>
                <a:latin typeface="+mn-lt"/>
                <a:ea typeface="+mn-ea"/>
                <a:cs typeface="+mn-cs"/>
              </a:rPr>
              <a:t>Classifying is a process of arranging things into groups.  Eg take these leaves and sort them into 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kern="1200" dirty="0">
                <a:solidFill>
                  <a:schemeClr val="tx1"/>
                </a:solidFill>
                <a:effectLst/>
                <a:latin typeface="+mn-lt"/>
                <a:ea typeface="+mn-ea"/>
                <a:cs typeface="+mn-cs"/>
              </a:rPr>
              <a:t>Identifying is a process of recognising things as members of particular group, and allocating names to them.  E.g. using a key to find out the name of the leaves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kern="1200" dirty="0">
                <a:solidFill>
                  <a:schemeClr val="tx1"/>
                </a:solidFill>
                <a:effectLst/>
                <a:latin typeface="+mn-lt"/>
                <a:ea typeface="+mn-ea"/>
                <a:cs typeface="+mn-cs"/>
              </a:rPr>
              <a:t>We often use keys to help?</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kern="1200" dirty="0">
                <a:solidFill>
                  <a:schemeClr val="tx1"/>
                </a:solidFill>
                <a:effectLst/>
                <a:latin typeface="+mn-lt"/>
                <a:ea typeface="+mn-ea"/>
                <a:cs typeface="+mn-cs"/>
              </a:rPr>
              <a:t>When have you had to classify and identify anything in science?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kern="1200" dirty="0">
                <a:solidFill>
                  <a:schemeClr val="tx1"/>
                </a:solidFill>
                <a:effectLst/>
                <a:latin typeface="+mn-lt"/>
                <a:ea typeface="+mn-ea"/>
                <a:cs typeface="+mn-cs"/>
              </a:rPr>
              <a:t>Add to the list of examples on the board</a:t>
            </a:r>
            <a:endParaRPr lang="en-NZ" dirty="0"/>
          </a:p>
          <a:p>
            <a:endParaRPr lang="en-US" dirty="0"/>
          </a:p>
          <a:p>
            <a:endParaRPr lang="en-US" dirty="0"/>
          </a:p>
        </p:txBody>
      </p:sp>
      <p:sp>
        <p:nvSpPr>
          <p:cNvPr id="4" name="Slide Number Placeholder 3"/>
          <p:cNvSpPr>
            <a:spLocks noGrp="1"/>
          </p:cNvSpPr>
          <p:nvPr>
            <p:ph type="sldNum" sz="quarter" idx="5"/>
          </p:nvPr>
        </p:nvSpPr>
        <p:spPr/>
        <p:txBody>
          <a:bodyPr/>
          <a:lstStyle/>
          <a:p>
            <a:fld id="{6FAA3866-52D2-47FB-94E9-1A3761D84EA5}" type="slidenum">
              <a:rPr lang="en-NZ" smtClean="0"/>
              <a:t>12</a:t>
            </a:fld>
            <a:endParaRPr lang="en-NZ"/>
          </a:p>
        </p:txBody>
      </p:sp>
    </p:spTree>
    <p:extLst>
      <p:ext uri="{BB962C8B-B14F-4D97-AF65-F5344CB8AC3E}">
        <p14:creationId xmlns:p14="http://schemas.microsoft.com/office/powerpoint/2010/main" val="3836650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Silver snatch BP Technology challenge</a:t>
            </a:r>
          </a:p>
          <a:p>
            <a:r>
              <a:rPr lang="en-US" dirty="0"/>
              <a:t>Pin-hole camera</a:t>
            </a:r>
          </a:p>
          <a:p>
            <a:r>
              <a:rPr lang="en-US" dirty="0"/>
              <a:t>BP technology challenges may be in the science staff </a:t>
            </a:r>
            <a:r>
              <a:rPr lang="en-US" dirty="0" err="1"/>
              <a:t>librray</a:t>
            </a:r>
            <a:r>
              <a:rPr lang="en-US" dirty="0"/>
              <a:t> – a series of A4 paperback booklets</a:t>
            </a:r>
          </a:p>
          <a:p>
            <a:r>
              <a:rPr lang="en-US" dirty="0"/>
              <a:t>When have students had to make things or develop systems in science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kern="1200" dirty="0">
                <a:solidFill>
                  <a:schemeClr val="tx1"/>
                </a:solidFill>
                <a:effectLst/>
                <a:latin typeface="+mn-lt"/>
                <a:ea typeface="+mn-ea"/>
                <a:cs typeface="+mn-cs"/>
              </a:rPr>
              <a:t>Add to the list of examples on the board</a:t>
            </a:r>
            <a:endParaRPr lang="en-NZ" dirty="0"/>
          </a:p>
          <a:p>
            <a:endParaRPr lang="en-US" dirty="0"/>
          </a:p>
        </p:txBody>
      </p:sp>
      <p:sp>
        <p:nvSpPr>
          <p:cNvPr id="4" name="Slide Number Placeholder 3"/>
          <p:cNvSpPr>
            <a:spLocks noGrp="1"/>
          </p:cNvSpPr>
          <p:nvPr>
            <p:ph type="sldNum" sz="quarter" idx="5"/>
          </p:nvPr>
        </p:nvSpPr>
        <p:spPr/>
        <p:txBody>
          <a:bodyPr/>
          <a:lstStyle/>
          <a:p>
            <a:fld id="{D62D7BED-35ED-FA4A-BD8A-09398CD794AA}" type="slidenum">
              <a:rPr lang="en-US" smtClean="0"/>
              <a:t>13</a:t>
            </a:fld>
            <a:endParaRPr lang="en-US"/>
          </a:p>
        </p:txBody>
      </p:sp>
    </p:spTree>
    <p:extLst>
      <p:ext uri="{BB962C8B-B14F-4D97-AF65-F5344CB8AC3E}">
        <p14:creationId xmlns:p14="http://schemas.microsoft.com/office/powerpoint/2010/main" val="3859792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This can work well in field investigations, local place-based activities </a:t>
            </a:r>
          </a:p>
          <a:p>
            <a:r>
              <a:rPr lang="en-NZ" sz="1200" kern="1200" dirty="0">
                <a:solidFill>
                  <a:schemeClr val="tx1"/>
                </a:solidFill>
                <a:effectLst/>
                <a:latin typeface="+mn-lt"/>
                <a:ea typeface="+mn-ea"/>
                <a:cs typeface="+mn-cs"/>
              </a:rPr>
              <a:t>Field work can be taken over several chunked time periods – as can all investigations.</a:t>
            </a:r>
          </a:p>
          <a:p>
            <a:pPr lvl="0"/>
            <a:r>
              <a:rPr lang="en-NZ" sz="1200" kern="1200" dirty="0">
                <a:solidFill>
                  <a:schemeClr val="tx1"/>
                </a:solidFill>
                <a:effectLst/>
                <a:latin typeface="+mn-lt"/>
                <a:ea typeface="+mn-ea"/>
                <a:cs typeface="+mn-cs"/>
              </a:rPr>
              <a:t>Initially observe  -  Later collect samples  -  Look for patterns</a:t>
            </a:r>
          </a:p>
          <a:p>
            <a:pPr lvl="0"/>
            <a:r>
              <a:rPr lang="en-US" dirty="0">
                <a:solidFill>
                  <a:srgbClr val="7030A0"/>
                </a:solidFill>
                <a:latin typeface="Calibri Light" panose="020F0302020204030204" pitchFamily="34" charset="0"/>
                <a:cs typeface="Calibri Light" panose="020F0302020204030204" pitchFamily="34" charset="0"/>
              </a:rPr>
              <a:t>Have students any experiences of joining investigations together like this?</a:t>
            </a:r>
          </a:p>
          <a:p>
            <a:pPr lvl="0"/>
            <a:endParaRPr lang="en-US" sz="1200" kern="1200" dirty="0">
              <a:solidFill>
                <a:srgbClr val="7030A0"/>
              </a:solidFill>
              <a:effectLst/>
              <a:latin typeface="Calibri Light" panose="020F0302020204030204" pitchFamily="34" charset="0"/>
              <a:ea typeface="+mn-ea"/>
              <a:cs typeface="Calibri Light" panose="020F0302020204030204" pitchFamily="34" charset="0"/>
            </a:endParaRPr>
          </a:p>
          <a:p>
            <a:pPr lvl="0"/>
            <a:r>
              <a:rPr lang="mi-NZ" sz="1200" kern="1200" dirty="0">
                <a:solidFill>
                  <a:srgbClr val="7030A0"/>
                </a:solidFill>
                <a:effectLst/>
                <a:latin typeface="Calibri Light" panose="020F0302020204030204" pitchFamily="34" charset="0"/>
                <a:ea typeface="+mn-ea"/>
                <a:cs typeface="Calibri Light" panose="020F0302020204030204" pitchFamily="34" charset="0"/>
              </a:rPr>
              <a:t>Now we will look at some places that may help us</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FAA3866-52D2-47FB-94E9-1A3761D84EA5}" type="slidenum">
              <a:rPr lang="en-NZ" smtClean="0"/>
              <a:t>14</a:t>
            </a:fld>
            <a:endParaRPr lang="en-NZ"/>
          </a:p>
        </p:txBody>
      </p:sp>
    </p:spTree>
    <p:extLst>
      <p:ext uri="{BB962C8B-B14F-4D97-AF65-F5344CB8AC3E}">
        <p14:creationId xmlns:p14="http://schemas.microsoft.com/office/powerpoint/2010/main" val="323494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SLH useful resources</a:t>
            </a:r>
          </a:p>
          <a:p>
            <a:r>
              <a:rPr lang="en-US" dirty="0"/>
              <a:t>Video and article about scientists using different investigation types including in a te ao Māori context</a:t>
            </a:r>
          </a:p>
          <a:p>
            <a:r>
              <a:rPr lang="en-US" dirty="0"/>
              <a:t>https://</a:t>
            </a:r>
            <a:r>
              <a:rPr lang="en-US" dirty="0" err="1"/>
              <a:t>www.sciencelearn.org.nz</a:t>
            </a:r>
            <a:r>
              <a:rPr lang="en-US" dirty="0"/>
              <a:t>/</a:t>
            </a:r>
            <a:r>
              <a:rPr lang="en-US" dirty="0" err="1"/>
              <a:t>image_maps</a:t>
            </a:r>
            <a:r>
              <a:rPr lang="en-US" dirty="0"/>
              <a:t>/111-ways-of-investigating-in-science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t>
            </a:r>
            <a:r>
              <a:rPr lang="en-NZ" u="sng" dirty="0">
                <a:solidFill>
                  <a:schemeClr val="hlink"/>
                </a:solidFill>
                <a:hlinkClick r:id="rId3"/>
              </a:rPr>
              <a:t>https://www.sciencelearn.org.nz/resources/418-the-investigating-in-science-strand</a:t>
            </a:r>
            <a:endParaRPr lang="en-US" dirty="0"/>
          </a:p>
          <a:p>
            <a:endParaRPr lang="en-US" dirty="0"/>
          </a:p>
          <a:p>
            <a:pPr rtl="0">
              <a:spcBef>
                <a:spcPts val="0"/>
              </a:spcBef>
              <a:spcAft>
                <a:spcPts val="0"/>
              </a:spcAft>
            </a:pPr>
            <a:r>
              <a:rPr lang="en-NZ" sz="1200" b="0" i="0" u="none" strike="noStrike" dirty="0">
                <a:solidFill>
                  <a:srgbClr val="000000"/>
                </a:solidFill>
                <a:effectLst/>
                <a:latin typeface="Calibri" panose="020F0502020204030204" pitchFamily="34" charset="0"/>
              </a:rPr>
              <a:t>Education Perfect: As well as paid revision resources those under Science Alive Mātauranga are free.</a:t>
            </a:r>
            <a:endParaRPr lang="en-NZ" dirty="0">
              <a:effectLst/>
            </a:endParaRPr>
          </a:p>
          <a:p>
            <a:r>
              <a:rPr lang="en-NZ" sz="1200" b="0" i="0" u="none" strike="noStrike" dirty="0">
                <a:solidFill>
                  <a:srgbClr val="000000"/>
                </a:solidFill>
                <a:effectLst/>
                <a:latin typeface="Times New Roman" panose="02020603050405020304" pitchFamily="18" charset="0"/>
              </a:rPr>
              <a:t>Join this EP platform for free</a:t>
            </a:r>
            <a:r>
              <a:rPr lang="en-NZ" sz="1200" b="0" i="0" u="none" strike="noStrike" dirty="0">
                <a:solidFill>
                  <a:srgbClr val="000000"/>
                </a:solidFill>
                <a:effectLst/>
                <a:latin typeface="Times New Roman" panose="02020603050405020304" pitchFamily="18" charset="0"/>
                <a:hlinkClick r:id="rId4"/>
              </a:rPr>
              <a:t> </a:t>
            </a:r>
            <a:r>
              <a:rPr lang="en-NZ" sz="1200" b="0" i="0" u="sng" strike="noStrike" dirty="0">
                <a:solidFill>
                  <a:srgbClr val="0000FF"/>
                </a:solidFill>
                <a:effectLst/>
                <a:latin typeface="Times New Roman" panose="02020603050405020304" pitchFamily="18" charset="0"/>
                <a:hlinkClick r:id="rId4"/>
              </a:rPr>
              <a:t>here</a:t>
            </a:r>
            <a:r>
              <a:rPr lang="en-NZ" sz="1200" b="0" i="0" u="none" strike="noStrike" dirty="0">
                <a:solidFill>
                  <a:srgbClr val="000000"/>
                </a:solidFill>
                <a:effectLst/>
                <a:latin typeface="Times New Roman" panose="02020603050405020304" pitchFamily="18" charset="0"/>
              </a:rPr>
              <a:t>.</a:t>
            </a:r>
            <a:r>
              <a:rPr lang="en-NZ" sz="1200" b="0" i="0" u="none" strike="noStrike" dirty="0">
                <a:solidFill>
                  <a:srgbClr val="000000"/>
                </a:solidFill>
                <a:effectLst/>
                <a:latin typeface="Arial" panose="020B0604020202020204" pitchFamily="34" charset="0"/>
              </a:rPr>
              <a:t> </a:t>
            </a:r>
            <a:r>
              <a:rPr lang="en-NZ" sz="1200" b="0" i="0" u="sng" strike="noStrike" dirty="0">
                <a:solidFill>
                  <a:srgbClr val="0000FF"/>
                </a:solidFill>
                <a:effectLst/>
                <a:latin typeface="Arial" panose="020B0604020202020204" pitchFamily="34" charset="0"/>
                <a:hlinkClick r:id="rId5"/>
              </a:rPr>
              <a:t>https://hsl.educationperfect.com/science-alive-matauranga-registration</a:t>
            </a:r>
            <a:r>
              <a:rPr lang="en-NZ" sz="1200" b="0" i="0" u="none" strike="noStrike" dirty="0">
                <a:solidFill>
                  <a:srgbClr val="000000"/>
                </a:solidFill>
                <a:effectLst/>
                <a:latin typeface="Arial" panose="020B0604020202020204" pitchFamily="34" charset="0"/>
              </a:rPr>
              <a:t> </a:t>
            </a:r>
          </a:p>
          <a:p>
            <a:r>
              <a:rPr lang="en-NZ" sz="1200" b="0" i="0" u="none" strike="noStrike" dirty="0">
                <a:solidFill>
                  <a:srgbClr val="000000"/>
                </a:solidFill>
                <a:effectLst/>
                <a:latin typeface="Arial" panose="020B0604020202020204" pitchFamily="34" charset="0"/>
              </a:rPr>
              <a:t>Then go to cross curricular resources and look for science alive mātauranga and look under te </a:t>
            </a:r>
            <a:r>
              <a:rPr lang="en-NZ" sz="1200" b="0" i="0" u="none" strike="noStrike" dirty="0" err="1">
                <a:solidFill>
                  <a:srgbClr val="000000"/>
                </a:solidFill>
                <a:effectLst/>
                <a:latin typeface="Arial" panose="020B0604020202020204" pitchFamily="34" charset="0"/>
              </a:rPr>
              <a:t>taio</a:t>
            </a:r>
            <a:r>
              <a:rPr lang="en-NZ" sz="1200" b="0" i="0" u="none" strike="noStrike" dirty="0">
                <a:solidFill>
                  <a:srgbClr val="000000"/>
                </a:solidFill>
                <a:effectLst/>
                <a:latin typeface="Arial" panose="020B0604020202020204" pitchFamily="34" charset="0"/>
              </a:rPr>
              <a:t>. Several different investigations there</a:t>
            </a:r>
          </a:p>
          <a:p>
            <a:endParaRPr lang="en-NZ" sz="1200" b="0" i="0" u="none" strike="noStrike" dirty="0">
              <a:solidFill>
                <a:srgbClr val="000000"/>
              </a:solidFill>
              <a:effectLst/>
              <a:latin typeface="Arial" panose="020B0604020202020204" pitchFamily="34" charset="0"/>
            </a:endParaRPr>
          </a:p>
          <a:p>
            <a:r>
              <a:rPr lang="en-NZ" sz="1200" b="0" i="0" u="none" strike="noStrike" dirty="0">
                <a:solidFill>
                  <a:srgbClr val="000000"/>
                </a:solidFill>
                <a:effectLst/>
                <a:latin typeface="Arial" panose="020B0604020202020204" pitchFamily="34" charset="0"/>
              </a:rPr>
              <a:t>PhET </a:t>
            </a:r>
            <a:r>
              <a:rPr lang="en-NZ" sz="1800" u="sng" kern="0" dirty="0">
                <a:solidFill>
                  <a:srgbClr val="000000"/>
                </a:solidFill>
                <a:effectLst/>
                <a:latin typeface="Times New Roman" panose="02020603050405020304" pitchFamily="18" charset="0"/>
                <a:ea typeface="Times New Roman" panose="02020603050405020304" pitchFamily="18" charset="0"/>
                <a:hlinkClick r:id="rId6"/>
              </a:rPr>
              <a:t>https://phet.colorado.edu/en/simulations/filter</a:t>
            </a:r>
            <a:r>
              <a:rPr lang="en-NZ" sz="1800" kern="0" dirty="0">
                <a:solidFill>
                  <a:srgbClr val="000000"/>
                </a:solidFill>
                <a:effectLst/>
                <a:latin typeface="Times New Roman" panose="02020603050405020304" pitchFamily="18" charset="0"/>
                <a:ea typeface="Times New Roman" panose="02020603050405020304" pitchFamily="18" charset="0"/>
              </a:rPr>
              <a:t> </a:t>
            </a:r>
          </a:p>
          <a:p>
            <a:endParaRPr lang="en-NZ" sz="1800" b="0" i="0" u="none" strike="noStrike" kern="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0" i="0" u="none" strike="noStrike" kern="0" dirty="0">
                <a:solidFill>
                  <a:srgbClr val="000000"/>
                </a:solidFill>
                <a:effectLst/>
                <a:latin typeface="Times New Roman" panose="02020603050405020304" pitchFamily="18" charset="0"/>
              </a:rPr>
              <a:t>STEM UK is free to join. Then go here </a:t>
            </a:r>
            <a:r>
              <a:rPr lang="en-US" dirty="0">
                <a:hlinkClick r:id="rId7"/>
              </a:rPr>
              <a:t>https://www.stem.org.uk/elibrary/resource/28910</a:t>
            </a:r>
            <a:r>
              <a:rPr lang="en-US" dirty="0"/>
              <a:t>  The Beyond Fair Testing pack is a set of prac inv of diff types</a:t>
            </a:r>
          </a:p>
          <a:p>
            <a:endParaRPr lang="en-NZ" sz="1200" b="0" i="0" u="none" strike="noStrike"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FAA3866-52D2-47FB-94E9-1A3761D84EA5}" type="slidenum">
              <a:rPr lang="en-NZ" smtClean="0"/>
              <a:t>15</a:t>
            </a:fld>
            <a:endParaRPr lang="en-NZ"/>
          </a:p>
        </p:txBody>
      </p:sp>
    </p:spTree>
    <p:extLst>
      <p:ext uri="{BB962C8B-B14F-4D97-AF65-F5344CB8AC3E}">
        <p14:creationId xmlns:p14="http://schemas.microsoft.com/office/powerpoint/2010/main" val="1791750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 – pattern seeking</a:t>
            </a:r>
          </a:p>
          <a:p>
            <a:r>
              <a:rPr lang="en-US" dirty="0"/>
              <a:t>Pollen – modelling, fair test</a:t>
            </a:r>
          </a:p>
          <a:p>
            <a:r>
              <a:rPr lang="en-US" dirty="0"/>
              <a:t>Separation - make things, develop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Spiders – classify and identify</a:t>
            </a:r>
          </a:p>
          <a:p>
            <a:r>
              <a:rPr lang="en-US" dirty="0"/>
              <a:t>Comet – exploring</a:t>
            </a:r>
          </a:p>
          <a:p>
            <a:r>
              <a:rPr lang="en-US" dirty="0"/>
              <a:t>Rocket – fair test</a:t>
            </a:r>
          </a:p>
          <a:p>
            <a:endParaRPr lang="en-US" dirty="0"/>
          </a:p>
          <a:p>
            <a:r>
              <a:rPr lang="en-US" dirty="0"/>
              <a:t>What quantities of baking soda and vinegar make the rocket go the furthest?</a:t>
            </a:r>
          </a:p>
          <a:p>
            <a:endParaRPr lang="en-US" dirty="0"/>
          </a:p>
          <a:p>
            <a:r>
              <a:rPr lang="en-US" dirty="0"/>
              <a:t>In </a:t>
            </a:r>
            <a:r>
              <a:rPr lang="en-US" dirty="0" err="1"/>
              <a:t>whakawhanaungata</a:t>
            </a:r>
            <a:r>
              <a:rPr lang="en-US" dirty="0"/>
              <a:t>, who had done an expt other than a fair test????</a:t>
            </a:r>
          </a:p>
        </p:txBody>
      </p:sp>
      <p:sp>
        <p:nvSpPr>
          <p:cNvPr id="4" name="Slide Number Placeholder 3"/>
          <p:cNvSpPr>
            <a:spLocks noGrp="1"/>
          </p:cNvSpPr>
          <p:nvPr>
            <p:ph type="sldNum" sz="quarter" idx="5"/>
          </p:nvPr>
        </p:nvSpPr>
        <p:spPr/>
        <p:txBody>
          <a:bodyPr/>
          <a:lstStyle/>
          <a:p>
            <a:fld id="{D62D7BED-35ED-FA4A-BD8A-09398CD794AA}" type="slidenum">
              <a:rPr lang="en-US" smtClean="0"/>
              <a:t>16</a:t>
            </a:fld>
            <a:endParaRPr lang="en-US"/>
          </a:p>
        </p:txBody>
      </p:sp>
    </p:spTree>
    <p:extLst>
      <p:ext uri="{BB962C8B-B14F-4D97-AF65-F5344CB8AC3E}">
        <p14:creationId xmlns:p14="http://schemas.microsoft.com/office/powerpoint/2010/main" val="1948882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Option of support with these issues?</a:t>
            </a:r>
          </a:p>
        </p:txBody>
      </p:sp>
      <p:sp>
        <p:nvSpPr>
          <p:cNvPr id="4" name="Slide Number Placeholder 3"/>
          <p:cNvSpPr>
            <a:spLocks noGrp="1"/>
          </p:cNvSpPr>
          <p:nvPr>
            <p:ph type="sldNum" sz="quarter" idx="10"/>
          </p:nvPr>
        </p:nvSpPr>
        <p:spPr/>
        <p:txBody>
          <a:bodyPr/>
          <a:lstStyle/>
          <a:p>
            <a:fld id="{4678A2DC-7709-D84B-839A-C479F160AAE0}" type="slidenum">
              <a:rPr lang="en-US" smtClean="0"/>
              <a:t>17</a:t>
            </a:fld>
            <a:endParaRPr lang="en-US"/>
          </a:p>
        </p:txBody>
      </p:sp>
    </p:spTree>
    <p:extLst>
      <p:ext uri="{BB962C8B-B14F-4D97-AF65-F5344CB8AC3E}">
        <p14:creationId xmlns:p14="http://schemas.microsoft.com/office/powerpoint/2010/main" val="2712458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NZ" sz="1800" b="0" i="0" u="none" strike="noStrike" dirty="0">
                <a:solidFill>
                  <a:srgbClr val="000000"/>
                </a:solidFill>
                <a:effectLst/>
                <a:latin typeface="Calibri" panose="020F0502020204030204" pitchFamily="34" charset="0"/>
              </a:rPr>
              <a:t>As well as paid revision resources the SAM are free.</a:t>
            </a:r>
            <a:endParaRPr lang="en-NZ" dirty="0">
              <a:effectLst/>
            </a:endParaRPr>
          </a:p>
          <a:p>
            <a:r>
              <a:rPr lang="en-NZ" sz="1800" b="0" i="0" u="none" strike="noStrike" dirty="0">
                <a:solidFill>
                  <a:srgbClr val="000000"/>
                </a:solidFill>
                <a:effectLst/>
                <a:latin typeface="Times New Roman" panose="02020603050405020304" pitchFamily="18" charset="0"/>
              </a:rPr>
              <a:t>Join this EP platform for free</a:t>
            </a:r>
            <a:r>
              <a:rPr lang="en-NZ" sz="1800" b="0" i="0" u="none" strike="noStrike" dirty="0">
                <a:solidFill>
                  <a:srgbClr val="000000"/>
                </a:solidFill>
                <a:effectLst/>
                <a:latin typeface="Times New Roman" panose="02020603050405020304" pitchFamily="18" charset="0"/>
                <a:hlinkClick r:id="rId3"/>
              </a:rPr>
              <a:t> </a:t>
            </a:r>
            <a:r>
              <a:rPr lang="en-NZ" sz="1800" b="0" i="0" u="sng" strike="noStrike" dirty="0">
                <a:solidFill>
                  <a:srgbClr val="0000FF"/>
                </a:solidFill>
                <a:effectLst/>
                <a:latin typeface="Times New Roman" panose="02020603050405020304" pitchFamily="18" charset="0"/>
                <a:hlinkClick r:id="rId3"/>
              </a:rPr>
              <a:t>here</a:t>
            </a:r>
            <a:r>
              <a:rPr lang="en-NZ" sz="1800" b="0" i="0" u="none" strike="noStrike" dirty="0">
                <a:solidFill>
                  <a:srgbClr val="000000"/>
                </a:solidFill>
                <a:effectLst/>
                <a:latin typeface="Times New Roman" panose="02020603050405020304" pitchFamily="18" charset="0"/>
              </a:rPr>
              <a:t>.</a:t>
            </a:r>
            <a:r>
              <a:rPr lang="en-NZ" sz="1800" b="0" i="0" u="none" strike="noStrike" dirty="0">
                <a:solidFill>
                  <a:srgbClr val="000000"/>
                </a:solidFill>
                <a:effectLst/>
                <a:latin typeface="Arial" panose="020B0604020202020204" pitchFamily="34" charset="0"/>
              </a:rPr>
              <a:t> </a:t>
            </a:r>
            <a:r>
              <a:rPr lang="en-NZ" sz="1800" b="0" i="0" u="sng" strike="noStrike" dirty="0">
                <a:solidFill>
                  <a:srgbClr val="0000FF"/>
                </a:solidFill>
                <a:effectLst/>
                <a:latin typeface="Arial" panose="020B0604020202020204" pitchFamily="34" charset="0"/>
                <a:hlinkClick r:id="rId4"/>
              </a:rPr>
              <a:t>https://hsl.educationperfect.com/science-alive-matauranga-registration</a:t>
            </a:r>
            <a:r>
              <a:rPr lang="en-NZ" sz="1800" b="0" i="0" u="none" strike="noStrike" dirty="0">
                <a:solidFill>
                  <a:srgbClr val="000000"/>
                </a:solidFill>
                <a:effectLst/>
                <a:latin typeface="Arial" panose="020B0604020202020204" pitchFamily="34" charset="0"/>
              </a:rPr>
              <a:t> </a:t>
            </a:r>
          </a:p>
          <a:p>
            <a:r>
              <a:rPr lang="en-NZ" sz="1800" b="0" i="0" u="none" strike="noStrike" dirty="0">
                <a:solidFill>
                  <a:srgbClr val="000000"/>
                </a:solidFill>
                <a:effectLst/>
                <a:latin typeface="Arial" panose="020B0604020202020204" pitchFamily="34" charset="0"/>
              </a:rPr>
              <a:t>Then go to cross curricular resources and look for science alive mātauranga and look under te </a:t>
            </a:r>
            <a:r>
              <a:rPr lang="en-NZ" sz="1800" b="0" i="0" u="none" strike="noStrike" dirty="0" err="1">
                <a:solidFill>
                  <a:srgbClr val="000000"/>
                </a:solidFill>
                <a:effectLst/>
                <a:latin typeface="Arial" panose="020B0604020202020204" pitchFamily="34" charset="0"/>
              </a:rPr>
              <a:t>taio</a:t>
            </a:r>
            <a:r>
              <a:rPr lang="en-NZ" sz="1800" b="0" i="0" u="none" strike="noStrike" dirty="0">
                <a:solidFill>
                  <a:srgbClr val="000000"/>
                </a:solidFill>
                <a:effectLst/>
                <a:latin typeface="Arial" panose="020B0604020202020204" pitchFamily="34" charset="0"/>
              </a:rPr>
              <a:t>. Several different investigations there</a:t>
            </a:r>
          </a:p>
          <a:p>
            <a:endParaRPr lang="en-US" i="0" dirty="0"/>
          </a:p>
          <a:p>
            <a:r>
              <a:rPr lang="en-US" i="0" dirty="0"/>
              <a:t>Weta image: https://</a:t>
            </a:r>
            <a:r>
              <a:rPr lang="en-US" i="0" dirty="0" err="1"/>
              <a:t>en.wikipedia.org</a:t>
            </a:r>
            <a:r>
              <a:rPr lang="en-US" i="0" dirty="0"/>
              <a:t>/wiki/</a:t>
            </a:r>
            <a:r>
              <a:rPr lang="en-US" i="0" dirty="0" err="1"/>
              <a:t>Hemideina_maori</a:t>
            </a:r>
            <a:endParaRPr lang="en-US" i="0" dirty="0"/>
          </a:p>
          <a:p>
            <a:r>
              <a:rPr lang="en-US" i="0" dirty="0"/>
              <a:t>Other sources </a:t>
            </a:r>
          </a:p>
          <a:p>
            <a:r>
              <a:rPr lang="en-US" i="0" dirty="0"/>
              <a:t>Science capabilities:  </a:t>
            </a:r>
            <a:r>
              <a:rPr lang="en-NZ" u="sng" dirty="0">
                <a:solidFill>
                  <a:schemeClr val="hlink"/>
                </a:solidFill>
                <a:hlinkClick r:id="rId5"/>
              </a:rPr>
              <a:t>https://scienceonline.tki.org.nz/Science-capabilities-for-citizenship/Science-capabilities-resources/Search-resources?SearchText=&amp;Capability=all&amp;NOS=Investigating+in+science&amp;Strand=all&amp;Level=all&amp;SearchButton=</a:t>
            </a:r>
            <a:r>
              <a:rPr lang="en-NZ" dirty="0"/>
              <a:t>]</a:t>
            </a:r>
            <a:endParaRPr lang="en-US" i="0" dirty="0"/>
          </a:p>
          <a:p>
            <a:r>
              <a:rPr lang="en-US" i="0" dirty="0"/>
              <a:t>ARBs:  </a:t>
            </a:r>
            <a:r>
              <a:rPr lang="en-NZ" u="sng" dirty="0">
                <a:solidFill>
                  <a:schemeClr val="hlink"/>
                </a:solidFill>
                <a:hlinkClick r:id="rId6"/>
              </a:rPr>
              <a:t>https://arbs.nzcer.org.nz</a:t>
            </a:r>
            <a:endParaRPr lang="en-US" i="0" dirty="0"/>
          </a:p>
          <a:p>
            <a:r>
              <a:rPr lang="en-US" i="0" dirty="0"/>
              <a:t>Scienced online tki  </a:t>
            </a:r>
            <a:r>
              <a:rPr lang="en-NZ" dirty="0"/>
              <a:t>https://</a:t>
            </a:r>
            <a:r>
              <a:rPr lang="en-NZ" dirty="0" err="1"/>
              <a:t>scienceonline.tki.org.nz</a:t>
            </a:r>
            <a:r>
              <a:rPr lang="en-NZ" dirty="0"/>
              <a:t> </a:t>
            </a:r>
            <a:endParaRPr lang="en-US" i="0" dirty="0"/>
          </a:p>
          <a:p>
            <a:r>
              <a:rPr lang="en-US" i="0" dirty="0"/>
              <a:t>SLH: </a:t>
            </a:r>
            <a:r>
              <a:rPr lang="en-NZ" u="sng" dirty="0">
                <a:solidFill>
                  <a:schemeClr val="hlink"/>
                </a:solidFill>
                <a:hlinkClick r:id="rId7"/>
              </a:rPr>
              <a:t>https://www.sciencelearn.org.nz/resources/418-the-investigating-in-science-strand</a:t>
            </a:r>
            <a:endParaRPr lang="en-NZ" u="sng" dirty="0">
              <a:solidFill>
                <a:schemeClr val="hlink"/>
              </a:solidFill>
            </a:endParaRPr>
          </a:p>
          <a:p>
            <a:r>
              <a:rPr lang="en-NZ" u="none" dirty="0">
                <a:solidFill>
                  <a:schemeClr val="hlink"/>
                </a:solidFill>
              </a:rPr>
              <a:t>We did talk about these, but quickly</a:t>
            </a:r>
          </a:p>
          <a:p>
            <a:endParaRPr lang="en-US" i="0" dirty="0"/>
          </a:p>
        </p:txBody>
      </p:sp>
      <p:sp>
        <p:nvSpPr>
          <p:cNvPr id="4" name="Slide Number Placeholder 3"/>
          <p:cNvSpPr>
            <a:spLocks noGrp="1"/>
          </p:cNvSpPr>
          <p:nvPr>
            <p:ph type="sldNum" sz="quarter" idx="5"/>
          </p:nvPr>
        </p:nvSpPr>
        <p:spPr/>
        <p:txBody>
          <a:bodyPr/>
          <a:lstStyle/>
          <a:p>
            <a:fld id="{D62D7BED-35ED-FA4A-BD8A-09398CD794AA}" type="slidenum">
              <a:rPr lang="en-US" smtClean="0"/>
              <a:t>19</a:t>
            </a:fld>
            <a:endParaRPr lang="en-US"/>
          </a:p>
        </p:txBody>
      </p:sp>
    </p:spTree>
    <p:extLst>
      <p:ext uri="{BB962C8B-B14F-4D97-AF65-F5344CB8AC3E}">
        <p14:creationId xmlns:p14="http://schemas.microsoft.com/office/powerpoint/2010/main" val="1029316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  A  (used to be </a:t>
            </a:r>
            <a:r>
              <a:rPr lang="en-US" dirty="0" err="1"/>
              <a:t>uoa</a:t>
            </a:r>
            <a:r>
              <a:rPr lang="en-US" dirty="0"/>
              <a:t>)    PW: full ma (used to be </a:t>
            </a:r>
            <a:r>
              <a:rPr lang="en-US" dirty="0" err="1"/>
              <a:t>halfma</a:t>
            </a:r>
            <a:r>
              <a:rPr lang="en-US" dirty="0"/>
              <a:t>)</a:t>
            </a:r>
          </a:p>
        </p:txBody>
      </p:sp>
      <p:sp>
        <p:nvSpPr>
          <p:cNvPr id="4" name="Slide Number Placeholder 3"/>
          <p:cNvSpPr>
            <a:spLocks noGrp="1"/>
          </p:cNvSpPr>
          <p:nvPr>
            <p:ph type="sldNum" sz="quarter" idx="5"/>
          </p:nvPr>
        </p:nvSpPr>
        <p:spPr/>
        <p:txBody>
          <a:bodyPr/>
          <a:lstStyle/>
          <a:p>
            <a:fld id="{6FAA3866-52D2-47FB-94E9-1A3761D84EA5}" type="slidenum">
              <a:rPr lang="en-NZ" smtClean="0"/>
              <a:t>20</a:t>
            </a:fld>
            <a:endParaRPr lang="en-NZ"/>
          </a:p>
        </p:txBody>
      </p:sp>
    </p:spTree>
    <p:extLst>
      <p:ext uri="{BB962C8B-B14F-4D97-AF65-F5344CB8AC3E}">
        <p14:creationId xmlns:p14="http://schemas.microsoft.com/office/powerpoint/2010/main" val="4092126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NZ curriculum talks about all these different types of investigations. Which ones have you heard of?</a:t>
            </a:r>
          </a:p>
        </p:txBody>
      </p:sp>
      <p:sp>
        <p:nvSpPr>
          <p:cNvPr id="4" name="Slide Number Placeholder 3"/>
          <p:cNvSpPr>
            <a:spLocks noGrp="1"/>
          </p:cNvSpPr>
          <p:nvPr>
            <p:ph type="sldNum" sz="quarter" idx="10"/>
          </p:nvPr>
        </p:nvSpPr>
        <p:spPr/>
        <p:txBody>
          <a:bodyPr/>
          <a:lstStyle/>
          <a:p>
            <a:fld id="{6FAA3866-52D2-47FB-94E9-1A3761D84EA5}" type="slidenum">
              <a:rPr lang="en-NZ" smtClean="0"/>
              <a:t>2</a:t>
            </a:fld>
            <a:endParaRPr lang="en-NZ"/>
          </a:p>
        </p:txBody>
      </p:sp>
    </p:spTree>
    <p:extLst>
      <p:ext uri="{BB962C8B-B14F-4D97-AF65-F5344CB8AC3E}">
        <p14:creationId xmlns:p14="http://schemas.microsoft.com/office/powerpoint/2010/main" val="2871706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Fair tests we are familiar with. </a:t>
            </a:r>
          </a:p>
          <a:p>
            <a:r>
              <a:rPr lang="en-US" dirty="0"/>
              <a:t>Here’s one example. What do you think they are trying to investigate?</a:t>
            </a:r>
          </a:p>
          <a:p>
            <a:r>
              <a:rPr lang="en-US" dirty="0"/>
              <a:t>What is the last fair test that you did?</a:t>
            </a:r>
          </a:p>
        </p:txBody>
      </p:sp>
      <p:sp>
        <p:nvSpPr>
          <p:cNvPr id="4" name="Slide Number Placeholder 3"/>
          <p:cNvSpPr>
            <a:spLocks noGrp="1"/>
          </p:cNvSpPr>
          <p:nvPr>
            <p:ph type="sldNum" sz="quarter" idx="5"/>
          </p:nvPr>
        </p:nvSpPr>
        <p:spPr/>
        <p:txBody>
          <a:bodyPr/>
          <a:lstStyle/>
          <a:p>
            <a:fld id="{6FAA3866-52D2-47FB-94E9-1A3761D84EA5}" type="slidenum">
              <a:rPr lang="en-NZ" smtClean="0"/>
              <a:t>3</a:t>
            </a:fld>
            <a:endParaRPr lang="en-NZ"/>
          </a:p>
        </p:txBody>
      </p:sp>
    </p:spTree>
    <p:extLst>
      <p:ext uri="{BB962C8B-B14F-4D97-AF65-F5344CB8AC3E}">
        <p14:creationId xmlns:p14="http://schemas.microsoft.com/office/powerpoint/2010/main" val="3307132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So what patterns might an astronomer look for? </a:t>
            </a:r>
          </a:p>
          <a:p>
            <a:r>
              <a:rPr lang="en-US" dirty="0"/>
              <a:t>What patterns might a geologist look for?</a:t>
            </a:r>
          </a:p>
          <a:p>
            <a:r>
              <a:rPr lang="en-US" dirty="0"/>
              <a:t>What did Charles Darwin observe?</a:t>
            </a:r>
          </a:p>
          <a:p>
            <a:r>
              <a:rPr lang="en-US" dirty="0"/>
              <a:t>What did Jane Goodall observe?</a:t>
            </a:r>
          </a:p>
          <a:p>
            <a:r>
              <a:rPr lang="en-US" dirty="0"/>
              <a:t>Can students identify the images here?</a:t>
            </a:r>
          </a:p>
          <a:p>
            <a:r>
              <a:rPr lang="en-US" dirty="0"/>
              <a:t>Johannes Kepler 1571 – 1630 </a:t>
            </a:r>
            <a:r>
              <a:rPr lang="en-NZ" dirty="0"/>
              <a:t>German astronomer, Best know for laws of planetary motion</a:t>
            </a:r>
            <a:endParaRPr lang="en-US" dirty="0"/>
          </a:p>
          <a:p>
            <a:r>
              <a:rPr lang="en-US" dirty="0"/>
              <a:t>Beatrice Tinsley 1941 – 1981  </a:t>
            </a:r>
            <a:r>
              <a:rPr lang="en-US" dirty="0" err="1"/>
              <a:t>UKborn</a:t>
            </a:r>
            <a:r>
              <a:rPr lang="en-US" dirty="0"/>
              <a:t>, </a:t>
            </a:r>
            <a:r>
              <a:rPr lang="en-NZ" dirty="0">
                <a:effectLst/>
              </a:rPr>
              <a:t>NZ astronomer, cosmologist, prof of astronomy at Yale Uni, best known for Ug how galaxies evolve, grow and die. </a:t>
            </a:r>
            <a:endParaRPr lang="en-US" dirty="0"/>
          </a:p>
          <a:p>
            <a:r>
              <a:rPr lang="en-US" dirty="0"/>
              <a:t>Rosalind Franklin’s Xray crystallography pattern of DNA</a:t>
            </a:r>
          </a:p>
          <a:p>
            <a:r>
              <a:rPr lang="en-US" dirty="0"/>
              <a:t>Wegener’s evidence for Continental Drift</a:t>
            </a:r>
          </a:p>
          <a:p>
            <a:r>
              <a:rPr lang="en-US" dirty="0"/>
              <a:t>Jane Goodall</a:t>
            </a:r>
          </a:p>
          <a:p>
            <a:r>
              <a:rPr lang="en-US" dirty="0"/>
              <a:t>Darwin’s finches</a:t>
            </a:r>
          </a:p>
        </p:txBody>
      </p:sp>
      <p:sp>
        <p:nvSpPr>
          <p:cNvPr id="4" name="Slide Number Placeholder 3"/>
          <p:cNvSpPr>
            <a:spLocks noGrp="1"/>
          </p:cNvSpPr>
          <p:nvPr>
            <p:ph type="sldNum" sz="quarter" idx="5"/>
          </p:nvPr>
        </p:nvSpPr>
        <p:spPr/>
        <p:txBody>
          <a:bodyPr/>
          <a:lstStyle/>
          <a:p>
            <a:fld id="{6FAA3866-52D2-47FB-94E9-1A3761D84EA5}" type="slidenum">
              <a:rPr lang="en-NZ" smtClean="0"/>
              <a:t>4</a:t>
            </a:fld>
            <a:endParaRPr lang="en-NZ"/>
          </a:p>
        </p:txBody>
      </p:sp>
    </p:spTree>
    <p:extLst>
      <p:ext uri="{BB962C8B-B14F-4D97-AF65-F5344CB8AC3E}">
        <p14:creationId xmlns:p14="http://schemas.microsoft.com/office/powerpoint/2010/main" val="3571258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Once we see that not all scientists do fair tests we start to see that different scientists experiment in different ways. There is no one scientific method that all scientists use. </a:t>
            </a:r>
          </a:p>
          <a:p>
            <a:r>
              <a:rPr lang="en-US" dirty="0"/>
              <a:t>So to talk a bout THE scientific method as if there was only one is misleading.</a:t>
            </a:r>
          </a:p>
          <a:p>
            <a:r>
              <a:rPr lang="en-US" dirty="0"/>
              <a:t>McComas 2014 – “</a:t>
            </a:r>
            <a:r>
              <a:rPr lang="en-AU" sz="1200" kern="1200" dirty="0">
                <a:solidFill>
                  <a:schemeClr val="tx1"/>
                </a:solidFill>
                <a:effectLst/>
                <a:latin typeface="+mn-lt"/>
                <a:ea typeface="+mn-ea"/>
                <a:cs typeface="+mn-cs"/>
              </a:rPr>
              <a:t>it is a method, it works, but it is not THE method”</a:t>
            </a:r>
          </a:p>
          <a:p>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FAA3866-52D2-47FB-94E9-1A3761D84EA5}" type="slidenum">
              <a:rPr lang="en-NZ" smtClean="0"/>
              <a:t>5</a:t>
            </a:fld>
            <a:endParaRPr lang="en-NZ"/>
          </a:p>
        </p:txBody>
      </p:sp>
    </p:spTree>
    <p:extLst>
      <p:ext uri="{BB962C8B-B14F-4D97-AF65-F5344CB8AC3E}">
        <p14:creationId xmlns:p14="http://schemas.microsoft.com/office/powerpoint/2010/main" val="4102399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1"/>
            <a:r>
              <a:rPr lang="en-AU" sz="1200" kern="1200" dirty="0">
                <a:solidFill>
                  <a:schemeClr val="tx1"/>
                </a:solidFill>
                <a:effectLst/>
                <a:latin typeface="+mn-lt"/>
                <a:ea typeface="+mn-ea"/>
                <a:cs typeface="+mn-cs"/>
              </a:rPr>
              <a:t>Another way to think of the scientific method sees that there are lots of different spokes to the wheel. At the heart, all scientists seek to answer a question. But they way they go about it might be different. So scientists select the steps that work best for them, they choose the spokes on their wheel.</a:t>
            </a:r>
          </a:p>
          <a:p>
            <a:pPr lvl="1"/>
            <a:endParaRPr lang="en-AU" sz="1200" kern="1200" dirty="0">
              <a:solidFill>
                <a:schemeClr val="tx1"/>
              </a:solidFill>
              <a:effectLst/>
              <a:latin typeface="+mn-lt"/>
              <a:ea typeface="+mn-ea"/>
              <a:cs typeface="+mn-cs"/>
            </a:endParaRPr>
          </a:p>
          <a:p>
            <a:pPr lvl="1"/>
            <a:r>
              <a:rPr lang="en-AU" sz="1200" kern="1200" dirty="0">
                <a:solidFill>
                  <a:schemeClr val="tx1"/>
                </a:solidFill>
                <a:effectLst/>
                <a:latin typeface="+mn-lt"/>
                <a:ea typeface="+mn-ea"/>
                <a:cs typeface="+mn-cs"/>
              </a:rPr>
              <a:t>scientists share many common practices.</a:t>
            </a:r>
            <a:r>
              <a:rPr lang="en-AU" sz="1200" kern="1200" baseline="0" dirty="0">
                <a:solidFill>
                  <a:schemeClr val="tx1"/>
                </a:solidFill>
                <a:effectLst/>
                <a:latin typeface="+mn-lt"/>
                <a:ea typeface="+mn-ea"/>
                <a:cs typeface="+mn-cs"/>
              </a:rPr>
              <a:t> They </a:t>
            </a:r>
            <a:r>
              <a:rPr lang="en-AU" sz="1200" kern="1200" dirty="0">
                <a:solidFill>
                  <a:schemeClr val="tx1"/>
                </a:solidFill>
                <a:effectLst/>
                <a:latin typeface="+mn-lt"/>
                <a:ea typeface="+mn-ea"/>
                <a:cs typeface="+mn-cs"/>
              </a:rPr>
              <a:t>all</a:t>
            </a:r>
          </a:p>
          <a:p>
            <a:pPr lvl="2"/>
            <a:r>
              <a:rPr lang="en-AU" sz="1200" kern="1200" dirty="0">
                <a:solidFill>
                  <a:schemeClr val="tx1"/>
                </a:solidFill>
                <a:effectLst/>
                <a:latin typeface="+mn-lt"/>
                <a:ea typeface="+mn-ea"/>
                <a:cs typeface="+mn-cs"/>
              </a:rPr>
              <a:t>use careful &amp; appropriate methods</a:t>
            </a:r>
          </a:p>
          <a:p>
            <a:pPr lvl="2"/>
            <a:r>
              <a:rPr lang="en-AU" sz="1200" kern="1200" dirty="0">
                <a:solidFill>
                  <a:schemeClr val="tx1"/>
                </a:solidFill>
                <a:effectLst/>
                <a:latin typeface="+mn-lt"/>
                <a:ea typeface="+mn-ea"/>
                <a:cs typeface="+mn-cs"/>
              </a:rPr>
              <a:t>record &amp; accurately report data</a:t>
            </a:r>
          </a:p>
          <a:p>
            <a:pPr lvl="2"/>
            <a:r>
              <a:rPr lang="en-AU" sz="1200" kern="1200" dirty="0">
                <a:solidFill>
                  <a:schemeClr val="tx1"/>
                </a:solidFill>
                <a:effectLst/>
                <a:latin typeface="+mn-lt"/>
                <a:ea typeface="+mn-ea"/>
                <a:cs typeface="+mn-cs"/>
              </a:rPr>
              <a:t>rely on induction &amp; deduction</a:t>
            </a:r>
          </a:p>
          <a:p>
            <a:pPr lvl="1"/>
            <a:r>
              <a:rPr lang="en-AU" sz="1200" kern="1200" dirty="0">
                <a:solidFill>
                  <a:schemeClr val="tx1"/>
                </a:solidFill>
                <a:effectLst/>
                <a:latin typeface="+mn-lt"/>
                <a:ea typeface="+mn-ea"/>
                <a:cs typeface="+mn-cs"/>
              </a:rPr>
              <a:t>But</a:t>
            </a:r>
            <a:r>
              <a:rPr lang="en-AU" sz="1200" kern="1200" baseline="0" dirty="0">
                <a:solidFill>
                  <a:schemeClr val="tx1"/>
                </a:solidFill>
                <a:effectLst/>
                <a:latin typeface="+mn-lt"/>
                <a:ea typeface="+mn-ea"/>
                <a:cs typeface="+mn-cs"/>
              </a:rPr>
              <a:t> there is no single shared step-by-step scientific method</a:t>
            </a:r>
          </a:p>
          <a:p>
            <a:pPr lvl="1"/>
            <a:endParaRPr lang="en-AU" sz="1200" kern="1200" baseline="0" dirty="0">
              <a:solidFill>
                <a:schemeClr val="tx1"/>
              </a:solidFill>
              <a:effectLst/>
              <a:latin typeface="+mn-lt"/>
              <a:ea typeface="+mn-ea"/>
              <a:cs typeface="+mn-cs"/>
            </a:endParaRPr>
          </a:p>
          <a:p>
            <a:pPr lvl="1"/>
            <a:r>
              <a:rPr lang="en-AU" sz="1200" kern="1200" baseline="0" dirty="0">
                <a:solidFill>
                  <a:schemeClr val="tx1"/>
                </a:solidFill>
                <a:effectLst/>
                <a:latin typeface="+mn-lt"/>
                <a:ea typeface="+mn-ea"/>
                <a:cs typeface="+mn-cs"/>
              </a:rPr>
              <a:t>So lets look at some of the different methods</a:t>
            </a:r>
          </a:p>
        </p:txBody>
      </p:sp>
      <p:sp>
        <p:nvSpPr>
          <p:cNvPr id="4" name="Slide Number Placeholder 3"/>
          <p:cNvSpPr>
            <a:spLocks noGrp="1"/>
          </p:cNvSpPr>
          <p:nvPr>
            <p:ph type="sldNum" sz="quarter" idx="10"/>
          </p:nvPr>
        </p:nvSpPr>
        <p:spPr/>
        <p:txBody>
          <a:bodyPr/>
          <a:lstStyle/>
          <a:p>
            <a:fld id="{6FAA3866-52D2-47FB-94E9-1A3761D84EA5}" type="slidenum">
              <a:rPr lang="en-NZ" smtClean="0"/>
              <a:t>6</a:t>
            </a:fld>
            <a:endParaRPr lang="en-NZ"/>
          </a:p>
        </p:txBody>
      </p:sp>
    </p:spTree>
    <p:extLst>
      <p:ext uri="{BB962C8B-B14F-4D97-AF65-F5344CB8AC3E}">
        <p14:creationId xmlns:p14="http://schemas.microsoft.com/office/powerpoint/2010/main" val="2910725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fair test</a:t>
            </a:r>
          </a:p>
          <a:p>
            <a:r>
              <a:rPr lang="en-US" dirty="0"/>
              <a:t>Name a fair test that you have done, build a list on the board</a:t>
            </a:r>
          </a:p>
          <a:p>
            <a:r>
              <a:rPr lang="en-US" dirty="0"/>
              <a:t>So what are the general principles of a fair test? What do they all do?</a:t>
            </a:r>
          </a:p>
          <a:p>
            <a:r>
              <a:rPr lang="en-US" dirty="0"/>
              <a:t>[Change 1 variable to see its effect on another variable keeping everything else the same.]</a:t>
            </a:r>
          </a:p>
          <a:p>
            <a:r>
              <a:rPr lang="en-US" dirty="0"/>
              <a:t>Designed to show cause and effect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kern="1200" dirty="0">
                <a:solidFill>
                  <a:schemeClr val="tx1"/>
                </a:solidFill>
                <a:effectLst/>
                <a:latin typeface="+mn-lt"/>
                <a:ea typeface="+mn-ea"/>
                <a:cs typeface="+mn-cs"/>
              </a:rPr>
              <a:t>Add to the list of examples on the board</a:t>
            </a:r>
            <a:endParaRPr lang="en-US" dirty="0"/>
          </a:p>
          <a:p>
            <a:endParaRPr lang="en-US" dirty="0"/>
          </a:p>
          <a:p>
            <a:r>
              <a:rPr lang="en-US" dirty="0"/>
              <a:t>Yeast &amp; balloon fair test image https://</a:t>
            </a:r>
            <a:r>
              <a:rPr lang="en-US" dirty="0" err="1"/>
              <a:t>www.liveworksheets.com</a:t>
            </a:r>
            <a:r>
              <a:rPr lang="en-US" dirty="0"/>
              <a:t>/yi1197401ov  </a:t>
            </a:r>
          </a:p>
        </p:txBody>
      </p:sp>
      <p:sp>
        <p:nvSpPr>
          <p:cNvPr id="4" name="Slide Number Placeholder 3"/>
          <p:cNvSpPr>
            <a:spLocks noGrp="1"/>
          </p:cNvSpPr>
          <p:nvPr>
            <p:ph type="sldNum" sz="quarter" idx="5"/>
          </p:nvPr>
        </p:nvSpPr>
        <p:spPr/>
        <p:txBody>
          <a:bodyPr/>
          <a:lstStyle/>
          <a:p>
            <a:fld id="{D62D7BED-35ED-FA4A-BD8A-09398CD794AA}" type="slidenum">
              <a:rPr lang="en-US" smtClean="0"/>
              <a:t>7</a:t>
            </a:fld>
            <a:endParaRPr lang="en-US"/>
          </a:p>
        </p:txBody>
      </p:sp>
    </p:spTree>
    <p:extLst>
      <p:ext uri="{BB962C8B-B14F-4D97-AF65-F5344CB8AC3E}">
        <p14:creationId xmlns:p14="http://schemas.microsoft.com/office/powerpoint/2010/main" val="2002645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There are other types of investigations that we will look at. Can you match the picture to the type? Don’t worry if not</a:t>
            </a:r>
          </a:p>
          <a:p>
            <a:endParaRPr lang="en-US" dirty="0"/>
          </a:p>
        </p:txBody>
      </p:sp>
      <p:sp>
        <p:nvSpPr>
          <p:cNvPr id="4" name="Slide Number Placeholder 3"/>
          <p:cNvSpPr>
            <a:spLocks noGrp="1"/>
          </p:cNvSpPr>
          <p:nvPr>
            <p:ph type="sldNum" sz="quarter" idx="10"/>
          </p:nvPr>
        </p:nvSpPr>
        <p:spPr/>
        <p:txBody>
          <a:bodyPr/>
          <a:lstStyle/>
          <a:p>
            <a:fld id="{6FAA3866-52D2-47FB-94E9-1A3761D84EA5}" type="slidenum">
              <a:rPr lang="en-NZ" smtClean="0"/>
              <a:t>8</a:t>
            </a:fld>
            <a:endParaRPr lang="en-NZ"/>
          </a:p>
        </p:txBody>
      </p:sp>
    </p:spTree>
    <p:extLst>
      <p:ext uri="{BB962C8B-B14F-4D97-AF65-F5344CB8AC3E}">
        <p14:creationId xmlns:p14="http://schemas.microsoft.com/office/powerpoint/2010/main" val="4050111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NZ" sz="1200" b="0" kern="1200" dirty="0">
                <a:solidFill>
                  <a:schemeClr val="tx1"/>
                </a:solidFill>
                <a:effectLst/>
                <a:latin typeface="+mn-lt"/>
                <a:ea typeface="+mn-ea"/>
                <a:cs typeface="+mn-cs"/>
              </a:rPr>
              <a:t>We have talked about patterns in geology and astronomy.</a:t>
            </a:r>
          </a:p>
          <a:p>
            <a:r>
              <a:rPr lang="en-NZ" sz="1200" b="0" kern="1200" dirty="0">
                <a:solidFill>
                  <a:schemeClr val="tx1"/>
                </a:solidFill>
                <a:effectLst/>
                <a:latin typeface="+mn-lt"/>
                <a:ea typeface="+mn-ea"/>
                <a:cs typeface="+mn-cs"/>
              </a:rPr>
              <a:t>What do we mean by the terms ecology and meteorology</a:t>
            </a:r>
          </a:p>
          <a:p>
            <a:r>
              <a:rPr lang="en-NZ" sz="1200" b="0" kern="1200" dirty="0">
                <a:solidFill>
                  <a:schemeClr val="tx1"/>
                </a:solidFill>
                <a:effectLst/>
                <a:latin typeface="+mn-lt"/>
                <a:ea typeface="+mn-ea"/>
                <a:cs typeface="+mn-cs"/>
              </a:rPr>
              <a:t>What patterns might we see in ecology?</a:t>
            </a:r>
          </a:p>
          <a:p>
            <a:r>
              <a:rPr lang="en-NZ" sz="1200" b="0" kern="1200" dirty="0">
                <a:solidFill>
                  <a:schemeClr val="tx1"/>
                </a:solidFill>
                <a:effectLst/>
                <a:latin typeface="+mn-lt"/>
                <a:ea typeface="+mn-ea"/>
                <a:cs typeface="+mn-cs"/>
              </a:rPr>
              <a:t>What patterns might we see in meteorology?</a:t>
            </a:r>
          </a:p>
          <a:p>
            <a:endParaRPr lang="en-NZ" sz="1200" b="0" kern="1200" dirty="0">
              <a:solidFill>
                <a:schemeClr val="tx1"/>
              </a:solidFill>
              <a:effectLst/>
              <a:latin typeface="+mn-lt"/>
              <a:ea typeface="+mn-ea"/>
              <a:cs typeface="+mn-cs"/>
            </a:endParaRPr>
          </a:p>
          <a:p>
            <a:r>
              <a:rPr lang="en-NZ" sz="1200" b="0" kern="1200" dirty="0">
                <a:solidFill>
                  <a:schemeClr val="tx1"/>
                </a:solidFill>
                <a:effectLst/>
                <a:latin typeface="+mn-lt"/>
                <a:ea typeface="+mn-ea"/>
                <a:cs typeface="+mn-cs"/>
              </a:rPr>
              <a:t>What questions might scientists be trying to answer when they</a:t>
            </a:r>
          </a:p>
          <a:p>
            <a:pPr marL="171450" indent="-171450">
              <a:buFont typeface="Arial" panose="020B0604020202020204" pitchFamily="34" charset="0"/>
              <a:buChar char="•"/>
            </a:pPr>
            <a:r>
              <a:rPr lang="en-NZ" sz="1200" b="0" kern="1200" dirty="0">
                <a:solidFill>
                  <a:schemeClr val="tx1"/>
                </a:solidFill>
                <a:effectLst/>
                <a:latin typeface="+mn-lt"/>
                <a:ea typeface="+mn-ea"/>
                <a:cs typeface="+mn-cs"/>
              </a:rPr>
              <a:t>Sample cats eyes on the rocky shore?</a:t>
            </a:r>
          </a:p>
          <a:p>
            <a:pPr marL="171450" indent="-171450">
              <a:buFont typeface="Arial" panose="020B0604020202020204" pitchFamily="34" charset="0"/>
              <a:buChar char="•"/>
            </a:pPr>
            <a:r>
              <a:rPr lang="en-NZ" sz="1200" b="0" kern="1200" dirty="0">
                <a:solidFill>
                  <a:schemeClr val="tx1"/>
                </a:solidFill>
                <a:effectLst/>
                <a:latin typeface="+mn-lt"/>
                <a:ea typeface="+mn-ea"/>
                <a:cs typeface="+mn-cs"/>
              </a:rPr>
              <a:t>Sample salinity in a stream (check they understand salinity)?</a:t>
            </a:r>
          </a:p>
          <a:p>
            <a:pPr marL="171450" indent="-171450">
              <a:buFont typeface="Arial" panose="020B0604020202020204" pitchFamily="34" charset="0"/>
              <a:buChar char="•"/>
            </a:pPr>
            <a:r>
              <a:rPr lang="en-NZ" sz="1200" b="0" kern="1200" dirty="0">
                <a:solidFill>
                  <a:schemeClr val="tx1"/>
                </a:solidFill>
                <a:effectLst/>
                <a:latin typeface="+mn-lt"/>
                <a:ea typeface="+mn-ea"/>
                <a:cs typeface="+mn-cs"/>
              </a:rPr>
              <a:t>Observe the movement of Mars in the night sky?</a:t>
            </a:r>
          </a:p>
          <a:p>
            <a:pPr marL="171450" indent="-171450">
              <a:buFont typeface="Arial" panose="020B0604020202020204" pitchFamily="34" charset="0"/>
              <a:buChar char="•"/>
            </a:pPr>
            <a:r>
              <a:rPr lang="en-NZ" sz="1200" b="0" kern="1200" dirty="0">
                <a:solidFill>
                  <a:schemeClr val="tx1"/>
                </a:solidFill>
                <a:effectLst/>
                <a:latin typeface="+mn-lt"/>
                <a:ea typeface="+mn-ea"/>
                <a:cs typeface="+mn-cs"/>
              </a:rPr>
              <a:t>Observe a </a:t>
            </a:r>
            <a:r>
              <a:rPr lang="en-NZ" sz="1200" b="0" kern="1200" dirty="0" err="1">
                <a:solidFill>
                  <a:schemeClr val="tx1"/>
                </a:solidFill>
                <a:effectLst/>
                <a:latin typeface="+mn-lt"/>
                <a:ea typeface="+mn-ea"/>
                <a:cs typeface="+mn-cs"/>
              </a:rPr>
              <a:t>faultline</a:t>
            </a:r>
            <a:r>
              <a:rPr lang="en-NZ" sz="1200" b="0" kern="1200" dirty="0">
                <a:solidFill>
                  <a:schemeClr val="tx1"/>
                </a:solidFill>
                <a:effectLst/>
                <a:latin typeface="+mn-lt"/>
                <a:ea typeface="+mn-ea"/>
                <a:cs typeface="+mn-cs"/>
              </a:rPr>
              <a:t> across multiple beds of sedimentary rock?</a:t>
            </a:r>
          </a:p>
          <a:p>
            <a:pPr marL="171450" indent="-171450">
              <a:buFont typeface="Arial" panose="020B0604020202020204" pitchFamily="34" charset="0"/>
              <a:buChar char="•"/>
            </a:pPr>
            <a:r>
              <a:rPr lang="en-NZ" sz="1200" b="0" kern="1200" dirty="0">
                <a:solidFill>
                  <a:schemeClr val="tx1"/>
                </a:solidFill>
                <a:effectLst/>
                <a:latin typeface="+mn-lt"/>
                <a:ea typeface="+mn-ea"/>
                <a:cs typeface="+mn-cs"/>
              </a:rPr>
              <a:t>Record moon phase and numbers of fish caught?</a:t>
            </a:r>
          </a:p>
          <a:p>
            <a:endParaRPr lang="en-NZ" sz="1200" b="0" kern="1200" dirty="0">
              <a:solidFill>
                <a:schemeClr val="tx1"/>
              </a:solidFill>
              <a:effectLst/>
              <a:latin typeface="+mn-lt"/>
              <a:ea typeface="+mn-ea"/>
              <a:cs typeface="+mn-cs"/>
            </a:endParaRPr>
          </a:p>
          <a:p>
            <a:r>
              <a:rPr lang="en-NZ" sz="1200" b="0" kern="1200" dirty="0">
                <a:solidFill>
                  <a:schemeClr val="tx1"/>
                </a:solidFill>
                <a:effectLst/>
                <a:latin typeface="+mn-lt"/>
                <a:ea typeface="+mn-ea"/>
                <a:cs typeface="+mn-cs"/>
              </a:rPr>
              <a:t>Can you think back to experiments you have done (or look at the list on the board). When did you do a pattern-seeking investigation? Try to add to the list</a:t>
            </a:r>
          </a:p>
          <a:p>
            <a:r>
              <a:rPr lang="en-NZ" sz="1200" b="0" kern="1200" dirty="0">
                <a:solidFill>
                  <a:schemeClr val="tx1"/>
                </a:solidFill>
                <a:effectLst/>
                <a:latin typeface="+mn-lt"/>
                <a:ea typeface="+mn-ea"/>
                <a:cs typeface="+mn-cs"/>
              </a:rPr>
              <a:t>Discuss chromatography, if you have done it, how does it fit here?</a:t>
            </a:r>
          </a:p>
          <a:p>
            <a:endParaRPr lang="en-NZ"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kern="1200" dirty="0">
                <a:solidFill>
                  <a:schemeClr val="tx1"/>
                </a:solidFill>
                <a:effectLst/>
                <a:latin typeface="+mn-lt"/>
                <a:ea typeface="+mn-ea"/>
                <a:cs typeface="+mn-cs"/>
              </a:rPr>
              <a:t>Add to the list of examples on the board</a:t>
            </a:r>
            <a:endParaRPr lang="en-NZ" dirty="0"/>
          </a:p>
          <a:p>
            <a:endParaRPr lang="en-NZ" sz="1200" b="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fld id="{6FAA3866-52D2-47FB-94E9-1A3761D84EA5}" type="slidenum">
              <a:rPr lang="en-NZ" smtClean="0"/>
              <a:t>9</a:t>
            </a:fld>
            <a:endParaRPr lang="en-NZ"/>
          </a:p>
        </p:txBody>
      </p:sp>
    </p:spTree>
    <p:extLst>
      <p:ext uri="{BB962C8B-B14F-4D97-AF65-F5344CB8AC3E}">
        <p14:creationId xmlns:p14="http://schemas.microsoft.com/office/powerpoint/2010/main" val="1926236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16200000">
            <a:off x="10474869" y="1584960"/>
            <a:ext cx="2438399" cy="487680"/>
          </a:xfrm>
          <a:prstGeom prst="rect">
            <a:avLst/>
          </a:prstGeom>
        </p:spPr>
        <p:txBody>
          <a:bodyPr/>
          <a:lstStyle/>
          <a:p>
            <a:fld id="{04AF466F-BDA4-4F18-9C7B-FF0A9A1B0E80}" type="datetime1">
              <a:rPr lang="en-US" smtClean="0"/>
              <a:pPr/>
              <a:t>11/19/23</a:t>
            </a:fld>
            <a:endParaRPr lang="en-US"/>
          </a:p>
        </p:txBody>
      </p:sp>
      <p:sp>
        <p:nvSpPr>
          <p:cNvPr id="5" name="Footer Placeholder 4"/>
          <p:cNvSpPr>
            <a:spLocks noGrp="1"/>
          </p:cNvSpPr>
          <p:nvPr>
            <p:ph type="ftr" sz="quarter" idx="11"/>
          </p:nvPr>
        </p:nvSpPr>
        <p:spPr>
          <a:xfrm rot="16200000">
            <a:off x="10510428" y="3987800"/>
            <a:ext cx="2367281" cy="487680"/>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6200000">
            <a:off x="10474869" y="1584960"/>
            <a:ext cx="2438399" cy="487680"/>
          </a:xfrm>
          <a:prstGeom prst="rect">
            <a:avLst/>
          </a:prstGeom>
        </p:spPr>
        <p:txBody>
          <a:bodyPr/>
          <a:lstStyle/>
          <a:p>
            <a:fld id="{58FB4290-6522-4139-852E-05BD9E7F0D2E}" type="datetime1">
              <a:rPr lang="en-US" smtClean="0"/>
              <a:pPr/>
              <a:t>11/19/23</a:t>
            </a:fld>
            <a:endParaRPr lang="en-US"/>
          </a:p>
        </p:txBody>
      </p:sp>
      <p:sp>
        <p:nvSpPr>
          <p:cNvPr id="5" name="Footer Placeholder 4"/>
          <p:cNvSpPr>
            <a:spLocks noGrp="1"/>
          </p:cNvSpPr>
          <p:nvPr>
            <p:ph type="ftr" sz="quarter" idx="11"/>
          </p:nvPr>
        </p:nvSpPr>
        <p:spPr>
          <a:xfrm rot="16200000">
            <a:off x="10510428" y="3987800"/>
            <a:ext cx="2367281" cy="487680"/>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6200000">
            <a:off x="10474869" y="1584960"/>
            <a:ext cx="2438399" cy="487680"/>
          </a:xfrm>
          <a:prstGeom prst="rect">
            <a:avLst/>
          </a:prstGeom>
        </p:spPr>
        <p:txBody>
          <a:bodyPr/>
          <a:lstStyle/>
          <a:p>
            <a:fld id="{AAB955F9-81EA-47C5-8059-9E5C2B437C70}" type="datetime1">
              <a:rPr lang="en-US" smtClean="0"/>
              <a:pPr/>
              <a:t>11/19/23</a:t>
            </a:fld>
            <a:endParaRPr lang="en-US"/>
          </a:p>
        </p:txBody>
      </p:sp>
      <p:sp>
        <p:nvSpPr>
          <p:cNvPr id="5" name="Footer Placeholder 4"/>
          <p:cNvSpPr>
            <a:spLocks noGrp="1"/>
          </p:cNvSpPr>
          <p:nvPr>
            <p:ph type="ftr" sz="quarter" idx="11"/>
          </p:nvPr>
        </p:nvSpPr>
        <p:spPr>
          <a:xfrm rot="16200000">
            <a:off x="10510428" y="3987800"/>
            <a:ext cx="2367281" cy="487680"/>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6200000">
            <a:off x="10474869" y="1584960"/>
            <a:ext cx="2438399" cy="487680"/>
          </a:xfrm>
          <a:prstGeom prst="rect">
            <a:avLst/>
          </a:prstGeom>
        </p:spPr>
        <p:txBody>
          <a:bodyPr/>
          <a:lstStyle/>
          <a:p>
            <a:fld id="{1CEF607B-A47E-422C-9BEF-122CCDB7C526}" type="datetime1">
              <a:rPr lang="en-US" smtClean="0"/>
              <a:pPr/>
              <a:t>11/19/23</a:t>
            </a:fld>
            <a:endParaRPr lang="en-US"/>
          </a:p>
        </p:txBody>
      </p:sp>
      <p:sp>
        <p:nvSpPr>
          <p:cNvPr id="5" name="Footer Placeholder 4"/>
          <p:cNvSpPr>
            <a:spLocks noGrp="1"/>
          </p:cNvSpPr>
          <p:nvPr>
            <p:ph type="ftr" sz="quarter" idx="11"/>
          </p:nvPr>
        </p:nvSpPr>
        <p:spPr>
          <a:xfrm rot="16200000">
            <a:off x="10510428" y="3987800"/>
            <a:ext cx="2367281" cy="487680"/>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rot="16200000">
            <a:off x="10474869" y="1584960"/>
            <a:ext cx="2438399" cy="487680"/>
          </a:xfrm>
          <a:prstGeom prst="rect">
            <a:avLst/>
          </a:prstGeom>
        </p:spPr>
        <p:txBody>
          <a:bodyPr/>
          <a:lstStyle/>
          <a:p>
            <a:fld id="{63A9A7CB-BEE6-4F99-898E-913F06E8E125}" type="datetime1">
              <a:rPr lang="en-US" smtClean="0"/>
              <a:pPr/>
              <a:t>11/19/23</a:t>
            </a:fld>
            <a:endParaRPr lang="en-US"/>
          </a:p>
        </p:txBody>
      </p:sp>
      <p:sp>
        <p:nvSpPr>
          <p:cNvPr id="5" name="Footer Placeholder 4"/>
          <p:cNvSpPr>
            <a:spLocks noGrp="1"/>
          </p:cNvSpPr>
          <p:nvPr>
            <p:ph type="ftr" sz="quarter" idx="11"/>
          </p:nvPr>
        </p:nvSpPr>
        <p:spPr>
          <a:xfrm rot="16200000">
            <a:off x="10510428" y="3987800"/>
            <a:ext cx="2367281" cy="487680"/>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rot="16200000">
            <a:off x="10474869" y="1584960"/>
            <a:ext cx="2438399" cy="487680"/>
          </a:xfrm>
          <a:prstGeom prst="rect">
            <a:avLst/>
          </a:prstGeom>
        </p:spPr>
        <p:txBody>
          <a:bodyPr/>
          <a:lstStyle/>
          <a:p>
            <a:fld id="{B6EE300C-6FC5-4FC3-AF1A-075E4F50620D}" type="datetime1">
              <a:rPr lang="en-US" smtClean="0"/>
              <a:pPr/>
              <a:t>11/19/23</a:t>
            </a:fld>
            <a:endParaRPr lang="en-US"/>
          </a:p>
        </p:txBody>
      </p:sp>
      <p:sp>
        <p:nvSpPr>
          <p:cNvPr id="6" name="Footer Placeholder 5"/>
          <p:cNvSpPr>
            <a:spLocks noGrp="1"/>
          </p:cNvSpPr>
          <p:nvPr>
            <p:ph type="ftr" sz="quarter" idx="11"/>
          </p:nvPr>
        </p:nvSpPr>
        <p:spPr>
          <a:xfrm rot="16200000">
            <a:off x="10510428" y="3987800"/>
            <a:ext cx="2367281" cy="48768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rot="16200000">
            <a:off x="10474869" y="1584960"/>
            <a:ext cx="2438399" cy="487680"/>
          </a:xfrm>
          <a:prstGeom prst="rect">
            <a:avLst/>
          </a:prstGeom>
        </p:spPr>
        <p:txBody>
          <a:bodyPr/>
          <a:lstStyle/>
          <a:p>
            <a:fld id="{F50D295D-4A77-4DEB-B04C-9F4282A8BC04}" type="datetime1">
              <a:rPr lang="en-US" smtClean="0"/>
              <a:pPr/>
              <a:t>11/19/23</a:t>
            </a:fld>
            <a:endParaRPr lang="en-US"/>
          </a:p>
        </p:txBody>
      </p:sp>
      <p:sp>
        <p:nvSpPr>
          <p:cNvPr id="8" name="Footer Placeholder 7"/>
          <p:cNvSpPr>
            <a:spLocks noGrp="1"/>
          </p:cNvSpPr>
          <p:nvPr>
            <p:ph type="ftr" sz="quarter" idx="11"/>
          </p:nvPr>
        </p:nvSpPr>
        <p:spPr>
          <a:xfrm rot="16200000">
            <a:off x="10510428" y="3987800"/>
            <a:ext cx="2367281" cy="487680"/>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rot="16200000">
            <a:off x="10474869" y="1584960"/>
            <a:ext cx="2438399" cy="487680"/>
          </a:xfrm>
          <a:prstGeom prst="rect">
            <a:avLst/>
          </a:prstGeom>
        </p:spPr>
        <p:txBody>
          <a:bodyPr/>
          <a:lstStyle/>
          <a:p>
            <a:fld id="{02B28685-4D0C-42D5-8013-B5904CD1FCBC}" type="datetime1">
              <a:rPr lang="en-US" smtClean="0"/>
              <a:pPr/>
              <a:t>11/19/23</a:t>
            </a:fld>
            <a:endParaRPr lang="en-US"/>
          </a:p>
        </p:txBody>
      </p:sp>
      <p:sp>
        <p:nvSpPr>
          <p:cNvPr id="4" name="Footer Placeholder 3"/>
          <p:cNvSpPr>
            <a:spLocks noGrp="1"/>
          </p:cNvSpPr>
          <p:nvPr>
            <p:ph type="ftr" sz="quarter" idx="11"/>
          </p:nvPr>
        </p:nvSpPr>
        <p:spPr>
          <a:xfrm rot="16200000">
            <a:off x="10510428" y="3987800"/>
            <a:ext cx="2367281" cy="487680"/>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10474869" y="1584960"/>
            <a:ext cx="2438399" cy="487680"/>
          </a:xfrm>
          <a:prstGeom prst="rect">
            <a:avLst/>
          </a:prstGeom>
        </p:spPr>
        <p:txBody>
          <a:bodyPr/>
          <a:lstStyle/>
          <a:p>
            <a:fld id="{FDF226C0-9885-4BA9-BBFA-A52CBFEBB775}" type="datetime1">
              <a:rPr lang="en-US" smtClean="0"/>
              <a:pPr/>
              <a:t>11/19/23</a:t>
            </a:fld>
            <a:endParaRPr lang="en-US"/>
          </a:p>
        </p:txBody>
      </p:sp>
      <p:sp>
        <p:nvSpPr>
          <p:cNvPr id="3" name="Footer Placeholder 2"/>
          <p:cNvSpPr>
            <a:spLocks noGrp="1"/>
          </p:cNvSpPr>
          <p:nvPr>
            <p:ph type="ftr" sz="quarter" idx="11"/>
          </p:nvPr>
        </p:nvSpPr>
        <p:spPr>
          <a:xfrm rot="16200000">
            <a:off x="10510428" y="3987800"/>
            <a:ext cx="2367281" cy="487680"/>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16200000">
            <a:off x="10474869" y="1584960"/>
            <a:ext cx="2438399" cy="487680"/>
          </a:xfrm>
          <a:prstGeom prst="rect">
            <a:avLst/>
          </a:prstGeom>
        </p:spPr>
        <p:txBody>
          <a:bodyPr/>
          <a:lstStyle/>
          <a:p>
            <a:fld id="{EBEE1B38-C5EB-4D66-9137-0AFE9CDEDE8F}" type="datetime1">
              <a:rPr lang="en-US" smtClean="0"/>
              <a:pPr/>
              <a:t>11/19/23</a:t>
            </a:fld>
            <a:endParaRPr lang="en-US"/>
          </a:p>
        </p:txBody>
      </p:sp>
      <p:sp>
        <p:nvSpPr>
          <p:cNvPr id="6" name="Footer Placeholder 5"/>
          <p:cNvSpPr>
            <a:spLocks noGrp="1"/>
          </p:cNvSpPr>
          <p:nvPr>
            <p:ph type="ftr" sz="quarter" idx="11"/>
          </p:nvPr>
        </p:nvSpPr>
        <p:spPr>
          <a:xfrm rot="16200000">
            <a:off x="10510428" y="3987800"/>
            <a:ext cx="2367281" cy="48768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rot="16200000">
            <a:off x="10474869" y="1584960"/>
            <a:ext cx="2438399" cy="487680"/>
          </a:xfrm>
          <a:prstGeom prst="rect">
            <a:avLst/>
          </a:prstGeom>
        </p:spPr>
        <p:txBody>
          <a:bodyPr/>
          <a:lstStyle/>
          <a:p>
            <a:fld id="{327B613C-1AD7-49D3-885D-F654C5CDBAA6}" type="datetime1">
              <a:rPr lang="en-US" smtClean="0"/>
              <a:pPr/>
              <a:t>11/19/23</a:t>
            </a:fld>
            <a:endParaRPr lang="en-US" dirty="0"/>
          </a:p>
        </p:txBody>
      </p:sp>
      <p:sp>
        <p:nvSpPr>
          <p:cNvPr id="9" name="Slide Number Placeholder 8"/>
          <p:cNvSpPr>
            <a:spLocks noGrp="1"/>
          </p:cNvSpPr>
          <p:nvPr>
            <p:ph type="sldNum" sz="quarter" idx="11"/>
          </p:nvPr>
        </p:nvSpPr>
        <p:spPr/>
        <p:txBody>
          <a:bodyPr/>
          <a:lstStyle/>
          <a:p>
            <a:fld id="{6E2D2B3B-882E-40F3-A32F-6DD516915044}" type="slidenum">
              <a:rPr lang="en-US" smtClean="0"/>
              <a:pPr/>
              <a:t>‹#›</a:t>
            </a:fld>
            <a:endParaRPr lang="en-US" dirty="0"/>
          </a:p>
        </p:txBody>
      </p:sp>
      <p:sp>
        <p:nvSpPr>
          <p:cNvPr id="10" name="Footer Placeholder 9"/>
          <p:cNvSpPr>
            <a:spLocks noGrp="1"/>
          </p:cNvSpPr>
          <p:nvPr>
            <p:ph type="ftr" sz="quarter" idx="12"/>
          </p:nvPr>
        </p:nvSpPr>
        <p:spPr>
          <a:xfrm rot="16200000">
            <a:off x="10510428" y="3987800"/>
            <a:ext cx="2367281" cy="487680"/>
          </a:xfrm>
          <a:prstGeom prst="rect">
            <a:avLst/>
          </a:prstGeo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hdr="0" ftr="0" dt="0"/>
  <p:txStyles>
    <p:titleStyle>
      <a:lvl1pPr algn="l" defTabSz="914400" rtl="0" eaLnBrk="1" latinLnBrk="0" hangingPunct="1">
        <a:spcBef>
          <a:spcPct val="0"/>
        </a:spcBef>
        <a:buNone/>
        <a:defRPr sz="4400" kern="1200" cap="none" spc="-100" baseline="0">
          <a:ln>
            <a:noFill/>
          </a:ln>
          <a:solidFill>
            <a:schemeClr val="tx1"/>
          </a:solidFill>
          <a:effectLst/>
          <a:latin typeface="+mn-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8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2"/>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gif"/></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arbs.nzcer.org.nz/taxonomy/term/11"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www.sciencelearn.org.nz/image_maps/111-ways-of-investigating-in-science" TargetMode="External"/><Relationship Id="rId4" Type="http://schemas.openxmlformats.org/officeDocument/2006/relationships/hyperlink" Target="https://scienceonline.tki.org.nz/"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educationperfect.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stem.org.uk/elibrary/resource/28910"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86" y="2538460"/>
            <a:ext cx="6129273" cy="1061000"/>
          </a:xfrm>
        </p:spPr>
        <p:txBody>
          <a:bodyPr>
            <a:normAutofit fontScale="90000"/>
          </a:bodyPr>
          <a:lstStyle/>
          <a:p>
            <a:pPr algn="ctr"/>
            <a:r>
              <a:rPr lang="en-US" dirty="0">
                <a:solidFill>
                  <a:srgbClr val="7030A0"/>
                </a:solidFill>
                <a:latin typeface="Calibri Light" panose="020F0302020204030204" pitchFamily="34" charset="0"/>
                <a:cs typeface="Calibri Light" panose="020F0302020204030204" pitchFamily="34" charset="0"/>
              </a:rPr>
              <a:t>Investigating is more than just fair tests</a:t>
            </a:r>
          </a:p>
        </p:txBody>
      </p:sp>
      <p:sp>
        <p:nvSpPr>
          <p:cNvPr id="3" name="Subtitle 2"/>
          <p:cNvSpPr>
            <a:spLocks noGrp="1"/>
          </p:cNvSpPr>
          <p:nvPr>
            <p:ph type="subTitle" idx="1"/>
          </p:nvPr>
        </p:nvSpPr>
        <p:spPr>
          <a:xfrm>
            <a:off x="789923" y="4017447"/>
            <a:ext cx="4571998" cy="1655762"/>
          </a:xfrm>
        </p:spPr>
        <p:txBody>
          <a:bodyPr>
            <a:normAutofit/>
          </a:bodyPr>
          <a:lstStyle/>
          <a:p>
            <a:pPr algn="ctr"/>
            <a:r>
              <a:rPr lang="en-US" dirty="0">
                <a:solidFill>
                  <a:srgbClr val="060606"/>
                </a:solidFill>
              </a:rPr>
              <a:t>Mike Stone</a:t>
            </a:r>
          </a:p>
          <a:p>
            <a:pPr algn="ctr"/>
            <a:r>
              <a:rPr lang="mi-NZ" dirty="0">
                <a:solidFill>
                  <a:srgbClr val="060606"/>
                </a:solidFill>
              </a:rPr>
              <a:t>Nov 2023</a:t>
            </a:r>
            <a:endParaRPr lang="en-US" dirty="0">
              <a:solidFill>
                <a:srgbClr val="060606"/>
              </a:solidFill>
            </a:endParaRPr>
          </a:p>
          <a:p>
            <a:endParaRPr lang="en-US" dirty="0"/>
          </a:p>
        </p:txBody>
      </p:sp>
      <p:pic>
        <p:nvPicPr>
          <p:cNvPr id="20" name="Picture 19">
            <a:extLst>
              <a:ext uri="{FF2B5EF4-FFF2-40B4-BE49-F238E27FC236}">
                <a16:creationId xmlns:a16="http://schemas.microsoft.com/office/drawing/2014/main" id="{3D4583B1-C5CA-66EF-BF66-CB9767265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1844" y="869254"/>
            <a:ext cx="5250233" cy="5250233"/>
          </a:xfrm>
          <a:prstGeom prst="rect">
            <a:avLst/>
          </a:prstGeom>
        </p:spPr>
      </p:pic>
    </p:spTree>
    <p:extLst>
      <p:ext uri="{BB962C8B-B14F-4D97-AF65-F5344CB8AC3E}">
        <p14:creationId xmlns:p14="http://schemas.microsoft.com/office/powerpoint/2010/main" val="97514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9535"/>
            <a:ext cx="7620000" cy="930627"/>
          </a:xfrm>
        </p:spPr>
        <p:txBody>
          <a:bodyPr/>
          <a:lstStyle/>
          <a:p>
            <a:pPr algn="ctr"/>
            <a:r>
              <a:rPr lang="en-US" dirty="0">
                <a:solidFill>
                  <a:srgbClr val="7030A0"/>
                </a:solidFill>
                <a:latin typeface="Calibri Light" panose="020F0302020204030204" pitchFamily="34" charset="0"/>
                <a:cs typeface="Calibri Light" panose="020F0302020204030204" pitchFamily="34" charset="0"/>
              </a:rPr>
              <a:t>Modelling investigations</a:t>
            </a:r>
          </a:p>
        </p:txBody>
      </p:sp>
      <p:pic>
        <p:nvPicPr>
          <p:cNvPr id="3074" name="Picture 2" descr="B8R06015 - Lung Demo Model in a Bell Jar | Philip Harris">
            <a:extLst>
              <a:ext uri="{FF2B5EF4-FFF2-40B4-BE49-F238E27FC236}">
                <a16:creationId xmlns:a16="http://schemas.microsoft.com/office/drawing/2014/main" id="{9BE75EBB-579A-A44C-A2D4-5225989FC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3220" y="50100"/>
            <a:ext cx="2298780" cy="229878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4764" y="907906"/>
            <a:ext cx="9808456" cy="6120680"/>
          </a:xfrm>
        </p:spPr>
        <p:txBody>
          <a:bodyPr>
            <a:normAutofit fontScale="92500"/>
          </a:bodyPr>
          <a:lstStyle/>
          <a:p>
            <a:r>
              <a:rPr lang="en-AU" dirty="0">
                <a:solidFill>
                  <a:srgbClr val="060606"/>
                </a:solidFill>
              </a:rPr>
              <a:t>A model is a visual representation of a science idea - digital, diagrammatic, physical, or imaginary </a:t>
            </a:r>
          </a:p>
          <a:p>
            <a:r>
              <a:rPr lang="en-AU" dirty="0">
                <a:solidFill>
                  <a:srgbClr val="060606"/>
                </a:solidFill>
              </a:rPr>
              <a:t>E.g. Current (munchkins, water flow); atom; states of matter (beads on speaker); bell-jar lung model; weather map; planet distances </a:t>
            </a:r>
          </a:p>
          <a:p>
            <a:r>
              <a:rPr lang="en-AU" dirty="0">
                <a:solidFill>
                  <a:srgbClr val="060606"/>
                </a:solidFill>
              </a:rPr>
              <a:t>Students can</a:t>
            </a:r>
          </a:p>
          <a:p>
            <a:pPr lvl="1"/>
            <a:r>
              <a:rPr lang="en-AU" dirty="0">
                <a:solidFill>
                  <a:srgbClr val="060606"/>
                </a:solidFill>
              </a:rPr>
              <a:t>Make a model</a:t>
            </a:r>
          </a:p>
          <a:p>
            <a:pPr lvl="1"/>
            <a:r>
              <a:rPr lang="en-AU" dirty="0">
                <a:solidFill>
                  <a:srgbClr val="060606"/>
                </a:solidFill>
              </a:rPr>
              <a:t>Discuss the uses and limitations of the model</a:t>
            </a:r>
          </a:p>
          <a:p>
            <a:pPr lvl="1"/>
            <a:r>
              <a:rPr lang="en-AU" dirty="0">
                <a:solidFill>
                  <a:srgbClr val="060606"/>
                </a:solidFill>
              </a:rPr>
              <a:t>Explore the effect of changing a part of the model – this is the investigation</a:t>
            </a:r>
          </a:p>
          <a:p>
            <a:r>
              <a:rPr lang="en-AU" dirty="0">
                <a:solidFill>
                  <a:srgbClr val="060606"/>
                </a:solidFill>
              </a:rPr>
              <a:t>L1 modelling investigations must collect data / observations</a:t>
            </a:r>
          </a:p>
          <a:p>
            <a:pPr lvl="1"/>
            <a:r>
              <a:rPr lang="en-AU" dirty="0">
                <a:solidFill>
                  <a:srgbClr val="060606"/>
                </a:solidFill>
              </a:rPr>
              <a:t>observing effect of a disinfectant on an agar plate full of bacteria</a:t>
            </a:r>
          </a:p>
          <a:p>
            <a:pPr lvl="1"/>
            <a:r>
              <a:rPr lang="en-AU" dirty="0">
                <a:solidFill>
                  <a:srgbClr val="060606"/>
                </a:solidFill>
              </a:rPr>
              <a:t>collecting data from a PhET investigation</a:t>
            </a:r>
          </a:p>
          <a:p>
            <a:pPr lvl="1"/>
            <a:r>
              <a:rPr lang="en-AU" dirty="0">
                <a:solidFill>
                  <a:srgbClr val="060606"/>
                </a:solidFill>
              </a:rPr>
              <a:t>comparing the temperature of a beaker of hot water in an insulated                       cardboard ‘house’ with an uninsulated one</a:t>
            </a:r>
          </a:p>
          <a:p>
            <a:pPr lvl="1"/>
            <a:r>
              <a:rPr lang="en-AU" dirty="0">
                <a:solidFill>
                  <a:srgbClr val="060606"/>
                </a:solidFill>
              </a:rPr>
              <a:t>testing different model waka in water – hull shape, sail shape</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10</a:t>
            </a:fld>
            <a:endParaRPr lang="en-US"/>
          </a:p>
        </p:txBody>
      </p:sp>
      <p:pic>
        <p:nvPicPr>
          <p:cNvPr id="7" name="Picture 6">
            <a:extLst>
              <a:ext uri="{FF2B5EF4-FFF2-40B4-BE49-F238E27FC236}">
                <a16:creationId xmlns:a16="http://schemas.microsoft.com/office/drawing/2014/main" id="{F1917F61-E73B-F640-BA88-1A00A6EAFD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4904" y="2465194"/>
            <a:ext cx="1525349" cy="1681795"/>
          </a:xfrm>
          <a:prstGeom prst="rect">
            <a:avLst/>
          </a:prstGeom>
        </p:spPr>
      </p:pic>
      <p:pic>
        <p:nvPicPr>
          <p:cNvPr id="5" name="Picture 2">
            <a:extLst>
              <a:ext uri="{FF2B5EF4-FFF2-40B4-BE49-F238E27FC236}">
                <a16:creationId xmlns:a16="http://schemas.microsoft.com/office/drawing/2014/main" id="{3A551813-89BC-2CDB-4E84-5F312DF94E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80432">
            <a:off x="9520983" y="4424480"/>
            <a:ext cx="2913188" cy="220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90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2DEA8-1DE9-8A44-AEE4-449885B0D0A6}"/>
              </a:ext>
            </a:extLst>
          </p:cNvPr>
          <p:cNvSpPr>
            <a:spLocks noGrp="1"/>
          </p:cNvSpPr>
          <p:nvPr>
            <p:ph type="title"/>
          </p:nvPr>
        </p:nvSpPr>
        <p:spPr>
          <a:xfrm>
            <a:off x="816283" y="262374"/>
            <a:ext cx="6300192" cy="706090"/>
          </a:xfrm>
        </p:spPr>
        <p:txBody>
          <a:bodyPr/>
          <a:lstStyle/>
          <a:p>
            <a:pPr algn="ctr"/>
            <a:r>
              <a:rPr lang="en-US" dirty="0">
                <a:solidFill>
                  <a:srgbClr val="7030A0"/>
                </a:solidFill>
                <a:latin typeface="Calibri Light" panose="020F0302020204030204" pitchFamily="34" charset="0"/>
                <a:cs typeface="Calibri Light" panose="020F0302020204030204" pitchFamily="34" charset="0"/>
              </a:rPr>
              <a:t>Exploring investigations</a:t>
            </a:r>
          </a:p>
        </p:txBody>
      </p:sp>
      <p:sp>
        <p:nvSpPr>
          <p:cNvPr id="3" name="Content Placeholder 2">
            <a:extLst>
              <a:ext uri="{FF2B5EF4-FFF2-40B4-BE49-F238E27FC236}">
                <a16:creationId xmlns:a16="http://schemas.microsoft.com/office/drawing/2014/main" id="{6350DA77-7835-D047-BE5A-D13762E7087F}"/>
              </a:ext>
            </a:extLst>
          </p:cNvPr>
          <p:cNvSpPr>
            <a:spLocks noGrp="1"/>
          </p:cNvSpPr>
          <p:nvPr>
            <p:ph idx="1"/>
          </p:nvPr>
        </p:nvSpPr>
        <p:spPr>
          <a:xfrm>
            <a:off x="84762" y="1196752"/>
            <a:ext cx="8506393" cy="5922044"/>
          </a:xfrm>
        </p:spPr>
        <p:txBody>
          <a:bodyPr>
            <a:normAutofit/>
          </a:bodyPr>
          <a:lstStyle/>
          <a:p>
            <a:r>
              <a:rPr lang="en-US" dirty="0">
                <a:solidFill>
                  <a:srgbClr val="060606"/>
                </a:solidFill>
              </a:rPr>
              <a:t>Record careful observations </a:t>
            </a:r>
            <a:r>
              <a:rPr lang="en-NZ" dirty="0">
                <a:solidFill>
                  <a:srgbClr val="060606"/>
                </a:solidFill>
              </a:rPr>
              <a:t>of events or objects</a:t>
            </a:r>
            <a:endParaRPr lang="en-US" dirty="0">
              <a:solidFill>
                <a:srgbClr val="060606"/>
              </a:solidFill>
            </a:endParaRPr>
          </a:p>
          <a:p>
            <a:r>
              <a:rPr lang="en-US" dirty="0">
                <a:solidFill>
                  <a:srgbClr val="060606"/>
                </a:solidFill>
              </a:rPr>
              <a:t>May look for changes in 1 variable over time</a:t>
            </a:r>
          </a:p>
          <a:p>
            <a:pPr lvl="1"/>
            <a:r>
              <a:rPr lang="en-US" dirty="0">
                <a:solidFill>
                  <a:srgbClr val="060606"/>
                </a:solidFill>
              </a:rPr>
              <a:t>Eg </a:t>
            </a:r>
            <a:r>
              <a:rPr lang="en-AU" dirty="0">
                <a:solidFill>
                  <a:srgbClr val="060606"/>
                </a:solidFill>
              </a:rPr>
              <a:t>change in moon shape over a month; life history of a monarch butterfly,</a:t>
            </a:r>
          </a:p>
          <a:p>
            <a:r>
              <a:rPr lang="en-NZ" dirty="0">
                <a:solidFill>
                  <a:srgbClr val="060606"/>
                </a:solidFill>
              </a:rPr>
              <a:t>Often includes visual image</a:t>
            </a:r>
            <a:r>
              <a:rPr lang="en-US" dirty="0">
                <a:solidFill>
                  <a:srgbClr val="060606"/>
                </a:solidFill>
              </a:rPr>
              <a:t> – a labelled drawing or photograph eg microscopic observations </a:t>
            </a:r>
          </a:p>
          <a:p>
            <a:r>
              <a:rPr lang="en-US" dirty="0">
                <a:solidFill>
                  <a:srgbClr val="060606"/>
                </a:solidFill>
              </a:rPr>
              <a:t>For example</a:t>
            </a:r>
          </a:p>
          <a:p>
            <a:pPr lvl="1"/>
            <a:r>
              <a:rPr lang="en-US" dirty="0">
                <a:solidFill>
                  <a:srgbClr val="060606"/>
                </a:solidFill>
              </a:rPr>
              <a:t>O</a:t>
            </a:r>
            <a:r>
              <a:rPr lang="mi-NZ" dirty="0">
                <a:solidFill>
                  <a:srgbClr val="060606"/>
                </a:solidFill>
              </a:rPr>
              <a:t>bserving the outside of a glass of water water cooling</a:t>
            </a:r>
          </a:p>
          <a:p>
            <a:pPr lvl="1"/>
            <a:r>
              <a:rPr lang="mi-NZ" dirty="0">
                <a:solidFill>
                  <a:srgbClr val="060606"/>
                </a:solidFill>
              </a:rPr>
              <a:t>Comparing adult and juvenile forms of a native plant</a:t>
            </a:r>
          </a:p>
          <a:p>
            <a:pPr lvl="1"/>
            <a:r>
              <a:rPr lang="en-US" dirty="0">
                <a:solidFill>
                  <a:srgbClr val="060606"/>
                </a:solidFill>
              </a:rPr>
              <a:t>Observing a single-celled organism like </a:t>
            </a:r>
            <a:r>
              <a:rPr lang="en-US" i="1" dirty="0">
                <a:solidFill>
                  <a:srgbClr val="060606"/>
                </a:solidFill>
              </a:rPr>
              <a:t>Euglena </a:t>
            </a:r>
            <a:r>
              <a:rPr lang="en-US" dirty="0">
                <a:solidFill>
                  <a:srgbClr val="060606"/>
                </a:solidFill>
              </a:rPr>
              <a:t>feeding</a:t>
            </a:r>
          </a:p>
          <a:p>
            <a:pPr lvl="1"/>
            <a:r>
              <a:rPr lang="en-AU" dirty="0">
                <a:solidFill>
                  <a:srgbClr val="060606"/>
                </a:solidFill>
              </a:rPr>
              <a:t>Observe the effect of thick/thin lenses &amp; mirrors on light rays</a:t>
            </a:r>
          </a:p>
          <a:p>
            <a:pPr lvl="1"/>
            <a:r>
              <a:rPr lang="en-AU" dirty="0">
                <a:solidFill>
                  <a:srgbClr val="060606"/>
                </a:solidFill>
              </a:rPr>
              <a:t>Observe precipitation reactions</a:t>
            </a:r>
            <a:endParaRPr lang="mi-NZ" dirty="0">
              <a:solidFill>
                <a:srgbClr val="060606"/>
              </a:solidFill>
            </a:endParaRPr>
          </a:p>
        </p:txBody>
      </p:sp>
      <p:sp>
        <p:nvSpPr>
          <p:cNvPr id="4" name="Slide Number Placeholder 3">
            <a:extLst>
              <a:ext uri="{FF2B5EF4-FFF2-40B4-BE49-F238E27FC236}">
                <a16:creationId xmlns:a16="http://schemas.microsoft.com/office/drawing/2014/main" id="{86C6950C-BFA4-0447-91AC-10038D0BD81F}"/>
              </a:ext>
            </a:extLst>
          </p:cNvPr>
          <p:cNvSpPr>
            <a:spLocks noGrp="1"/>
          </p:cNvSpPr>
          <p:nvPr>
            <p:ph type="sldNum" sz="quarter" idx="12"/>
          </p:nvPr>
        </p:nvSpPr>
        <p:spPr/>
        <p:txBody>
          <a:bodyPr/>
          <a:lstStyle/>
          <a:p>
            <a:fld id="{6E2D2B3B-882E-40F3-A32F-6DD516915044}" type="slidenum">
              <a:rPr lang="en-US" smtClean="0"/>
              <a:pPr/>
              <a:t>11</a:t>
            </a:fld>
            <a:endParaRPr lang="en-US"/>
          </a:p>
        </p:txBody>
      </p:sp>
      <p:pic>
        <p:nvPicPr>
          <p:cNvPr id="5" name="Picture 4">
            <a:extLst>
              <a:ext uri="{FF2B5EF4-FFF2-40B4-BE49-F238E27FC236}">
                <a16:creationId xmlns:a16="http://schemas.microsoft.com/office/drawing/2014/main" id="{8C56D456-0944-E848-B1E1-CD4D06B6E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2735" y="0"/>
            <a:ext cx="2117158" cy="2304256"/>
          </a:xfrm>
          <a:prstGeom prst="rect">
            <a:avLst/>
          </a:prstGeom>
        </p:spPr>
      </p:pic>
      <p:pic>
        <p:nvPicPr>
          <p:cNvPr id="8" name="Picture 7">
            <a:extLst>
              <a:ext uri="{FF2B5EF4-FFF2-40B4-BE49-F238E27FC236}">
                <a16:creationId xmlns:a16="http://schemas.microsoft.com/office/drawing/2014/main" id="{5D59609F-5FDD-3BF0-1D29-66EE2FEE31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2735" y="2644154"/>
            <a:ext cx="2191961" cy="1627890"/>
          </a:xfrm>
          <a:prstGeom prst="rect">
            <a:avLst/>
          </a:prstGeom>
        </p:spPr>
      </p:pic>
      <p:pic>
        <p:nvPicPr>
          <p:cNvPr id="6" name="Picture 5">
            <a:extLst>
              <a:ext uri="{FF2B5EF4-FFF2-40B4-BE49-F238E27FC236}">
                <a16:creationId xmlns:a16="http://schemas.microsoft.com/office/drawing/2014/main" id="{345667BA-B49A-4602-2DE9-93AD342FB131}"/>
              </a:ext>
            </a:extLst>
          </p:cNvPr>
          <p:cNvPicPr>
            <a:picLocks noChangeAspect="1"/>
          </p:cNvPicPr>
          <p:nvPr/>
        </p:nvPicPr>
        <p:blipFill>
          <a:blip r:embed="rId5"/>
          <a:stretch>
            <a:fillRect/>
          </a:stretch>
        </p:blipFill>
        <p:spPr>
          <a:xfrm>
            <a:off x="9732735" y="4523017"/>
            <a:ext cx="2117158" cy="2251886"/>
          </a:xfrm>
          <a:prstGeom prst="rect">
            <a:avLst/>
          </a:prstGeom>
        </p:spPr>
      </p:pic>
    </p:spTree>
    <p:extLst>
      <p:ext uri="{BB962C8B-B14F-4D97-AF65-F5344CB8AC3E}">
        <p14:creationId xmlns:p14="http://schemas.microsoft.com/office/powerpoint/2010/main" val="4091344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46A0-4552-DE46-AF9E-178B1A898454}"/>
              </a:ext>
            </a:extLst>
          </p:cNvPr>
          <p:cNvSpPr>
            <a:spLocks noGrp="1"/>
          </p:cNvSpPr>
          <p:nvPr>
            <p:ph type="title"/>
          </p:nvPr>
        </p:nvSpPr>
        <p:spPr>
          <a:xfrm>
            <a:off x="90581" y="217712"/>
            <a:ext cx="9080428" cy="810780"/>
          </a:xfrm>
        </p:spPr>
        <p:txBody>
          <a:bodyPr/>
          <a:lstStyle/>
          <a:p>
            <a:pPr algn="ctr"/>
            <a:r>
              <a:rPr lang="en-US" dirty="0">
                <a:solidFill>
                  <a:srgbClr val="7030A0"/>
                </a:solidFill>
                <a:latin typeface="Calibri Light" panose="020F0302020204030204" pitchFamily="34" charset="0"/>
                <a:cs typeface="Calibri Light" panose="020F0302020204030204" pitchFamily="34" charset="0"/>
              </a:rPr>
              <a:t>Classifying &amp; identifying investigations</a:t>
            </a:r>
          </a:p>
        </p:txBody>
      </p:sp>
      <p:sp>
        <p:nvSpPr>
          <p:cNvPr id="3" name="Content Placeholder 2">
            <a:extLst>
              <a:ext uri="{FF2B5EF4-FFF2-40B4-BE49-F238E27FC236}">
                <a16:creationId xmlns:a16="http://schemas.microsoft.com/office/drawing/2014/main" id="{5C276797-0641-B54C-8A8A-B4A325251D7B}"/>
              </a:ext>
            </a:extLst>
          </p:cNvPr>
          <p:cNvSpPr>
            <a:spLocks noGrp="1"/>
          </p:cNvSpPr>
          <p:nvPr>
            <p:ph idx="1"/>
          </p:nvPr>
        </p:nvSpPr>
        <p:spPr>
          <a:xfrm>
            <a:off x="263353" y="1126721"/>
            <a:ext cx="8800188" cy="5300452"/>
          </a:xfrm>
        </p:spPr>
        <p:txBody>
          <a:bodyPr>
            <a:normAutofit/>
          </a:bodyPr>
          <a:lstStyle/>
          <a:p>
            <a:r>
              <a:rPr lang="en-NZ" dirty="0">
                <a:solidFill>
                  <a:srgbClr val="060606"/>
                </a:solidFill>
              </a:rPr>
              <a:t>Classify = arrange into groups</a:t>
            </a:r>
          </a:p>
          <a:p>
            <a:pPr marL="114300" indent="0">
              <a:buNone/>
            </a:pPr>
            <a:r>
              <a:rPr lang="en-NZ" dirty="0">
                <a:solidFill>
                  <a:srgbClr val="060606"/>
                </a:solidFill>
              </a:rPr>
              <a:t>   Identify = find the group a thing belongs to, naming it.</a:t>
            </a:r>
          </a:p>
          <a:p>
            <a:r>
              <a:rPr lang="en-NZ" dirty="0">
                <a:solidFill>
                  <a:srgbClr val="060606"/>
                </a:solidFill>
              </a:rPr>
              <a:t>Students may need to explore/observe before classifying</a:t>
            </a:r>
          </a:p>
          <a:p>
            <a:r>
              <a:rPr lang="en-NZ" dirty="0">
                <a:solidFill>
                  <a:srgbClr val="060606"/>
                </a:solidFill>
              </a:rPr>
              <a:t>Use a key – Refine a key – Design a key?</a:t>
            </a:r>
          </a:p>
          <a:p>
            <a:r>
              <a:rPr lang="en-NZ" dirty="0">
                <a:solidFill>
                  <a:srgbClr val="060606"/>
                </a:solidFill>
              </a:rPr>
              <a:t>This approach can be used in the study of leaves, rocks, invertebrates, metals, molecules …</a:t>
            </a:r>
          </a:p>
          <a:p>
            <a:r>
              <a:rPr lang="en-NZ" dirty="0">
                <a:solidFill>
                  <a:srgbClr val="060606"/>
                </a:solidFill>
              </a:rPr>
              <a:t>E.g.</a:t>
            </a:r>
          </a:p>
          <a:p>
            <a:pPr lvl="1"/>
            <a:r>
              <a:rPr lang="en-AU" dirty="0">
                <a:solidFill>
                  <a:srgbClr val="060606"/>
                </a:solidFill>
              </a:rPr>
              <a:t>Identify type of molecule modelled by </a:t>
            </a:r>
            <a:r>
              <a:rPr lang="en-AU" dirty="0" err="1">
                <a:solidFill>
                  <a:srgbClr val="060606"/>
                </a:solidFill>
              </a:rPr>
              <a:t>molymod</a:t>
            </a:r>
            <a:endParaRPr lang="en-AU" dirty="0">
              <a:solidFill>
                <a:srgbClr val="060606"/>
              </a:solidFill>
            </a:endParaRPr>
          </a:p>
          <a:p>
            <a:pPr lvl="1"/>
            <a:r>
              <a:rPr lang="en-AU" dirty="0">
                <a:solidFill>
                  <a:srgbClr val="060606"/>
                </a:solidFill>
              </a:rPr>
              <a:t>Identify the acids and bases in a set of unknowns</a:t>
            </a:r>
          </a:p>
          <a:p>
            <a:pPr lvl="1"/>
            <a:r>
              <a:rPr lang="en-AU" dirty="0">
                <a:solidFill>
                  <a:srgbClr val="060606"/>
                </a:solidFill>
              </a:rPr>
              <a:t>Develop a way of identifying common whelks</a:t>
            </a:r>
          </a:p>
          <a:p>
            <a:pPr lvl="1"/>
            <a:r>
              <a:rPr lang="en-AU" dirty="0">
                <a:solidFill>
                  <a:srgbClr val="060606"/>
                </a:solidFill>
              </a:rPr>
              <a:t>Classify macroinvertebrates seen in a stream</a:t>
            </a:r>
          </a:p>
          <a:p>
            <a:pPr marL="114300" indent="0">
              <a:buNone/>
            </a:pPr>
            <a:endParaRPr lang="en-NZ" dirty="0">
              <a:solidFill>
                <a:srgbClr val="060606"/>
              </a:solidFill>
            </a:endParaRPr>
          </a:p>
        </p:txBody>
      </p:sp>
      <p:sp>
        <p:nvSpPr>
          <p:cNvPr id="4" name="Slide Number Placeholder 3">
            <a:extLst>
              <a:ext uri="{FF2B5EF4-FFF2-40B4-BE49-F238E27FC236}">
                <a16:creationId xmlns:a16="http://schemas.microsoft.com/office/drawing/2014/main" id="{4C8097E5-9E9A-9146-9CF0-EC25E1D3F36F}"/>
              </a:ext>
            </a:extLst>
          </p:cNvPr>
          <p:cNvSpPr>
            <a:spLocks noGrp="1"/>
          </p:cNvSpPr>
          <p:nvPr>
            <p:ph type="sldNum" sz="quarter" idx="12"/>
          </p:nvPr>
        </p:nvSpPr>
        <p:spPr/>
        <p:txBody>
          <a:bodyPr/>
          <a:lstStyle/>
          <a:p>
            <a:fld id="{6E2D2B3B-882E-40F3-A32F-6DD516915044}" type="slidenum">
              <a:rPr lang="en-US" smtClean="0"/>
              <a:pPr/>
              <a:t>12</a:t>
            </a:fld>
            <a:endParaRPr lang="en-US" dirty="0"/>
          </a:p>
        </p:txBody>
      </p:sp>
      <p:pic>
        <p:nvPicPr>
          <p:cNvPr id="7" name="Picture 6">
            <a:extLst>
              <a:ext uri="{FF2B5EF4-FFF2-40B4-BE49-F238E27FC236}">
                <a16:creationId xmlns:a16="http://schemas.microsoft.com/office/drawing/2014/main" id="{84E2158C-476D-5386-8ED6-7887435FA976}"/>
              </a:ext>
            </a:extLst>
          </p:cNvPr>
          <p:cNvPicPr>
            <a:picLocks noChangeAspect="1"/>
          </p:cNvPicPr>
          <p:nvPr/>
        </p:nvPicPr>
        <p:blipFill>
          <a:blip r:embed="rId3"/>
          <a:stretch>
            <a:fillRect/>
          </a:stretch>
        </p:blipFill>
        <p:spPr>
          <a:xfrm>
            <a:off x="9063541" y="2025211"/>
            <a:ext cx="3112782" cy="2332051"/>
          </a:xfrm>
          <a:prstGeom prst="rect">
            <a:avLst/>
          </a:prstGeom>
        </p:spPr>
      </p:pic>
      <p:pic>
        <p:nvPicPr>
          <p:cNvPr id="6" name="Picture 2" descr="All life on Earth">
            <a:extLst>
              <a:ext uri="{FF2B5EF4-FFF2-40B4-BE49-F238E27FC236}">
                <a16:creationId xmlns:a16="http://schemas.microsoft.com/office/drawing/2014/main" id="{793590C0-118B-8458-0150-B56E68DAF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3283" y="4660834"/>
            <a:ext cx="3112782" cy="21294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020342F-48EC-B1BB-58FD-390FCAC76B48}"/>
              </a:ext>
            </a:extLst>
          </p:cNvPr>
          <p:cNvPicPr>
            <a:picLocks noChangeAspect="1"/>
          </p:cNvPicPr>
          <p:nvPr/>
        </p:nvPicPr>
        <p:blipFill>
          <a:blip r:embed="rId5"/>
          <a:stretch>
            <a:fillRect/>
          </a:stretch>
        </p:blipFill>
        <p:spPr>
          <a:xfrm rot="5400000">
            <a:off x="9947115" y="-523246"/>
            <a:ext cx="1634129" cy="2855640"/>
          </a:xfrm>
          <a:prstGeom prst="rect">
            <a:avLst/>
          </a:prstGeom>
        </p:spPr>
      </p:pic>
    </p:spTree>
    <p:extLst>
      <p:ext uri="{BB962C8B-B14F-4D97-AF65-F5344CB8AC3E}">
        <p14:creationId xmlns:p14="http://schemas.microsoft.com/office/powerpoint/2010/main" val="1075140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24BB-DB4C-3FD9-A9A7-354EFE9C9F6E}"/>
              </a:ext>
            </a:extLst>
          </p:cNvPr>
          <p:cNvSpPr>
            <a:spLocks noGrp="1"/>
          </p:cNvSpPr>
          <p:nvPr>
            <p:ph type="title"/>
          </p:nvPr>
        </p:nvSpPr>
        <p:spPr>
          <a:xfrm>
            <a:off x="838200" y="365125"/>
            <a:ext cx="6911715" cy="1325563"/>
          </a:xfrm>
        </p:spPr>
        <p:txBody>
          <a:bodyPr>
            <a:normAutofit fontScale="90000"/>
          </a:bodyPr>
          <a:lstStyle/>
          <a:p>
            <a:r>
              <a:rPr lang="en-NZ" dirty="0">
                <a:solidFill>
                  <a:srgbClr val="7030A0"/>
                </a:solidFill>
                <a:latin typeface="Calibri Light" panose="020F0302020204030204" pitchFamily="34" charset="0"/>
                <a:cs typeface="Calibri Light" panose="020F0302020204030204" pitchFamily="34" charset="0"/>
              </a:rPr>
              <a:t>Investigate by making things or developing systems</a:t>
            </a:r>
            <a:endParaRPr lang="en-US" dirty="0">
              <a:solidFill>
                <a:srgbClr val="7030A0"/>
              </a:solidFill>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B2413EDB-FEC1-C2C6-CC68-D296B8BE1623}"/>
              </a:ext>
            </a:extLst>
          </p:cNvPr>
          <p:cNvSpPr>
            <a:spLocks noGrp="1"/>
          </p:cNvSpPr>
          <p:nvPr>
            <p:ph idx="1"/>
          </p:nvPr>
        </p:nvSpPr>
        <p:spPr>
          <a:xfrm>
            <a:off x="838200" y="1825625"/>
            <a:ext cx="5257800" cy="4351338"/>
          </a:xfrm>
        </p:spPr>
        <p:txBody>
          <a:bodyPr>
            <a:normAutofit/>
          </a:bodyPr>
          <a:lstStyle/>
          <a:p>
            <a:r>
              <a:rPr lang="en-US" dirty="0">
                <a:solidFill>
                  <a:srgbClr val="060606"/>
                </a:solidFill>
              </a:rPr>
              <a:t>Design an artefact or system to meet a need</a:t>
            </a:r>
          </a:p>
          <a:p>
            <a:r>
              <a:rPr lang="en-US" dirty="0">
                <a:solidFill>
                  <a:srgbClr val="060606"/>
                </a:solidFill>
              </a:rPr>
              <a:t>Eg </a:t>
            </a:r>
          </a:p>
          <a:p>
            <a:pPr lvl="1"/>
            <a:r>
              <a:rPr lang="en-US" dirty="0">
                <a:solidFill>
                  <a:srgbClr val="060606"/>
                </a:solidFill>
              </a:rPr>
              <a:t>make a lizard-friendly habitat</a:t>
            </a:r>
          </a:p>
          <a:p>
            <a:pPr lvl="1"/>
            <a:r>
              <a:rPr lang="en-US" dirty="0">
                <a:solidFill>
                  <a:srgbClr val="060606"/>
                </a:solidFill>
              </a:rPr>
              <a:t>BP Technology Challenges</a:t>
            </a:r>
          </a:p>
          <a:p>
            <a:pPr lvl="1"/>
            <a:r>
              <a:rPr lang="en-US" dirty="0">
                <a:solidFill>
                  <a:srgbClr val="060606"/>
                </a:solidFill>
              </a:rPr>
              <a:t>make flax baskets for a </a:t>
            </a:r>
            <a:r>
              <a:rPr lang="en-US" dirty="0" err="1">
                <a:solidFill>
                  <a:srgbClr val="060606"/>
                </a:solidFill>
              </a:rPr>
              <a:t>hangi</a:t>
            </a:r>
            <a:endParaRPr lang="en-US" dirty="0">
              <a:solidFill>
                <a:srgbClr val="060606"/>
              </a:solidFill>
            </a:endParaRPr>
          </a:p>
          <a:p>
            <a:pPr lvl="1"/>
            <a:r>
              <a:rPr lang="en-US" dirty="0">
                <a:solidFill>
                  <a:srgbClr val="060606"/>
                </a:solidFill>
              </a:rPr>
              <a:t>design a system to show a series of energy changes</a:t>
            </a:r>
          </a:p>
        </p:txBody>
      </p:sp>
      <p:pic>
        <p:nvPicPr>
          <p:cNvPr id="13" name="Picture 12">
            <a:extLst>
              <a:ext uri="{FF2B5EF4-FFF2-40B4-BE49-F238E27FC236}">
                <a16:creationId xmlns:a16="http://schemas.microsoft.com/office/drawing/2014/main" id="{9ED20EE2-E3B9-5F4B-C676-A25DE092CFF5}"/>
              </a:ext>
            </a:extLst>
          </p:cNvPr>
          <p:cNvPicPr>
            <a:picLocks noChangeAspect="1"/>
          </p:cNvPicPr>
          <p:nvPr/>
        </p:nvPicPr>
        <p:blipFill>
          <a:blip r:embed="rId3"/>
          <a:stretch>
            <a:fillRect/>
          </a:stretch>
        </p:blipFill>
        <p:spPr>
          <a:xfrm>
            <a:off x="7846165" y="374650"/>
            <a:ext cx="4267200" cy="6108700"/>
          </a:xfrm>
          <a:prstGeom prst="rect">
            <a:avLst/>
          </a:prstGeom>
        </p:spPr>
      </p:pic>
      <p:pic>
        <p:nvPicPr>
          <p:cNvPr id="4" name="Picture 3">
            <a:extLst>
              <a:ext uri="{FF2B5EF4-FFF2-40B4-BE49-F238E27FC236}">
                <a16:creationId xmlns:a16="http://schemas.microsoft.com/office/drawing/2014/main" id="{415BE162-68DC-2B33-2400-7E0F3284C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5393" y="2498973"/>
            <a:ext cx="2367341" cy="1860054"/>
          </a:xfrm>
          <a:prstGeom prst="rect">
            <a:avLst/>
          </a:prstGeom>
        </p:spPr>
      </p:pic>
    </p:spTree>
    <p:extLst>
      <p:ext uri="{BB962C8B-B14F-4D97-AF65-F5344CB8AC3E}">
        <p14:creationId xmlns:p14="http://schemas.microsoft.com/office/powerpoint/2010/main" val="2069612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39AA2-468D-0C46-A47D-B995B1062638}"/>
              </a:ext>
            </a:extLst>
          </p:cNvPr>
          <p:cNvSpPr>
            <a:spLocks noGrp="1"/>
          </p:cNvSpPr>
          <p:nvPr>
            <p:ph type="title"/>
          </p:nvPr>
        </p:nvSpPr>
        <p:spPr/>
        <p:txBody>
          <a:bodyPr/>
          <a:lstStyle/>
          <a:p>
            <a:r>
              <a:rPr lang="en-US" dirty="0">
                <a:solidFill>
                  <a:srgbClr val="7030A0"/>
                </a:solidFill>
                <a:latin typeface="Calibri Light" panose="020F0302020204030204" pitchFamily="34" charset="0"/>
                <a:cs typeface="Calibri Light" panose="020F0302020204030204" pitchFamily="34" charset="0"/>
              </a:rPr>
              <a:t>Multiple approaches in 1 activity</a:t>
            </a:r>
          </a:p>
        </p:txBody>
      </p:sp>
      <p:sp>
        <p:nvSpPr>
          <p:cNvPr id="3" name="Content Placeholder 2">
            <a:extLst>
              <a:ext uri="{FF2B5EF4-FFF2-40B4-BE49-F238E27FC236}">
                <a16:creationId xmlns:a16="http://schemas.microsoft.com/office/drawing/2014/main" id="{F9DD0B86-50B7-8E45-9D9D-3C6A7C70774C}"/>
              </a:ext>
            </a:extLst>
          </p:cNvPr>
          <p:cNvSpPr>
            <a:spLocks noGrp="1"/>
          </p:cNvSpPr>
          <p:nvPr>
            <p:ph idx="1"/>
          </p:nvPr>
        </p:nvSpPr>
        <p:spPr>
          <a:xfrm>
            <a:off x="609600" y="1417638"/>
            <a:ext cx="6566520" cy="4792290"/>
          </a:xfrm>
        </p:spPr>
        <p:txBody>
          <a:bodyPr>
            <a:normAutofit lnSpcReduction="10000"/>
          </a:bodyPr>
          <a:lstStyle/>
          <a:p>
            <a:pPr lvl="0"/>
            <a:r>
              <a:rPr lang="en-NZ" dirty="0">
                <a:solidFill>
                  <a:srgbClr val="060606"/>
                </a:solidFill>
              </a:rPr>
              <a:t>Forest study</a:t>
            </a:r>
          </a:p>
          <a:p>
            <a:pPr lvl="1"/>
            <a:r>
              <a:rPr lang="en-NZ" dirty="0">
                <a:solidFill>
                  <a:srgbClr val="060606"/>
                </a:solidFill>
              </a:rPr>
              <a:t>Key of plants – native vs non native</a:t>
            </a:r>
          </a:p>
          <a:p>
            <a:pPr lvl="1"/>
            <a:r>
              <a:rPr lang="en-NZ" dirty="0">
                <a:solidFill>
                  <a:srgbClr val="060606"/>
                </a:solidFill>
              </a:rPr>
              <a:t>Transect lines – pattern-seeking investigation</a:t>
            </a:r>
          </a:p>
          <a:p>
            <a:pPr lvl="0"/>
            <a:r>
              <a:rPr lang="en-NZ" dirty="0">
                <a:solidFill>
                  <a:srgbClr val="060606"/>
                </a:solidFill>
              </a:rPr>
              <a:t>Comparison of two stream sites</a:t>
            </a:r>
          </a:p>
          <a:p>
            <a:pPr lvl="1"/>
            <a:r>
              <a:rPr lang="en-NZ" dirty="0">
                <a:solidFill>
                  <a:srgbClr val="060606"/>
                </a:solidFill>
              </a:rPr>
              <a:t>Key to identify organisms</a:t>
            </a:r>
          </a:p>
          <a:p>
            <a:pPr lvl="1"/>
            <a:r>
              <a:rPr lang="en-NZ" dirty="0">
                <a:solidFill>
                  <a:srgbClr val="060606"/>
                </a:solidFill>
              </a:rPr>
              <a:t>Explore - draw organisms with labels </a:t>
            </a:r>
          </a:p>
          <a:p>
            <a:pPr lvl="1"/>
            <a:r>
              <a:rPr lang="en-NZ" dirty="0">
                <a:solidFill>
                  <a:srgbClr val="060606"/>
                </a:solidFill>
              </a:rPr>
              <a:t>Pattern-seeking investigation</a:t>
            </a:r>
          </a:p>
          <a:p>
            <a:pPr lvl="0"/>
            <a:r>
              <a:rPr lang="en-NZ" dirty="0">
                <a:solidFill>
                  <a:srgbClr val="060606"/>
                </a:solidFill>
              </a:rPr>
              <a:t>Geological study</a:t>
            </a:r>
          </a:p>
          <a:p>
            <a:pPr lvl="1"/>
            <a:r>
              <a:rPr lang="en-NZ" dirty="0">
                <a:solidFill>
                  <a:srgbClr val="060606"/>
                </a:solidFill>
              </a:rPr>
              <a:t>Explore &amp; observe rocks present</a:t>
            </a:r>
          </a:p>
          <a:p>
            <a:pPr lvl="1"/>
            <a:r>
              <a:rPr lang="en-NZ" dirty="0">
                <a:solidFill>
                  <a:srgbClr val="060606"/>
                </a:solidFill>
              </a:rPr>
              <a:t>Classify rocks</a:t>
            </a:r>
          </a:p>
          <a:p>
            <a:pPr lvl="1"/>
            <a:r>
              <a:rPr lang="en-NZ" dirty="0">
                <a:solidFill>
                  <a:srgbClr val="060606"/>
                </a:solidFill>
              </a:rPr>
              <a:t>Look for a pattern in strata or landforms</a:t>
            </a:r>
          </a:p>
          <a:p>
            <a:endParaRPr lang="en-US" dirty="0"/>
          </a:p>
        </p:txBody>
      </p:sp>
      <p:sp>
        <p:nvSpPr>
          <p:cNvPr id="4" name="Slide Number Placeholder 3">
            <a:extLst>
              <a:ext uri="{FF2B5EF4-FFF2-40B4-BE49-F238E27FC236}">
                <a16:creationId xmlns:a16="http://schemas.microsoft.com/office/drawing/2014/main" id="{8E4BEE38-5823-374B-84E5-FF66B342EFA3}"/>
              </a:ext>
            </a:extLst>
          </p:cNvPr>
          <p:cNvSpPr>
            <a:spLocks noGrp="1"/>
          </p:cNvSpPr>
          <p:nvPr>
            <p:ph type="sldNum" sz="quarter" idx="12"/>
          </p:nvPr>
        </p:nvSpPr>
        <p:spPr/>
        <p:txBody>
          <a:bodyPr/>
          <a:lstStyle/>
          <a:p>
            <a:fld id="{6E2D2B3B-882E-40F3-A32F-6DD516915044}" type="slidenum">
              <a:rPr lang="en-US" smtClean="0"/>
              <a:pPr/>
              <a:t>14</a:t>
            </a:fld>
            <a:endParaRPr lang="en-US"/>
          </a:p>
        </p:txBody>
      </p:sp>
      <p:pic>
        <p:nvPicPr>
          <p:cNvPr id="10" name="Picture 9">
            <a:extLst>
              <a:ext uri="{FF2B5EF4-FFF2-40B4-BE49-F238E27FC236}">
                <a16:creationId xmlns:a16="http://schemas.microsoft.com/office/drawing/2014/main" id="{8868F6C4-4E03-AE4E-8FB0-BD83B1458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7663" y="1561673"/>
            <a:ext cx="3196510" cy="4509120"/>
          </a:xfrm>
          <a:prstGeom prst="rect">
            <a:avLst/>
          </a:prstGeom>
        </p:spPr>
      </p:pic>
    </p:spTree>
    <p:extLst>
      <p:ext uri="{BB962C8B-B14F-4D97-AF65-F5344CB8AC3E}">
        <p14:creationId xmlns:p14="http://schemas.microsoft.com/office/powerpoint/2010/main" val="3878187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981E66-EAB8-4D80-2B47-F6869F419E95}"/>
              </a:ext>
            </a:extLst>
          </p:cNvPr>
          <p:cNvSpPr>
            <a:spLocks noGrp="1"/>
          </p:cNvSpPr>
          <p:nvPr>
            <p:ph type="title"/>
          </p:nvPr>
        </p:nvSpPr>
        <p:spPr>
          <a:xfrm>
            <a:off x="609600" y="274638"/>
            <a:ext cx="7214592" cy="1143000"/>
          </a:xfrm>
        </p:spPr>
        <p:txBody>
          <a:bodyPr/>
          <a:lstStyle/>
          <a:p>
            <a:r>
              <a:rPr lang="en-US" dirty="0">
                <a:solidFill>
                  <a:srgbClr val="7030A0"/>
                </a:solidFill>
                <a:latin typeface="Calibri Light" panose="020F0302020204030204" pitchFamily="34" charset="0"/>
                <a:cs typeface="Calibri Light" panose="020F0302020204030204" pitchFamily="34" charset="0"/>
              </a:rPr>
              <a:t>Let’s try some</a:t>
            </a:r>
          </a:p>
        </p:txBody>
      </p:sp>
      <p:sp>
        <p:nvSpPr>
          <p:cNvPr id="4" name="Content Placeholder 3">
            <a:extLst>
              <a:ext uri="{FF2B5EF4-FFF2-40B4-BE49-F238E27FC236}">
                <a16:creationId xmlns:a16="http://schemas.microsoft.com/office/drawing/2014/main" id="{C7A4B73D-09AB-6D6E-E597-794570969BDC}"/>
              </a:ext>
            </a:extLst>
          </p:cNvPr>
          <p:cNvSpPr>
            <a:spLocks noGrp="1"/>
          </p:cNvSpPr>
          <p:nvPr>
            <p:ph idx="1"/>
          </p:nvPr>
        </p:nvSpPr>
        <p:spPr/>
        <p:txBody>
          <a:bodyPr/>
          <a:lstStyle/>
          <a:p>
            <a:r>
              <a:rPr lang="en-US" dirty="0">
                <a:solidFill>
                  <a:srgbClr val="060606"/>
                </a:solidFill>
              </a:rPr>
              <a:t>Science Learning Hub</a:t>
            </a:r>
          </a:p>
          <a:p>
            <a:r>
              <a:rPr lang="en-US" dirty="0">
                <a:solidFill>
                  <a:srgbClr val="060606"/>
                </a:solidFill>
                <a:cs typeface="Calibri Light" panose="020F0302020204030204" pitchFamily="34" charset="0"/>
              </a:rPr>
              <a:t>Education Perfect Investigations</a:t>
            </a:r>
          </a:p>
          <a:p>
            <a:r>
              <a:rPr lang="en-US" i="0" dirty="0">
                <a:solidFill>
                  <a:srgbClr val="060606"/>
                </a:solidFill>
              </a:rPr>
              <a:t>ARBs:  </a:t>
            </a:r>
            <a:r>
              <a:rPr lang="en-NZ" u="sng" dirty="0">
                <a:solidFill>
                  <a:schemeClr val="hlink"/>
                </a:solidFill>
                <a:hlinkClick r:id="rId3"/>
              </a:rPr>
              <a:t>https://arbs.nzcer.org.nz</a:t>
            </a:r>
            <a:endParaRPr lang="en-US" i="0" dirty="0"/>
          </a:p>
          <a:p>
            <a:r>
              <a:rPr lang="en-US" i="0" dirty="0">
                <a:solidFill>
                  <a:srgbClr val="060606"/>
                </a:solidFill>
              </a:rPr>
              <a:t>Science online tki  </a:t>
            </a:r>
            <a:r>
              <a:rPr lang="en-NZ" dirty="0">
                <a:hlinkClick r:id="rId4"/>
              </a:rPr>
              <a:t>https://scienceonline.tki.org.nz</a:t>
            </a:r>
            <a:endParaRPr lang="en-NZ" dirty="0"/>
          </a:p>
          <a:p>
            <a:r>
              <a:rPr lang="en-NZ" dirty="0">
                <a:solidFill>
                  <a:srgbClr val="060606"/>
                </a:solidFill>
              </a:rPr>
              <a:t>PhET simulations </a:t>
            </a:r>
          </a:p>
          <a:p>
            <a:r>
              <a:rPr lang="en-NZ" dirty="0">
                <a:solidFill>
                  <a:srgbClr val="060606"/>
                </a:solidFill>
              </a:rPr>
              <a:t>UK’s STEM Learning </a:t>
            </a:r>
            <a:endParaRPr lang="en-US" i="0" dirty="0">
              <a:solidFill>
                <a:srgbClr val="060606"/>
              </a:solidFill>
            </a:endParaRPr>
          </a:p>
          <a:p>
            <a:endParaRPr lang="en-US" dirty="0">
              <a:solidFill>
                <a:srgbClr val="060606"/>
              </a:solidFill>
              <a:hlinkClick r:id="rId5">
                <a:extLst>
                  <a:ext uri="{A12FA001-AC4F-418D-AE19-62706E023703}">
                    <ahyp:hlinkClr xmlns:ahyp="http://schemas.microsoft.com/office/drawing/2018/hyperlinkcolor" val="tx"/>
                  </a:ext>
                </a:extLst>
              </a:hlinkClick>
            </a:endParaRPr>
          </a:p>
          <a:p>
            <a:endParaRPr lang="en-US" dirty="0"/>
          </a:p>
        </p:txBody>
      </p:sp>
      <p:sp>
        <p:nvSpPr>
          <p:cNvPr id="2" name="Slide Number Placeholder 1">
            <a:extLst>
              <a:ext uri="{FF2B5EF4-FFF2-40B4-BE49-F238E27FC236}">
                <a16:creationId xmlns:a16="http://schemas.microsoft.com/office/drawing/2014/main" id="{6ED374BC-DD58-9CAB-9996-10B65B5F551B}"/>
              </a:ext>
            </a:extLst>
          </p:cNvPr>
          <p:cNvSpPr>
            <a:spLocks noGrp="1"/>
          </p:cNvSpPr>
          <p:nvPr>
            <p:ph type="sldNum" sz="quarter" idx="12"/>
          </p:nvPr>
        </p:nvSpPr>
        <p:spPr/>
        <p:txBody>
          <a:bodyPr/>
          <a:lstStyle/>
          <a:p>
            <a:fld id="{6E2D2B3B-882E-40F3-A32F-6DD516915044}" type="slidenum">
              <a:rPr lang="en-US" smtClean="0"/>
              <a:pPr/>
              <a:t>15</a:t>
            </a:fld>
            <a:endParaRPr lang="en-US"/>
          </a:p>
        </p:txBody>
      </p:sp>
      <p:pic>
        <p:nvPicPr>
          <p:cNvPr id="1026" name="Picture 2">
            <a:extLst>
              <a:ext uri="{FF2B5EF4-FFF2-40B4-BE49-F238E27FC236}">
                <a16:creationId xmlns:a16="http://schemas.microsoft.com/office/drawing/2014/main" id="{A6839A4B-ED71-0A87-6750-52B7E75A17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192" y="0"/>
            <a:ext cx="4367808" cy="2995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954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D9F3D-E9F9-E31D-8127-64DDD6BBA536}"/>
              </a:ext>
            </a:extLst>
          </p:cNvPr>
          <p:cNvSpPr>
            <a:spLocks noGrp="1"/>
          </p:cNvSpPr>
          <p:nvPr>
            <p:ph type="title"/>
          </p:nvPr>
        </p:nvSpPr>
        <p:spPr>
          <a:xfrm>
            <a:off x="838200" y="265852"/>
            <a:ext cx="6731833" cy="750173"/>
          </a:xfrm>
        </p:spPr>
        <p:txBody>
          <a:bodyPr/>
          <a:lstStyle/>
          <a:p>
            <a:r>
              <a:rPr lang="en-US" dirty="0">
                <a:solidFill>
                  <a:srgbClr val="7030A0"/>
                </a:solidFill>
                <a:latin typeface="Calibri Light" panose="020F0302020204030204" pitchFamily="34" charset="0"/>
                <a:cs typeface="Calibri Light" panose="020F0302020204030204" pitchFamily="34" charset="0"/>
              </a:rPr>
              <a:t>Do we recognise them?</a:t>
            </a:r>
          </a:p>
        </p:txBody>
      </p:sp>
      <p:sp>
        <p:nvSpPr>
          <p:cNvPr id="3" name="Content Placeholder 2">
            <a:extLst>
              <a:ext uri="{FF2B5EF4-FFF2-40B4-BE49-F238E27FC236}">
                <a16:creationId xmlns:a16="http://schemas.microsoft.com/office/drawing/2014/main" id="{17BB7C3F-5274-5BC8-C47C-0A1AE32AAC04}"/>
              </a:ext>
            </a:extLst>
          </p:cNvPr>
          <p:cNvSpPr>
            <a:spLocks noGrp="1"/>
          </p:cNvSpPr>
          <p:nvPr>
            <p:ph idx="1"/>
          </p:nvPr>
        </p:nvSpPr>
        <p:spPr>
          <a:xfrm>
            <a:off x="8219576" y="2852936"/>
            <a:ext cx="3747541" cy="3195638"/>
          </a:xfrm>
        </p:spPr>
        <p:txBody>
          <a:bodyPr>
            <a:normAutofit/>
          </a:bodyPr>
          <a:lstStyle/>
          <a:p>
            <a:pPr marL="0" lvl="0" indent="0">
              <a:lnSpc>
                <a:spcPct val="100000"/>
              </a:lnSpc>
              <a:spcBef>
                <a:spcPts val="0"/>
              </a:spcBef>
              <a:buClr>
                <a:srgbClr val="333333"/>
              </a:buClr>
              <a:buSzPts val="1800"/>
              <a:buNone/>
            </a:pPr>
            <a:r>
              <a:rPr lang="en-NZ" dirty="0">
                <a:solidFill>
                  <a:srgbClr val="C00000"/>
                </a:solidFill>
              </a:rPr>
              <a:t>Classifying &amp; identifying</a:t>
            </a:r>
          </a:p>
          <a:p>
            <a:pPr marL="0" lvl="0" indent="0">
              <a:lnSpc>
                <a:spcPct val="100000"/>
              </a:lnSpc>
              <a:spcBef>
                <a:spcPts val="0"/>
              </a:spcBef>
              <a:buClr>
                <a:srgbClr val="333333"/>
              </a:buClr>
              <a:buSzPts val="1800"/>
              <a:buNone/>
            </a:pPr>
            <a:r>
              <a:rPr lang="en-NZ" dirty="0">
                <a:solidFill>
                  <a:srgbClr val="C00000"/>
                </a:solidFill>
              </a:rPr>
              <a:t>Exploring</a:t>
            </a:r>
          </a:p>
          <a:p>
            <a:pPr marL="0" indent="0">
              <a:lnSpc>
                <a:spcPct val="100000"/>
              </a:lnSpc>
              <a:spcBef>
                <a:spcPts val="0"/>
              </a:spcBef>
              <a:buClr>
                <a:srgbClr val="333333"/>
              </a:buClr>
              <a:buSzPts val="1800"/>
              <a:buNone/>
            </a:pPr>
            <a:r>
              <a:rPr lang="en-NZ" dirty="0">
                <a:solidFill>
                  <a:srgbClr val="C00000"/>
                </a:solidFill>
              </a:rPr>
              <a:t>Fair testing</a:t>
            </a:r>
          </a:p>
          <a:p>
            <a:pPr marL="0" lvl="0" indent="0">
              <a:lnSpc>
                <a:spcPct val="100000"/>
              </a:lnSpc>
              <a:spcBef>
                <a:spcPts val="0"/>
              </a:spcBef>
              <a:buClr>
                <a:srgbClr val="333333"/>
              </a:buClr>
              <a:buSzPts val="1800"/>
              <a:buNone/>
            </a:pPr>
            <a:r>
              <a:rPr lang="en-NZ" dirty="0">
                <a:solidFill>
                  <a:srgbClr val="C00000"/>
                </a:solidFill>
              </a:rPr>
              <a:t>Modelling</a:t>
            </a:r>
          </a:p>
          <a:p>
            <a:pPr marL="0" lvl="0" indent="0">
              <a:lnSpc>
                <a:spcPct val="100000"/>
              </a:lnSpc>
              <a:spcBef>
                <a:spcPts val="0"/>
              </a:spcBef>
              <a:buClr>
                <a:srgbClr val="333333"/>
              </a:buClr>
              <a:buSzPts val="1800"/>
              <a:buNone/>
            </a:pPr>
            <a:r>
              <a:rPr lang="en-NZ" dirty="0">
                <a:solidFill>
                  <a:srgbClr val="C00000"/>
                </a:solidFill>
              </a:rPr>
              <a:t>Making things &amp; </a:t>
            </a:r>
          </a:p>
          <a:p>
            <a:pPr marL="0" lvl="0" indent="0">
              <a:lnSpc>
                <a:spcPct val="100000"/>
              </a:lnSpc>
              <a:spcBef>
                <a:spcPts val="0"/>
              </a:spcBef>
              <a:buClr>
                <a:srgbClr val="333333"/>
              </a:buClr>
              <a:buSzPts val="1800"/>
              <a:buNone/>
            </a:pPr>
            <a:r>
              <a:rPr lang="en-NZ" dirty="0">
                <a:solidFill>
                  <a:srgbClr val="C00000"/>
                </a:solidFill>
              </a:rPr>
              <a:t>     developing systems</a:t>
            </a:r>
          </a:p>
          <a:p>
            <a:pPr marL="0" indent="0">
              <a:buNone/>
            </a:pPr>
            <a:r>
              <a:rPr lang="en-NZ" dirty="0">
                <a:solidFill>
                  <a:srgbClr val="C00000"/>
                </a:solidFill>
              </a:rPr>
              <a:t>Pattern seeking</a:t>
            </a:r>
          </a:p>
          <a:p>
            <a:pPr marL="0" indent="0">
              <a:buNone/>
            </a:pPr>
            <a:endParaRPr lang="en-US" dirty="0"/>
          </a:p>
        </p:txBody>
      </p:sp>
      <p:sp>
        <p:nvSpPr>
          <p:cNvPr id="4" name="Content Placeholder 2">
            <a:extLst>
              <a:ext uri="{FF2B5EF4-FFF2-40B4-BE49-F238E27FC236}">
                <a16:creationId xmlns:a16="http://schemas.microsoft.com/office/drawing/2014/main" id="{2A781950-799B-DFF3-09A2-325A18E715F6}"/>
              </a:ext>
            </a:extLst>
          </p:cNvPr>
          <p:cNvSpPr txBox="1">
            <a:spLocks/>
          </p:cNvSpPr>
          <p:nvPr/>
        </p:nvSpPr>
        <p:spPr>
          <a:xfrm>
            <a:off x="634584" y="1196752"/>
            <a:ext cx="6935449" cy="474933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333333"/>
              </a:buClr>
              <a:buSzPts val="1800"/>
            </a:pPr>
            <a:r>
              <a:rPr lang="en-NZ" dirty="0">
                <a:solidFill>
                  <a:srgbClr val="060606"/>
                </a:solidFill>
              </a:rPr>
              <a:t>From what direction does the wind tend to come at my school?</a:t>
            </a:r>
          </a:p>
          <a:p>
            <a:pPr>
              <a:lnSpc>
                <a:spcPct val="100000"/>
              </a:lnSpc>
              <a:spcBef>
                <a:spcPts val="0"/>
              </a:spcBef>
              <a:buClr>
                <a:srgbClr val="333333"/>
              </a:buClr>
              <a:buSzPts val="1800"/>
            </a:pPr>
            <a:r>
              <a:rPr lang="en-NZ" dirty="0">
                <a:solidFill>
                  <a:srgbClr val="060606"/>
                </a:solidFill>
              </a:rPr>
              <a:t>How can I test an explanation of how pollen travels from flower to flower?</a:t>
            </a:r>
          </a:p>
          <a:p>
            <a:pPr>
              <a:lnSpc>
                <a:spcPct val="100000"/>
              </a:lnSpc>
              <a:spcBef>
                <a:spcPts val="0"/>
              </a:spcBef>
              <a:buClr>
                <a:srgbClr val="333333"/>
              </a:buClr>
              <a:buSzPts val="1800"/>
            </a:pPr>
            <a:r>
              <a:rPr lang="en-NZ" dirty="0">
                <a:solidFill>
                  <a:srgbClr val="060606"/>
                </a:solidFill>
              </a:rPr>
              <a:t>How can I find the best method to separate Raro crystals from sand and shells?</a:t>
            </a:r>
          </a:p>
          <a:p>
            <a:pPr>
              <a:lnSpc>
                <a:spcPct val="100000"/>
              </a:lnSpc>
              <a:spcBef>
                <a:spcPts val="0"/>
              </a:spcBef>
              <a:buClr>
                <a:srgbClr val="333333"/>
              </a:buClr>
              <a:buSzPts val="1800"/>
            </a:pPr>
            <a:r>
              <a:rPr lang="en-NZ" dirty="0">
                <a:solidFill>
                  <a:srgbClr val="060606"/>
                </a:solidFill>
              </a:rPr>
              <a:t>How can I find the name of common spiders in my home?</a:t>
            </a:r>
          </a:p>
          <a:p>
            <a:pPr>
              <a:lnSpc>
                <a:spcPct val="100000"/>
              </a:lnSpc>
              <a:spcBef>
                <a:spcPts val="0"/>
              </a:spcBef>
              <a:buClr>
                <a:srgbClr val="333333"/>
              </a:buClr>
              <a:buSzPts val="1800"/>
            </a:pPr>
            <a:r>
              <a:rPr lang="en-NZ" dirty="0">
                <a:solidFill>
                  <a:srgbClr val="060606"/>
                </a:solidFill>
              </a:rPr>
              <a:t>How does the appearance and location of comet change over several days?</a:t>
            </a:r>
          </a:p>
          <a:p>
            <a:pPr>
              <a:lnSpc>
                <a:spcPct val="100000"/>
              </a:lnSpc>
              <a:spcBef>
                <a:spcPts val="0"/>
              </a:spcBef>
              <a:buClr>
                <a:srgbClr val="333333"/>
              </a:buClr>
              <a:buSzPts val="1800"/>
            </a:pPr>
            <a:r>
              <a:rPr lang="en-NZ" dirty="0">
                <a:solidFill>
                  <a:srgbClr val="060606"/>
                </a:solidFill>
              </a:rPr>
              <a:t>Which native plant extract has the strongest effect on E </a:t>
            </a:r>
            <a:r>
              <a:rPr lang="en-NZ">
                <a:solidFill>
                  <a:srgbClr val="060606"/>
                </a:solidFill>
              </a:rPr>
              <a:t>coli bacteria</a:t>
            </a:r>
            <a:r>
              <a:rPr lang="en-NZ" dirty="0">
                <a:solidFill>
                  <a:srgbClr val="060606"/>
                </a:solidFill>
              </a:rPr>
              <a:t>?</a:t>
            </a:r>
          </a:p>
        </p:txBody>
      </p:sp>
      <p:pic>
        <p:nvPicPr>
          <p:cNvPr id="6" name="Picture 5">
            <a:extLst>
              <a:ext uri="{FF2B5EF4-FFF2-40B4-BE49-F238E27FC236}">
                <a16:creationId xmlns:a16="http://schemas.microsoft.com/office/drawing/2014/main" id="{527EA540-4806-5EC0-4716-5DF8211BA1FE}"/>
              </a:ext>
            </a:extLst>
          </p:cNvPr>
          <p:cNvPicPr>
            <a:picLocks noChangeAspect="1"/>
          </p:cNvPicPr>
          <p:nvPr/>
        </p:nvPicPr>
        <p:blipFill>
          <a:blip r:embed="rId3"/>
          <a:stretch>
            <a:fillRect/>
          </a:stretch>
        </p:blipFill>
        <p:spPr>
          <a:xfrm>
            <a:off x="8251252" y="265852"/>
            <a:ext cx="3102548" cy="2479183"/>
          </a:xfrm>
          <a:prstGeom prst="rect">
            <a:avLst/>
          </a:prstGeom>
        </p:spPr>
      </p:pic>
    </p:spTree>
    <p:extLst>
      <p:ext uri="{BB962C8B-B14F-4D97-AF65-F5344CB8AC3E}">
        <p14:creationId xmlns:p14="http://schemas.microsoft.com/office/powerpoint/2010/main" val="4247403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3552"/>
            <a:ext cx="12192000" cy="980728"/>
          </a:xfrm>
        </p:spPr>
        <p:txBody>
          <a:bodyPr>
            <a:normAutofit/>
          </a:bodyPr>
          <a:lstStyle/>
          <a:p>
            <a:pPr algn="ctr"/>
            <a:r>
              <a:rPr lang="en-US" dirty="0">
                <a:solidFill>
                  <a:srgbClr val="7030A0"/>
                </a:solidFill>
                <a:latin typeface="Calibri Light" panose="020F0302020204030204" pitchFamily="34" charset="0"/>
                <a:cs typeface="Calibri Light" panose="020F0302020204030204" pitchFamily="34" charset="0"/>
              </a:rPr>
              <a:t>The End</a:t>
            </a:r>
          </a:p>
        </p:txBody>
      </p:sp>
      <p:pic>
        <p:nvPicPr>
          <p:cNvPr id="4" name="Picture 3" descr="Pohutukaw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735" y="1787260"/>
            <a:ext cx="3908529" cy="3283480"/>
          </a:xfrm>
          <a:prstGeom prst="rect">
            <a:avLst/>
          </a:prstGeom>
        </p:spPr>
      </p:pic>
    </p:spTree>
    <p:extLst>
      <p:ext uri="{BB962C8B-B14F-4D97-AF65-F5344CB8AC3E}">
        <p14:creationId xmlns:p14="http://schemas.microsoft.com/office/powerpoint/2010/main" val="2099074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D6442E-5F91-9005-33DE-3097CD8D22F5}"/>
              </a:ext>
            </a:extLst>
          </p:cNvPr>
          <p:cNvSpPr>
            <a:spLocks noGrp="1"/>
          </p:cNvSpPr>
          <p:nvPr>
            <p:ph type="sldNum" sz="quarter" idx="12"/>
          </p:nvPr>
        </p:nvSpPr>
        <p:spPr/>
        <p:txBody>
          <a:bodyPr/>
          <a:lstStyle/>
          <a:p>
            <a:fld id="{6E2D2B3B-882E-40F3-A32F-6DD516915044}" type="slidenum">
              <a:rPr lang="en-US" smtClean="0"/>
              <a:pPr/>
              <a:t>18</a:t>
            </a:fld>
            <a:endParaRPr lang="en-US"/>
          </a:p>
        </p:txBody>
      </p:sp>
    </p:spTree>
    <p:extLst>
      <p:ext uri="{BB962C8B-B14F-4D97-AF65-F5344CB8AC3E}">
        <p14:creationId xmlns:p14="http://schemas.microsoft.com/office/powerpoint/2010/main" val="2030172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93D1-5C19-60DF-96F5-B714FB6E1563}"/>
              </a:ext>
            </a:extLst>
          </p:cNvPr>
          <p:cNvSpPr>
            <a:spLocks noGrp="1"/>
          </p:cNvSpPr>
          <p:nvPr>
            <p:ph type="title"/>
          </p:nvPr>
        </p:nvSpPr>
        <p:spPr>
          <a:xfrm>
            <a:off x="838200" y="365125"/>
            <a:ext cx="7391400" cy="880351"/>
          </a:xfrm>
        </p:spPr>
        <p:txBody>
          <a:bodyPr/>
          <a:lstStyle/>
          <a:p>
            <a:r>
              <a:rPr lang="en-US" dirty="0">
                <a:solidFill>
                  <a:srgbClr val="7030A0"/>
                </a:solidFill>
                <a:latin typeface="Calibri Light" panose="020F0302020204030204" pitchFamily="34" charset="0"/>
                <a:cs typeface="Calibri Light" panose="020F0302020204030204" pitchFamily="34" charset="0"/>
              </a:rPr>
              <a:t>Education Perfect Investigations</a:t>
            </a:r>
          </a:p>
        </p:txBody>
      </p:sp>
      <p:sp>
        <p:nvSpPr>
          <p:cNvPr id="3" name="Content Placeholder 2">
            <a:extLst>
              <a:ext uri="{FF2B5EF4-FFF2-40B4-BE49-F238E27FC236}">
                <a16:creationId xmlns:a16="http://schemas.microsoft.com/office/drawing/2014/main" id="{86C2E501-4B73-843E-E828-2A30BC1CDBD3}"/>
              </a:ext>
            </a:extLst>
          </p:cNvPr>
          <p:cNvSpPr>
            <a:spLocks noGrp="1"/>
          </p:cNvSpPr>
          <p:nvPr>
            <p:ph idx="1"/>
          </p:nvPr>
        </p:nvSpPr>
        <p:spPr>
          <a:xfrm>
            <a:off x="479376" y="1556792"/>
            <a:ext cx="10917468" cy="4704804"/>
          </a:xfrm>
        </p:spPr>
        <p:txBody>
          <a:bodyPr>
            <a:normAutofit lnSpcReduction="10000"/>
          </a:bodyPr>
          <a:lstStyle/>
          <a:p>
            <a:pPr marL="0" indent="0">
              <a:buNone/>
            </a:pPr>
            <a:r>
              <a:rPr lang="en-US" dirty="0">
                <a:hlinkClick r:id="rId3"/>
              </a:rPr>
              <a:t>https://www.educationperfect.com</a:t>
            </a:r>
            <a:r>
              <a:rPr lang="en-US" dirty="0"/>
              <a:t> </a:t>
            </a:r>
            <a:r>
              <a:rPr lang="en-US" dirty="0">
                <a:solidFill>
                  <a:srgbClr val="060606"/>
                </a:solidFill>
                <a:sym typeface="Wingdings" pitchFamily="2" charset="2"/>
              </a:rPr>
              <a:t>join up for free</a:t>
            </a:r>
            <a:endParaRPr lang="en-US" dirty="0">
              <a:solidFill>
                <a:srgbClr val="060606"/>
              </a:solidFill>
            </a:endParaRPr>
          </a:p>
          <a:p>
            <a:pPr marL="114300" indent="0">
              <a:buNone/>
            </a:pPr>
            <a:r>
              <a:rPr lang="en-US" dirty="0">
                <a:solidFill>
                  <a:srgbClr val="060606"/>
                </a:solidFill>
                <a:sym typeface="Wingdings" pitchFamily="2" charset="2"/>
              </a:rPr>
              <a:t> </a:t>
            </a:r>
            <a:r>
              <a:rPr lang="en-US" dirty="0">
                <a:solidFill>
                  <a:srgbClr val="060606"/>
                </a:solidFill>
              </a:rPr>
              <a:t>Science Alive Mātauranga </a:t>
            </a:r>
            <a:r>
              <a:rPr lang="en-US" dirty="0">
                <a:solidFill>
                  <a:srgbClr val="060606"/>
                </a:solidFill>
                <a:sym typeface="Wingdings" pitchFamily="2" charset="2"/>
              </a:rPr>
              <a:t> Te Taiao Investigations </a:t>
            </a:r>
          </a:p>
          <a:p>
            <a:r>
              <a:rPr lang="en-US" dirty="0">
                <a:solidFill>
                  <a:srgbClr val="060606"/>
                </a:solidFill>
                <a:sym typeface="Wingdings" pitchFamily="2" charset="2"/>
              </a:rPr>
              <a:t>Bioplastic: Eco-friendly with </a:t>
            </a:r>
            <a:r>
              <a:rPr lang="en-US" dirty="0" err="1">
                <a:solidFill>
                  <a:srgbClr val="060606"/>
                </a:solidFill>
                <a:sym typeface="Wingdings" pitchFamily="2" charset="2"/>
              </a:rPr>
              <a:t>Hangarua</a:t>
            </a:r>
            <a:r>
              <a:rPr lang="en-US" dirty="0">
                <a:solidFill>
                  <a:srgbClr val="060606"/>
                </a:solidFill>
                <a:sym typeface="Wingdings" pitchFamily="2" charset="2"/>
              </a:rPr>
              <a:t> (make a bioplastic, adapt recipe)</a:t>
            </a:r>
          </a:p>
          <a:p>
            <a:r>
              <a:rPr lang="en-US" dirty="0">
                <a:solidFill>
                  <a:srgbClr val="060606"/>
                </a:solidFill>
                <a:sym typeface="Wingdings" pitchFamily="2" charset="2"/>
              </a:rPr>
              <a:t>Growing from a seed: Te </a:t>
            </a:r>
            <a:r>
              <a:rPr lang="en-US" dirty="0" err="1">
                <a:solidFill>
                  <a:srgbClr val="060606"/>
                </a:solidFill>
                <a:sym typeface="Wingdings" pitchFamily="2" charset="2"/>
              </a:rPr>
              <a:t>Kākano</a:t>
            </a:r>
            <a:r>
              <a:rPr lang="en-US" dirty="0">
                <a:solidFill>
                  <a:srgbClr val="060606"/>
                </a:solidFill>
                <a:sym typeface="Wingdings" pitchFamily="2" charset="2"/>
              </a:rPr>
              <a:t> (best soil for growing beans)</a:t>
            </a:r>
          </a:p>
          <a:p>
            <a:r>
              <a:rPr lang="en-US" dirty="0">
                <a:solidFill>
                  <a:srgbClr val="060606"/>
                </a:solidFill>
                <a:sym typeface="Wingdings" pitchFamily="2" charset="2"/>
              </a:rPr>
              <a:t>Living between the tides: Te Ara o </a:t>
            </a:r>
            <a:r>
              <a:rPr lang="en-US" dirty="0" err="1">
                <a:solidFill>
                  <a:srgbClr val="060606"/>
                </a:solidFill>
                <a:sym typeface="Wingdings" pitchFamily="2" charset="2"/>
              </a:rPr>
              <a:t>Hinekirikiri</a:t>
            </a:r>
            <a:r>
              <a:rPr lang="en-US" dirty="0">
                <a:solidFill>
                  <a:srgbClr val="060606"/>
                </a:solidFill>
                <a:sym typeface="Wingdings" pitchFamily="2" charset="2"/>
              </a:rPr>
              <a:t> (observe where different organisms grow on the shore)</a:t>
            </a:r>
          </a:p>
          <a:p>
            <a:r>
              <a:rPr lang="en-US" dirty="0">
                <a:solidFill>
                  <a:srgbClr val="060606"/>
                </a:solidFill>
                <a:sym typeface="Wingdings" pitchFamily="2" charset="2"/>
              </a:rPr>
              <a:t>Pests or pals: </a:t>
            </a:r>
            <a:r>
              <a:rPr lang="en-US" dirty="0" err="1">
                <a:solidFill>
                  <a:srgbClr val="060606"/>
                </a:solidFill>
                <a:sym typeface="Wingdings" pitchFamily="2" charset="2"/>
              </a:rPr>
              <a:t>Tiro</a:t>
            </a:r>
            <a:r>
              <a:rPr lang="en-US" dirty="0">
                <a:solidFill>
                  <a:srgbClr val="060606"/>
                </a:solidFill>
                <a:sym typeface="Wingdings" pitchFamily="2" charset="2"/>
              </a:rPr>
              <a:t> ma </a:t>
            </a:r>
            <a:r>
              <a:rPr lang="en-US" dirty="0" err="1">
                <a:solidFill>
                  <a:srgbClr val="060606"/>
                </a:solidFill>
                <a:sym typeface="Wingdings" pitchFamily="2" charset="2"/>
              </a:rPr>
              <a:t>riha</a:t>
            </a:r>
            <a:r>
              <a:rPr lang="en-US" dirty="0">
                <a:solidFill>
                  <a:srgbClr val="060606"/>
                </a:solidFill>
                <a:sym typeface="Wingdings" pitchFamily="2" charset="2"/>
              </a:rPr>
              <a:t> </a:t>
            </a:r>
            <a:r>
              <a:rPr lang="en-US" dirty="0" err="1">
                <a:solidFill>
                  <a:srgbClr val="060606"/>
                </a:solidFill>
                <a:sym typeface="Wingdings" pitchFamily="2" charset="2"/>
              </a:rPr>
              <a:t>rāwaho</a:t>
            </a:r>
            <a:r>
              <a:rPr lang="en-US" dirty="0">
                <a:solidFill>
                  <a:srgbClr val="060606"/>
                </a:solidFill>
                <a:sym typeface="Wingdings" pitchFamily="2" charset="2"/>
              </a:rPr>
              <a:t> (identify and count insects)</a:t>
            </a:r>
          </a:p>
          <a:p>
            <a:r>
              <a:rPr lang="en-US" dirty="0">
                <a:solidFill>
                  <a:srgbClr val="060606"/>
                </a:solidFill>
                <a:sym typeface="Wingdings" pitchFamily="2" charset="2"/>
              </a:rPr>
              <a:t>Powered by the sun: </a:t>
            </a:r>
            <a:r>
              <a:rPr lang="en-US" dirty="0" err="1">
                <a:solidFill>
                  <a:srgbClr val="060606"/>
                </a:solidFill>
                <a:sym typeface="Wingdings" pitchFamily="2" charset="2"/>
              </a:rPr>
              <a:t>Tamanuiterā</a:t>
            </a:r>
            <a:r>
              <a:rPr lang="en-US" dirty="0">
                <a:solidFill>
                  <a:srgbClr val="060606"/>
                </a:solidFill>
                <a:sym typeface="Wingdings" pitchFamily="2" charset="2"/>
              </a:rPr>
              <a:t> (make a solar oven)</a:t>
            </a:r>
          </a:p>
          <a:p>
            <a:r>
              <a:rPr lang="en-US" dirty="0">
                <a:solidFill>
                  <a:srgbClr val="060606"/>
                </a:solidFill>
                <a:sym typeface="Wingdings" pitchFamily="2" charset="2"/>
              </a:rPr>
              <a:t>Strata: Layers of history in Papatūānuku (observe strata locally)</a:t>
            </a:r>
          </a:p>
          <a:p>
            <a:pPr marL="114300" indent="0">
              <a:buNone/>
            </a:pPr>
            <a:r>
              <a:rPr lang="en-US" dirty="0">
                <a:solidFill>
                  <a:srgbClr val="060606"/>
                </a:solidFill>
                <a:sym typeface="Wingdings" pitchFamily="2" charset="2"/>
              </a:rPr>
              <a:t>Student resources and teacher guide for each</a:t>
            </a:r>
            <a:endParaRPr lang="en-US" dirty="0">
              <a:solidFill>
                <a:srgbClr val="060606"/>
              </a:solidFill>
            </a:endParaRPr>
          </a:p>
        </p:txBody>
      </p:sp>
      <p:pic>
        <p:nvPicPr>
          <p:cNvPr id="1028" name="Picture 4">
            <a:extLst>
              <a:ext uri="{FF2B5EF4-FFF2-40B4-BE49-F238E27FC236}">
                <a16:creationId xmlns:a16="http://schemas.microsoft.com/office/drawing/2014/main" id="{14C292FA-8F99-9123-5BB1-0F90F07AD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3694" y="-28575"/>
            <a:ext cx="3478306" cy="2308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220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7382243" cy="1143000"/>
          </a:xfrm>
        </p:spPr>
        <p:txBody>
          <a:bodyPr/>
          <a:lstStyle/>
          <a:p>
            <a:pPr algn="ctr"/>
            <a:r>
              <a:rPr lang="en-US" dirty="0">
                <a:solidFill>
                  <a:srgbClr val="7030A0"/>
                </a:solidFill>
                <a:latin typeface="Calibri Light" panose="020F0302020204030204" pitchFamily="34" charset="0"/>
                <a:cs typeface="Calibri Light" panose="020F0302020204030204" pitchFamily="34" charset="0"/>
              </a:rPr>
              <a:t>NZC Science Aim</a:t>
            </a:r>
          </a:p>
        </p:txBody>
      </p:sp>
      <p:sp>
        <p:nvSpPr>
          <p:cNvPr id="7" name="Content Placeholder 6"/>
          <p:cNvSpPr>
            <a:spLocks noGrp="1"/>
          </p:cNvSpPr>
          <p:nvPr>
            <p:ph idx="1"/>
          </p:nvPr>
        </p:nvSpPr>
        <p:spPr>
          <a:xfrm>
            <a:off x="1556378" y="1640564"/>
            <a:ext cx="4890910" cy="3576871"/>
          </a:xfrm>
        </p:spPr>
        <p:txBody>
          <a:bodyPr/>
          <a:lstStyle/>
          <a:p>
            <a:pPr marL="114300" indent="0">
              <a:buNone/>
            </a:pPr>
            <a:r>
              <a:rPr lang="en-NZ" dirty="0">
                <a:solidFill>
                  <a:srgbClr val="060606"/>
                </a:solidFill>
              </a:rPr>
              <a:t>Investigating in science:</a:t>
            </a:r>
          </a:p>
          <a:p>
            <a:pPr marL="114300" indent="0">
              <a:spcBef>
                <a:spcPts val="0"/>
              </a:spcBef>
              <a:buNone/>
            </a:pPr>
            <a:r>
              <a:rPr lang="en-NZ" dirty="0">
                <a:solidFill>
                  <a:srgbClr val="060606"/>
                </a:solidFill>
              </a:rPr>
              <a:t>Carry out science investigations using a </a:t>
            </a:r>
            <a:r>
              <a:rPr lang="en-NZ" dirty="0">
                <a:solidFill>
                  <a:srgbClr val="00B050"/>
                </a:solidFill>
              </a:rPr>
              <a:t>variety</a:t>
            </a:r>
            <a:r>
              <a:rPr lang="en-NZ" dirty="0">
                <a:solidFill>
                  <a:srgbClr val="060606"/>
                </a:solidFill>
              </a:rPr>
              <a:t> of approaches: </a:t>
            </a:r>
            <a:r>
              <a:rPr lang="en-NZ" dirty="0">
                <a:solidFill>
                  <a:srgbClr val="7030A0"/>
                </a:solidFill>
              </a:rPr>
              <a:t>classifying and identifying, pattern seeking, exploring, investigating models, fair testing,</a:t>
            </a:r>
            <a:r>
              <a:rPr lang="en-NZ" dirty="0">
                <a:solidFill>
                  <a:schemeClr val="bg2">
                    <a:lumMod val="50000"/>
                  </a:schemeClr>
                </a:solidFill>
              </a:rPr>
              <a:t> </a:t>
            </a:r>
            <a:r>
              <a:rPr lang="en-NZ" dirty="0">
                <a:solidFill>
                  <a:srgbClr val="7030A0"/>
                </a:solidFill>
              </a:rPr>
              <a:t>making things or developing systems</a:t>
            </a:r>
            <a:r>
              <a:rPr lang="en-NZ" dirty="0">
                <a:solidFill>
                  <a:srgbClr val="060606"/>
                </a:solidFill>
              </a:rPr>
              <a:t>. </a:t>
            </a:r>
          </a:p>
        </p:txBody>
      </p:sp>
      <p:sp>
        <p:nvSpPr>
          <p:cNvPr id="3" name="Slide Number Placeholder 2"/>
          <p:cNvSpPr>
            <a:spLocks noGrp="1"/>
          </p:cNvSpPr>
          <p:nvPr>
            <p:ph type="sldNum" sz="quarter" idx="12"/>
          </p:nvPr>
        </p:nvSpPr>
        <p:spPr/>
        <p:txBody>
          <a:bodyPr/>
          <a:lstStyle/>
          <a:p>
            <a:fld id="{6E2D2B3B-882E-40F3-A32F-6DD516915044}" type="slidenum">
              <a:rPr lang="en-US" smtClean="0"/>
              <a:pPr/>
              <a:t>2</a:t>
            </a:fld>
            <a:endParaRPr lang="en-US"/>
          </a:p>
        </p:txBody>
      </p:sp>
      <p:pic>
        <p:nvPicPr>
          <p:cNvPr id="4" name="Picture 3" descr="NZC ne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2243" y="1328323"/>
            <a:ext cx="3091832" cy="4320637"/>
          </a:xfrm>
          <a:prstGeom prst="rect">
            <a:avLst/>
          </a:prstGeom>
          <a:ln>
            <a:solidFill>
              <a:srgbClr val="526990"/>
            </a:solidFill>
          </a:ln>
        </p:spPr>
      </p:pic>
    </p:spTree>
    <p:extLst>
      <p:ext uri="{BB962C8B-B14F-4D97-AF65-F5344CB8AC3E}">
        <p14:creationId xmlns:p14="http://schemas.microsoft.com/office/powerpoint/2010/main" val="476988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0F5D53-6264-67DA-A05A-8F4D0BA10842}"/>
              </a:ext>
            </a:extLst>
          </p:cNvPr>
          <p:cNvSpPr>
            <a:spLocks noGrp="1"/>
          </p:cNvSpPr>
          <p:nvPr>
            <p:ph idx="1"/>
          </p:nvPr>
        </p:nvSpPr>
        <p:spPr>
          <a:xfrm>
            <a:off x="7706647" y="2826526"/>
            <a:ext cx="4023742" cy="3020554"/>
          </a:xfrm>
        </p:spPr>
        <p:txBody>
          <a:bodyPr>
            <a:noAutofit/>
          </a:bodyPr>
          <a:lstStyle/>
          <a:p>
            <a:r>
              <a:rPr lang="en-US" dirty="0">
                <a:hlinkClick r:id="rId3"/>
              </a:rPr>
              <a:t>https://www.stem.org.uk/elibrary/resource/28910</a:t>
            </a:r>
            <a:endParaRPr lang="en-US" dirty="0"/>
          </a:p>
          <a:p>
            <a:r>
              <a:rPr lang="en-US" dirty="0">
                <a:solidFill>
                  <a:srgbClr val="060606"/>
                </a:solidFill>
              </a:rPr>
              <a:t>UK – PLD, resources</a:t>
            </a:r>
          </a:p>
          <a:p>
            <a:r>
              <a:rPr lang="en-US" dirty="0">
                <a:solidFill>
                  <a:srgbClr val="060606"/>
                </a:solidFill>
              </a:rPr>
              <a:t>Free to join</a:t>
            </a:r>
          </a:p>
          <a:p>
            <a:r>
              <a:rPr lang="en-US" dirty="0">
                <a:solidFill>
                  <a:srgbClr val="060606"/>
                </a:solidFill>
              </a:rPr>
              <a:t>Lesson plans, handouts</a:t>
            </a:r>
          </a:p>
        </p:txBody>
      </p:sp>
      <p:sp>
        <p:nvSpPr>
          <p:cNvPr id="4" name="Slide Number Placeholder 3">
            <a:extLst>
              <a:ext uri="{FF2B5EF4-FFF2-40B4-BE49-F238E27FC236}">
                <a16:creationId xmlns:a16="http://schemas.microsoft.com/office/drawing/2014/main" id="{61482BDA-CC39-D24F-2425-CF0B04B502CD}"/>
              </a:ext>
            </a:extLst>
          </p:cNvPr>
          <p:cNvSpPr>
            <a:spLocks noGrp="1"/>
          </p:cNvSpPr>
          <p:nvPr>
            <p:ph type="sldNum" sz="quarter" idx="12"/>
          </p:nvPr>
        </p:nvSpPr>
        <p:spPr/>
        <p:txBody>
          <a:bodyPr/>
          <a:lstStyle/>
          <a:p>
            <a:fld id="{6E2D2B3B-882E-40F3-A32F-6DD516915044}" type="slidenum">
              <a:rPr lang="en-US" smtClean="0"/>
              <a:pPr/>
              <a:t>20</a:t>
            </a:fld>
            <a:endParaRPr lang="en-US"/>
          </a:p>
        </p:txBody>
      </p:sp>
      <p:pic>
        <p:nvPicPr>
          <p:cNvPr id="6" name="Picture 5">
            <a:extLst>
              <a:ext uri="{FF2B5EF4-FFF2-40B4-BE49-F238E27FC236}">
                <a16:creationId xmlns:a16="http://schemas.microsoft.com/office/drawing/2014/main" id="{B5E83CB4-A9EC-B5DC-286A-E7988AF22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60" y="192275"/>
            <a:ext cx="6888088" cy="6349565"/>
          </a:xfrm>
          <a:prstGeom prst="rect">
            <a:avLst/>
          </a:prstGeom>
          <a:ln>
            <a:solidFill>
              <a:schemeClr val="tx2"/>
            </a:solidFill>
          </a:ln>
        </p:spPr>
      </p:pic>
      <p:sp>
        <p:nvSpPr>
          <p:cNvPr id="9" name="AutoShape 2" descr="Home">
            <a:extLst>
              <a:ext uri="{FF2B5EF4-FFF2-40B4-BE49-F238E27FC236}">
                <a16:creationId xmlns:a16="http://schemas.microsoft.com/office/drawing/2014/main" id="{4828BAAC-008B-80AC-6A2E-9FBC1FED14EE}"/>
              </a:ext>
            </a:extLst>
          </p:cNvPr>
          <p:cNvSpPr>
            <a:spLocks noChangeAspect="1" noChangeArrowheads="1"/>
          </p:cNvSpPr>
          <p:nvPr/>
        </p:nvSpPr>
        <p:spPr bwMode="auto">
          <a:xfrm>
            <a:off x="5676900" y="3009900"/>
            <a:ext cx="838200" cy="838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29C743D6-0166-69B1-1150-0097444671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5802" y="548680"/>
            <a:ext cx="3707608" cy="1709901"/>
          </a:xfrm>
          <a:prstGeom prst="rect">
            <a:avLst/>
          </a:prstGeom>
        </p:spPr>
      </p:pic>
    </p:spTree>
    <p:extLst>
      <p:ext uri="{BB962C8B-B14F-4D97-AF65-F5344CB8AC3E}">
        <p14:creationId xmlns:p14="http://schemas.microsoft.com/office/powerpoint/2010/main" val="2141005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EB5B02-7F80-374D-BACD-AD19FEF8A124}"/>
              </a:ext>
            </a:extLst>
          </p:cNvPr>
          <p:cNvSpPr>
            <a:spLocks noGrp="1"/>
          </p:cNvSpPr>
          <p:nvPr>
            <p:ph type="sldNum" sz="quarter" idx="12"/>
          </p:nvPr>
        </p:nvSpPr>
        <p:spPr/>
        <p:txBody>
          <a:bodyPr/>
          <a:lstStyle/>
          <a:p>
            <a:fld id="{6E2D2B3B-882E-40F3-A32F-6DD516915044}" type="slidenum">
              <a:rPr lang="en-US" smtClean="0"/>
              <a:pPr/>
              <a:t>3</a:t>
            </a:fld>
            <a:endParaRPr lang="en-US"/>
          </a:p>
        </p:txBody>
      </p:sp>
      <p:pic>
        <p:nvPicPr>
          <p:cNvPr id="8" name="Picture 7">
            <a:extLst>
              <a:ext uri="{FF2B5EF4-FFF2-40B4-BE49-F238E27FC236}">
                <a16:creationId xmlns:a16="http://schemas.microsoft.com/office/drawing/2014/main" id="{B490DA2B-0674-B841-AFA7-BFF2C168C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744" y="402500"/>
            <a:ext cx="3372263" cy="2023358"/>
          </a:xfrm>
          <a:prstGeom prst="rect">
            <a:avLst/>
          </a:prstGeom>
        </p:spPr>
      </p:pic>
      <p:pic>
        <p:nvPicPr>
          <p:cNvPr id="6" name="Picture 5">
            <a:extLst>
              <a:ext uri="{FF2B5EF4-FFF2-40B4-BE49-F238E27FC236}">
                <a16:creationId xmlns:a16="http://schemas.microsoft.com/office/drawing/2014/main" id="{65F1BC2C-EA6B-AA46-A528-53CF4614E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8168" y="2834198"/>
            <a:ext cx="3299349" cy="2023358"/>
          </a:xfrm>
          <a:prstGeom prst="rect">
            <a:avLst/>
          </a:prstGeom>
        </p:spPr>
      </p:pic>
      <p:pic>
        <p:nvPicPr>
          <p:cNvPr id="4" name="Picture 3">
            <a:extLst>
              <a:ext uri="{FF2B5EF4-FFF2-40B4-BE49-F238E27FC236}">
                <a16:creationId xmlns:a16="http://schemas.microsoft.com/office/drawing/2014/main" id="{D0E759A6-B381-AE4A-82A4-1239351C6A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416" y="2852936"/>
            <a:ext cx="3179564" cy="2023358"/>
          </a:xfrm>
          <a:prstGeom prst="rect">
            <a:avLst/>
          </a:prstGeom>
        </p:spPr>
      </p:pic>
      <p:sp>
        <p:nvSpPr>
          <p:cNvPr id="9" name="TextBox 8">
            <a:extLst>
              <a:ext uri="{FF2B5EF4-FFF2-40B4-BE49-F238E27FC236}">
                <a16:creationId xmlns:a16="http://schemas.microsoft.com/office/drawing/2014/main" id="{2EECCD7E-5DA6-E04C-9CDE-8C4265979BCF}"/>
              </a:ext>
            </a:extLst>
          </p:cNvPr>
          <p:cNvSpPr txBox="1"/>
          <p:nvPr/>
        </p:nvSpPr>
        <p:spPr>
          <a:xfrm>
            <a:off x="3433926" y="5303372"/>
            <a:ext cx="5324148" cy="769441"/>
          </a:xfrm>
          <a:prstGeom prst="rect">
            <a:avLst/>
          </a:prstGeom>
          <a:noFill/>
        </p:spPr>
        <p:txBody>
          <a:bodyPr wrap="square" rtlCol="0">
            <a:spAutoFit/>
          </a:bodyPr>
          <a:lstStyle/>
          <a:p>
            <a:r>
              <a:rPr lang="en-US" sz="4400" dirty="0">
                <a:solidFill>
                  <a:srgbClr val="7030A0"/>
                </a:solidFill>
                <a:latin typeface="Calibri Light" panose="020F0302020204030204" pitchFamily="34" charset="0"/>
                <a:cs typeface="Calibri Light" panose="020F0302020204030204" pitchFamily="34" charset="0"/>
              </a:rPr>
              <a:t>Fair test investigations</a:t>
            </a:r>
          </a:p>
        </p:txBody>
      </p:sp>
    </p:spTree>
    <p:extLst>
      <p:ext uri="{BB962C8B-B14F-4D97-AF65-F5344CB8AC3E}">
        <p14:creationId xmlns:p14="http://schemas.microsoft.com/office/powerpoint/2010/main" val="3851772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0B19E-7114-B444-84E0-D3BA8707F1EF}"/>
              </a:ext>
            </a:extLst>
          </p:cNvPr>
          <p:cNvSpPr>
            <a:spLocks noGrp="1"/>
          </p:cNvSpPr>
          <p:nvPr>
            <p:ph type="title"/>
          </p:nvPr>
        </p:nvSpPr>
        <p:spPr>
          <a:xfrm>
            <a:off x="0" y="73035"/>
            <a:ext cx="8273701" cy="1143000"/>
          </a:xfrm>
        </p:spPr>
        <p:txBody>
          <a:bodyPr/>
          <a:lstStyle/>
          <a:p>
            <a:pPr algn="ctr"/>
            <a:r>
              <a:rPr lang="en-US" dirty="0">
                <a:solidFill>
                  <a:srgbClr val="7030A0"/>
                </a:solidFill>
                <a:latin typeface="Calibri Light" panose="020F0302020204030204" pitchFamily="34" charset="0"/>
                <a:cs typeface="Calibri Light" panose="020F0302020204030204" pitchFamily="34" charset="0"/>
              </a:rPr>
              <a:t>Not all scientists do fair tests</a:t>
            </a:r>
          </a:p>
        </p:txBody>
      </p:sp>
      <p:sp>
        <p:nvSpPr>
          <p:cNvPr id="3" name="Content Placeholder 2">
            <a:extLst>
              <a:ext uri="{FF2B5EF4-FFF2-40B4-BE49-F238E27FC236}">
                <a16:creationId xmlns:a16="http://schemas.microsoft.com/office/drawing/2014/main" id="{8D64C033-3016-D840-B464-CDB76065C0FD}"/>
              </a:ext>
            </a:extLst>
          </p:cNvPr>
          <p:cNvSpPr>
            <a:spLocks noGrp="1"/>
          </p:cNvSpPr>
          <p:nvPr>
            <p:ph idx="1"/>
          </p:nvPr>
        </p:nvSpPr>
        <p:spPr>
          <a:xfrm>
            <a:off x="551384" y="1270899"/>
            <a:ext cx="5043911" cy="5312463"/>
          </a:xfrm>
        </p:spPr>
        <p:txBody>
          <a:bodyPr>
            <a:normAutofit/>
          </a:bodyPr>
          <a:lstStyle/>
          <a:p>
            <a:r>
              <a:rPr lang="en-US" dirty="0">
                <a:solidFill>
                  <a:srgbClr val="060606"/>
                </a:solidFill>
              </a:rPr>
              <a:t>Geologist’s &amp; astronomer’s investigations are based on looking for patterns in extensive observations</a:t>
            </a:r>
          </a:p>
          <a:p>
            <a:r>
              <a:rPr lang="en-US" dirty="0">
                <a:solidFill>
                  <a:srgbClr val="060606"/>
                </a:solidFill>
              </a:rPr>
              <a:t>Other scientists such as Charles Darwin &amp; Jane Goodall routinely used observational (qualitative) approaches</a:t>
            </a:r>
          </a:p>
        </p:txBody>
      </p:sp>
      <p:sp>
        <p:nvSpPr>
          <p:cNvPr id="4" name="Slide Number Placeholder 3">
            <a:extLst>
              <a:ext uri="{FF2B5EF4-FFF2-40B4-BE49-F238E27FC236}">
                <a16:creationId xmlns:a16="http://schemas.microsoft.com/office/drawing/2014/main" id="{62CE2F32-E14B-CC4D-A95E-C1B914FB557B}"/>
              </a:ext>
            </a:extLst>
          </p:cNvPr>
          <p:cNvSpPr>
            <a:spLocks noGrp="1"/>
          </p:cNvSpPr>
          <p:nvPr>
            <p:ph type="sldNum" sz="quarter" idx="12"/>
          </p:nvPr>
        </p:nvSpPr>
        <p:spPr/>
        <p:txBody>
          <a:bodyPr/>
          <a:lstStyle/>
          <a:p>
            <a:fld id="{6E2D2B3B-882E-40F3-A32F-6DD516915044}" type="slidenum">
              <a:rPr lang="en-US" smtClean="0"/>
              <a:pPr/>
              <a:t>4</a:t>
            </a:fld>
            <a:endParaRPr lang="en-US"/>
          </a:p>
        </p:txBody>
      </p:sp>
      <p:pic>
        <p:nvPicPr>
          <p:cNvPr id="3076" name="Picture 4">
            <a:extLst>
              <a:ext uri="{FF2B5EF4-FFF2-40B4-BE49-F238E27FC236}">
                <a16:creationId xmlns:a16="http://schemas.microsoft.com/office/drawing/2014/main" id="{D7F97637-5F31-DF4A-8AA7-086AEF036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2938" y="3459904"/>
            <a:ext cx="2394299" cy="32867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CEE1D67-C7AC-5341-A17B-EF4EFDC4F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6707" y="4529794"/>
            <a:ext cx="2642659" cy="2215941"/>
          </a:xfrm>
          <a:prstGeom prst="rect">
            <a:avLst/>
          </a:prstGeom>
        </p:spPr>
      </p:pic>
      <p:pic>
        <p:nvPicPr>
          <p:cNvPr id="3082" name="Picture 10" descr="Franklin's X-Ray Crystallography">
            <a:extLst>
              <a:ext uri="{FF2B5EF4-FFF2-40B4-BE49-F238E27FC236}">
                <a16:creationId xmlns:a16="http://schemas.microsoft.com/office/drawing/2014/main" id="{8FC57930-FEE2-C34B-84EE-DA434ADE98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2384" y="812800"/>
            <a:ext cx="2416360" cy="23335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1CB7A9A-2A30-2749-AD89-462C6BFD87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6356" y="1506242"/>
            <a:ext cx="2463360" cy="2420888"/>
          </a:xfrm>
          <a:prstGeom prst="rect">
            <a:avLst/>
          </a:prstGeom>
        </p:spPr>
      </p:pic>
      <p:pic>
        <p:nvPicPr>
          <p:cNvPr id="3078" name="Picture 6" descr="Seeds of Hope | Kid Reporters' Notebook | Scholastic Inc.">
            <a:extLst>
              <a:ext uri="{FF2B5EF4-FFF2-40B4-BE49-F238E27FC236}">
                <a16:creationId xmlns:a16="http://schemas.microsoft.com/office/drawing/2014/main" id="{53F5FC6D-5D02-194A-8645-D88E7D467B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577" y="5018857"/>
            <a:ext cx="2463359" cy="174045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ontinental drift | National Geographic Society">
            <a:extLst>
              <a:ext uri="{FF2B5EF4-FFF2-40B4-BE49-F238E27FC236}">
                <a16:creationId xmlns:a16="http://schemas.microsoft.com/office/drawing/2014/main" id="{D72D7300-3FDA-E644-BED3-0DE95809B4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9480" y="5005283"/>
            <a:ext cx="2318990" cy="1740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245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B23B8F-DDA4-2B47-9E4B-D61109E21EC1}"/>
              </a:ext>
            </a:extLst>
          </p:cNvPr>
          <p:cNvSpPr>
            <a:spLocks noGrp="1"/>
          </p:cNvSpPr>
          <p:nvPr>
            <p:ph type="sldNum" sz="quarter" idx="12"/>
          </p:nvPr>
        </p:nvSpPr>
        <p:spPr/>
        <p:txBody>
          <a:bodyPr/>
          <a:lstStyle/>
          <a:p>
            <a:fld id="{6E2D2B3B-882E-40F3-A32F-6DD516915044}" type="slidenum">
              <a:rPr lang="en-US" smtClean="0"/>
              <a:pPr/>
              <a:t>5</a:t>
            </a:fld>
            <a:endParaRPr lang="en-US"/>
          </a:p>
        </p:txBody>
      </p:sp>
      <p:sp>
        <p:nvSpPr>
          <p:cNvPr id="5" name="TextBox 4">
            <a:extLst>
              <a:ext uri="{FF2B5EF4-FFF2-40B4-BE49-F238E27FC236}">
                <a16:creationId xmlns:a16="http://schemas.microsoft.com/office/drawing/2014/main" id="{F342B14B-2841-274E-8082-2E1960C98454}"/>
              </a:ext>
            </a:extLst>
          </p:cNvPr>
          <p:cNvSpPr txBox="1"/>
          <p:nvPr/>
        </p:nvSpPr>
        <p:spPr>
          <a:xfrm>
            <a:off x="655720" y="498814"/>
            <a:ext cx="6044006" cy="1446550"/>
          </a:xfrm>
          <a:prstGeom prst="rect">
            <a:avLst/>
          </a:prstGeom>
          <a:noFill/>
        </p:spPr>
        <p:txBody>
          <a:bodyPr wrap="square" rtlCol="0">
            <a:spAutoFit/>
          </a:bodyPr>
          <a:lstStyle/>
          <a:p>
            <a:pPr algn="ctr"/>
            <a:r>
              <a:rPr lang="en-US" sz="4400" dirty="0">
                <a:solidFill>
                  <a:srgbClr val="7030A0"/>
                </a:solidFill>
                <a:latin typeface="Calibri Light" panose="020F0302020204030204" pitchFamily="34" charset="0"/>
                <a:cs typeface="Calibri Light" panose="020F0302020204030204" pitchFamily="34" charset="0"/>
              </a:rPr>
              <a:t>There is no such thing as                        “the” scientific method</a:t>
            </a:r>
          </a:p>
        </p:txBody>
      </p:sp>
      <p:sp>
        <p:nvSpPr>
          <p:cNvPr id="9" name="TextBox 8">
            <a:extLst>
              <a:ext uri="{FF2B5EF4-FFF2-40B4-BE49-F238E27FC236}">
                <a16:creationId xmlns:a16="http://schemas.microsoft.com/office/drawing/2014/main" id="{48D4B723-37DD-C744-B235-922080D5D527}"/>
              </a:ext>
            </a:extLst>
          </p:cNvPr>
          <p:cNvSpPr txBox="1"/>
          <p:nvPr/>
        </p:nvSpPr>
        <p:spPr>
          <a:xfrm>
            <a:off x="1271464" y="2257256"/>
            <a:ext cx="4015487" cy="3108543"/>
          </a:xfrm>
          <a:prstGeom prst="rect">
            <a:avLst/>
          </a:prstGeom>
          <a:noFill/>
        </p:spPr>
        <p:txBody>
          <a:bodyPr wrap="square" rtlCol="0">
            <a:spAutoFit/>
          </a:bodyPr>
          <a:lstStyle/>
          <a:p>
            <a:pPr marL="514350" indent="-514350">
              <a:buFont typeface="+mj-lt"/>
              <a:buAutoNum type="arabicPeriod"/>
            </a:pPr>
            <a:r>
              <a:rPr lang="en-AU" sz="2800" dirty="0">
                <a:solidFill>
                  <a:srgbClr val="060606"/>
                </a:solidFill>
              </a:rPr>
              <a:t>State the aim</a:t>
            </a:r>
          </a:p>
          <a:p>
            <a:pPr marL="514350" indent="-514350">
              <a:buFont typeface="+mj-lt"/>
              <a:buAutoNum type="arabicPeriod"/>
            </a:pPr>
            <a:r>
              <a:rPr lang="en-AU" sz="2800" dirty="0">
                <a:solidFill>
                  <a:srgbClr val="060606"/>
                </a:solidFill>
              </a:rPr>
              <a:t>Observe &amp; research</a:t>
            </a:r>
          </a:p>
          <a:p>
            <a:pPr marL="514350" indent="-514350">
              <a:buFont typeface="+mj-lt"/>
              <a:buAutoNum type="arabicPeriod"/>
            </a:pPr>
            <a:r>
              <a:rPr lang="en-AU" sz="2800" dirty="0">
                <a:solidFill>
                  <a:srgbClr val="060606"/>
                </a:solidFill>
              </a:rPr>
              <a:t>Form an hypothesis</a:t>
            </a:r>
          </a:p>
          <a:p>
            <a:pPr marL="514350" indent="-514350">
              <a:buFont typeface="+mj-lt"/>
              <a:buAutoNum type="arabicPeriod"/>
            </a:pPr>
            <a:r>
              <a:rPr lang="en-AU" sz="2800" dirty="0">
                <a:solidFill>
                  <a:srgbClr val="060606"/>
                </a:solidFill>
              </a:rPr>
              <a:t>Devise a method</a:t>
            </a:r>
          </a:p>
          <a:p>
            <a:pPr marL="514350" indent="-514350">
              <a:buFont typeface="+mj-lt"/>
              <a:buAutoNum type="arabicPeriod"/>
            </a:pPr>
            <a:r>
              <a:rPr lang="en-AU" sz="2800" dirty="0">
                <a:solidFill>
                  <a:srgbClr val="060606"/>
                </a:solidFill>
              </a:rPr>
              <a:t>Collect data</a:t>
            </a:r>
          </a:p>
          <a:p>
            <a:pPr marL="514350" indent="-514350">
              <a:buFont typeface="+mj-lt"/>
              <a:buAutoNum type="arabicPeriod"/>
            </a:pPr>
            <a:r>
              <a:rPr lang="en-AU" sz="2800" dirty="0">
                <a:solidFill>
                  <a:srgbClr val="060606"/>
                </a:solidFill>
              </a:rPr>
              <a:t>Analyse data</a:t>
            </a:r>
          </a:p>
          <a:p>
            <a:pPr marL="514350" indent="-514350">
              <a:buFont typeface="+mj-lt"/>
              <a:buAutoNum type="arabicPeriod"/>
            </a:pPr>
            <a:r>
              <a:rPr lang="en-AU" sz="2800" dirty="0">
                <a:solidFill>
                  <a:srgbClr val="060606"/>
                </a:solidFill>
              </a:rPr>
              <a:t>Draw conclusions</a:t>
            </a:r>
          </a:p>
        </p:txBody>
      </p:sp>
      <p:pic>
        <p:nvPicPr>
          <p:cNvPr id="4102" name="Picture 6" descr="Pin on Crafts to try">
            <a:extLst>
              <a:ext uri="{FF2B5EF4-FFF2-40B4-BE49-F238E27FC236}">
                <a16:creationId xmlns:a16="http://schemas.microsoft.com/office/drawing/2014/main" id="{0372D675-B626-C143-9F6B-ED9ED9894B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348" y="488208"/>
            <a:ext cx="8421385" cy="27803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ABAB557-2983-DB42-8F5C-2BB63184B1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117" y="3387536"/>
            <a:ext cx="4242555" cy="2773343"/>
          </a:xfrm>
          <a:prstGeom prst="rect">
            <a:avLst/>
          </a:prstGeom>
        </p:spPr>
      </p:pic>
      <p:sp>
        <p:nvSpPr>
          <p:cNvPr id="14" name="TextBox 13">
            <a:extLst>
              <a:ext uri="{FF2B5EF4-FFF2-40B4-BE49-F238E27FC236}">
                <a16:creationId xmlns:a16="http://schemas.microsoft.com/office/drawing/2014/main" id="{3BE959DB-6B5A-6B42-9AAA-4FF2DA5AFEA4}"/>
              </a:ext>
            </a:extLst>
          </p:cNvPr>
          <p:cNvSpPr txBox="1"/>
          <p:nvPr/>
        </p:nvSpPr>
        <p:spPr>
          <a:xfrm>
            <a:off x="10084541" y="1595507"/>
            <a:ext cx="835167" cy="369332"/>
          </a:xfrm>
          <a:prstGeom prst="rect">
            <a:avLst/>
          </a:prstGeom>
          <a:solidFill>
            <a:schemeClr val="bg1"/>
          </a:solidFill>
        </p:spPr>
        <p:txBody>
          <a:bodyPr wrap="square" rtlCol="0">
            <a:spAutoFit/>
          </a:bodyPr>
          <a:lstStyle/>
          <a:p>
            <a:endParaRPr lang="en-US" dirty="0"/>
          </a:p>
        </p:txBody>
      </p:sp>
      <p:cxnSp>
        <p:nvCxnSpPr>
          <p:cNvPr id="4" name="Straight Connector 3">
            <a:extLst>
              <a:ext uri="{FF2B5EF4-FFF2-40B4-BE49-F238E27FC236}">
                <a16:creationId xmlns:a16="http://schemas.microsoft.com/office/drawing/2014/main" id="{C889D5CB-2C9D-7B4F-B610-CA1234C0F035}"/>
              </a:ext>
            </a:extLst>
          </p:cNvPr>
          <p:cNvCxnSpPr>
            <a:cxnSpLocks/>
          </p:cNvCxnSpPr>
          <p:nvPr/>
        </p:nvCxnSpPr>
        <p:spPr>
          <a:xfrm flipV="1">
            <a:off x="1861891" y="2420888"/>
            <a:ext cx="2865957" cy="322807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2180867-81B9-0859-EEB3-83FE4C9CB066}"/>
              </a:ext>
            </a:extLst>
          </p:cNvPr>
          <p:cNvSpPr/>
          <p:nvPr/>
        </p:nvSpPr>
        <p:spPr>
          <a:xfrm>
            <a:off x="10995903" y="535810"/>
            <a:ext cx="2895468" cy="2732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7474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E2D2B3B-882E-40F3-A32F-6DD516915044}" type="slidenum">
              <a:rPr lang="en-US" smtClean="0"/>
              <a:pPr/>
              <a:t>6</a:t>
            </a:fld>
            <a:endParaRPr lang="en-US"/>
          </a:p>
        </p:txBody>
      </p:sp>
      <p:pic>
        <p:nvPicPr>
          <p:cNvPr id="4" name="Picture 3" descr="Screen Shot 2015-02-23 at 7.57.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02527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33FA-4937-692A-8DA9-9BD929AC02B4}"/>
              </a:ext>
            </a:extLst>
          </p:cNvPr>
          <p:cNvSpPr>
            <a:spLocks noGrp="1"/>
          </p:cNvSpPr>
          <p:nvPr>
            <p:ph type="title"/>
          </p:nvPr>
        </p:nvSpPr>
        <p:spPr>
          <a:xfrm>
            <a:off x="838200" y="365125"/>
            <a:ext cx="5962650" cy="1325563"/>
          </a:xfrm>
        </p:spPr>
        <p:txBody>
          <a:bodyPr/>
          <a:lstStyle/>
          <a:p>
            <a:r>
              <a:rPr lang="en-US" dirty="0">
                <a:solidFill>
                  <a:srgbClr val="7030A0"/>
                </a:solidFill>
                <a:latin typeface="Calibri Light" panose="020F0302020204030204" pitchFamily="34" charset="0"/>
                <a:cs typeface="Calibri Light" panose="020F0302020204030204" pitchFamily="34" charset="0"/>
              </a:rPr>
              <a:t>Fair testing investigations</a:t>
            </a:r>
          </a:p>
        </p:txBody>
      </p:sp>
      <p:sp>
        <p:nvSpPr>
          <p:cNvPr id="3" name="Content Placeholder 2">
            <a:extLst>
              <a:ext uri="{FF2B5EF4-FFF2-40B4-BE49-F238E27FC236}">
                <a16:creationId xmlns:a16="http://schemas.microsoft.com/office/drawing/2014/main" id="{AB94E776-4E3D-577B-76F8-05F7F222D83B}"/>
              </a:ext>
            </a:extLst>
          </p:cNvPr>
          <p:cNvSpPr>
            <a:spLocks noGrp="1"/>
          </p:cNvSpPr>
          <p:nvPr>
            <p:ph idx="1"/>
          </p:nvPr>
        </p:nvSpPr>
        <p:spPr>
          <a:xfrm>
            <a:off x="838200" y="1825624"/>
            <a:ext cx="5676900" cy="3832225"/>
          </a:xfrm>
        </p:spPr>
        <p:txBody>
          <a:bodyPr/>
          <a:lstStyle/>
          <a:p>
            <a:r>
              <a:rPr lang="en-AU" altLang="en-US" dirty="0">
                <a:solidFill>
                  <a:srgbClr val="060606"/>
                </a:solidFill>
              </a:rPr>
              <a:t>An investigation where only one variable is changed while all others are kept the same (controlled), observing or measuring the effect on another variable</a:t>
            </a:r>
          </a:p>
          <a:p>
            <a:r>
              <a:rPr lang="en-AU" altLang="en-US" dirty="0">
                <a:solidFill>
                  <a:srgbClr val="060606"/>
                </a:solidFill>
              </a:rPr>
              <a:t>E.g.</a:t>
            </a:r>
          </a:p>
          <a:p>
            <a:pPr lvl="1"/>
            <a:r>
              <a:rPr lang="en-AU" altLang="en-US" dirty="0">
                <a:solidFill>
                  <a:srgbClr val="060606"/>
                </a:solidFill>
              </a:rPr>
              <a:t>Measuring strength of flax fibres</a:t>
            </a:r>
          </a:p>
          <a:p>
            <a:pPr lvl="1"/>
            <a:r>
              <a:rPr lang="en-AU" altLang="en-US" dirty="0">
                <a:solidFill>
                  <a:srgbClr val="060606"/>
                </a:solidFill>
              </a:rPr>
              <a:t>Other examples?</a:t>
            </a:r>
          </a:p>
          <a:p>
            <a:endParaRPr lang="en-US" dirty="0"/>
          </a:p>
        </p:txBody>
      </p:sp>
      <p:pic>
        <p:nvPicPr>
          <p:cNvPr id="4" name="Picture 3">
            <a:extLst>
              <a:ext uri="{FF2B5EF4-FFF2-40B4-BE49-F238E27FC236}">
                <a16:creationId xmlns:a16="http://schemas.microsoft.com/office/drawing/2014/main" id="{B490DA2B-0674-B841-AFA7-BFF2C168C7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9000" y="4610684"/>
            <a:ext cx="3823981" cy="2294882"/>
          </a:xfrm>
          <a:prstGeom prst="rect">
            <a:avLst/>
          </a:prstGeom>
        </p:spPr>
      </p:pic>
      <p:pic>
        <p:nvPicPr>
          <p:cNvPr id="5" name="Picture 4">
            <a:extLst>
              <a:ext uri="{FF2B5EF4-FFF2-40B4-BE49-F238E27FC236}">
                <a16:creationId xmlns:a16="http://schemas.microsoft.com/office/drawing/2014/main" id="{D0E759A6-B381-AE4A-82A4-1239351C6A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3941" y="2203092"/>
            <a:ext cx="3581399" cy="2279293"/>
          </a:xfrm>
          <a:prstGeom prst="rect">
            <a:avLst/>
          </a:prstGeom>
        </p:spPr>
      </p:pic>
      <p:pic>
        <p:nvPicPr>
          <p:cNvPr id="7" name="Picture 6">
            <a:extLst>
              <a:ext uri="{FF2B5EF4-FFF2-40B4-BE49-F238E27FC236}">
                <a16:creationId xmlns:a16="http://schemas.microsoft.com/office/drawing/2014/main" id="{766D925F-65AE-DE9F-6EB1-E3EF8554E4A5}"/>
              </a:ext>
            </a:extLst>
          </p:cNvPr>
          <p:cNvPicPr>
            <a:picLocks noChangeAspect="1"/>
          </p:cNvPicPr>
          <p:nvPr/>
        </p:nvPicPr>
        <p:blipFill>
          <a:blip r:embed="rId5"/>
          <a:stretch>
            <a:fillRect/>
          </a:stretch>
        </p:blipFill>
        <p:spPr>
          <a:xfrm>
            <a:off x="8354641" y="11056"/>
            <a:ext cx="3837359" cy="2268237"/>
          </a:xfrm>
          <a:prstGeom prst="rect">
            <a:avLst/>
          </a:prstGeom>
        </p:spPr>
      </p:pic>
    </p:spTree>
    <p:extLst>
      <p:ext uri="{BB962C8B-B14F-4D97-AF65-F5344CB8AC3E}">
        <p14:creationId xmlns:p14="http://schemas.microsoft.com/office/powerpoint/2010/main" val="2468295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305" y="99394"/>
            <a:ext cx="6516216" cy="965529"/>
          </a:xfrm>
        </p:spPr>
        <p:txBody>
          <a:bodyPr/>
          <a:lstStyle/>
          <a:p>
            <a:r>
              <a:rPr lang="en-US" dirty="0">
                <a:solidFill>
                  <a:srgbClr val="7030A0"/>
                </a:solidFill>
                <a:latin typeface="Calibri Light" panose="020F0302020204030204" pitchFamily="34" charset="0"/>
                <a:cs typeface="Calibri Light" panose="020F0302020204030204" pitchFamily="34" charset="0"/>
              </a:rPr>
              <a:t>Other types of investigations</a:t>
            </a:r>
          </a:p>
        </p:txBody>
      </p:sp>
      <p:sp>
        <p:nvSpPr>
          <p:cNvPr id="3" name="Content Placeholder 2"/>
          <p:cNvSpPr>
            <a:spLocks noGrp="1"/>
          </p:cNvSpPr>
          <p:nvPr>
            <p:ph idx="1"/>
          </p:nvPr>
        </p:nvSpPr>
        <p:spPr>
          <a:xfrm>
            <a:off x="324305" y="1145210"/>
            <a:ext cx="5510280" cy="2463800"/>
          </a:xfrm>
        </p:spPr>
        <p:txBody>
          <a:bodyPr>
            <a:normAutofit fontScale="92500"/>
          </a:bodyPr>
          <a:lstStyle/>
          <a:p>
            <a:r>
              <a:rPr lang="en-US" dirty="0">
                <a:solidFill>
                  <a:srgbClr val="060606"/>
                </a:solidFill>
              </a:rPr>
              <a:t>Modelling </a:t>
            </a:r>
          </a:p>
          <a:p>
            <a:r>
              <a:rPr lang="en-US" dirty="0">
                <a:solidFill>
                  <a:srgbClr val="060606"/>
                </a:solidFill>
              </a:rPr>
              <a:t>Pattern-seeking investigations</a:t>
            </a:r>
          </a:p>
          <a:p>
            <a:r>
              <a:rPr lang="en-US" dirty="0">
                <a:solidFill>
                  <a:srgbClr val="060606"/>
                </a:solidFill>
              </a:rPr>
              <a:t>Exploring </a:t>
            </a:r>
          </a:p>
          <a:p>
            <a:r>
              <a:rPr lang="en-US" dirty="0">
                <a:solidFill>
                  <a:srgbClr val="060606"/>
                </a:solidFill>
              </a:rPr>
              <a:t>Classifying and identifying</a:t>
            </a:r>
          </a:p>
          <a:p>
            <a:r>
              <a:rPr lang="en-US" dirty="0">
                <a:solidFill>
                  <a:srgbClr val="060606"/>
                </a:solidFill>
              </a:rPr>
              <a:t>Making things or developing systems</a:t>
            </a:r>
          </a:p>
        </p:txBody>
      </p:sp>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450" y="3850584"/>
            <a:ext cx="5245984" cy="28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8472264" y="4229921"/>
            <a:ext cx="3289300" cy="2463800"/>
          </a:xfrm>
          <a:prstGeom prst="rect">
            <a:avLst/>
          </a:prstGeom>
        </p:spPr>
      </p:pic>
      <p:pic>
        <p:nvPicPr>
          <p:cNvPr id="8" name="Picture 7">
            <a:extLst>
              <a:ext uri="{FF2B5EF4-FFF2-40B4-BE49-F238E27FC236}">
                <a16:creationId xmlns:a16="http://schemas.microsoft.com/office/drawing/2014/main" id="{97B4E4FA-F538-CE4A-97B2-3223674DB5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7448" y="1378878"/>
            <a:ext cx="2011871" cy="2189665"/>
          </a:xfrm>
          <a:prstGeom prst="rect">
            <a:avLst/>
          </a:prstGeom>
        </p:spPr>
      </p:pic>
      <p:pic>
        <p:nvPicPr>
          <p:cNvPr id="6146" name="Picture 2" descr="Dichotomous Keys | Grade 11 University Biology">
            <a:extLst>
              <a:ext uri="{FF2B5EF4-FFF2-40B4-BE49-F238E27FC236}">
                <a16:creationId xmlns:a16="http://schemas.microsoft.com/office/drawing/2014/main" id="{4AB316A1-84BE-6A43-8DED-3FC8A564CD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4116" y="173409"/>
            <a:ext cx="4011873" cy="18722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8418AB1-3500-34B0-A9E6-3AF1CEEFAE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6381" y="2203235"/>
            <a:ext cx="2367341" cy="1860054"/>
          </a:xfrm>
          <a:prstGeom prst="rect">
            <a:avLst/>
          </a:prstGeom>
        </p:spPr>
      </p:pic>
    </p:spTree>
    <p:extLst>
      <p:ext uri="{BB962C8B-B14F-4D97-AF65-F5344CB8AC3E}">
        <p14:creationId xmlns:p14="http://schemas.microsoft.com/office/powerpoint/2010/main" val="142850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318323"/>
            <a:ext cx="7620000" cy="696910"/>
          </a:xfrm>
        </p:spPr>
        <p:txBody>
          <a:bodyPr/>
          <a:lstStyle/>
          <a:p>
            <a:pPr algn="ctr"/>
            <a:r>
              <a:rPr lang="en-US" dirty="0">
                <a:solidFill>
                  <a:srgbClr val="7030A0"/>
                </a:solidFill>
                <a:latin typeface="Calibri Light" panose="020F0302020204030204" pitchFamily="34" charset="0"/>
                <a:cs typeface="Calibri Light" panose="020F0302020204030204" pitchFamily="34" charset="0"/>
              </a:rPr>
              <a:t>Pattern-Seeking Investigations</a:t>
            </a:r>
          </a:p>
        </p:txBody>
      </p:sp>
      <p:sp>
        <p:nvSpPr>
          <p:cNvPr id="3" name="Content Placeholder 2"/>
          <p:cNvSpPr>
            <a:spLocks noGrp="1"/>
          </p:cNvSpPr>
          <p:nvPr>
            <p:ph idx="1"/>
          </p:nvPr>
        </p:nvSpPr>
        <p:spPr>
          <a:xfrm>
            <a:off x="551792" y="1343878"/>
            <a:ext cx="8640552" cy="5132040"/>
          </a:xfrm>
        </p:spPr>
        <p:txBody>
          <a:bodyPr>
            <a:normAutofit/>
          </a:bodyPr>
          <a:lstStyle/>
          <a:p>
            <a:r>
              <a:rPr lang="en-NZ" dirty="0">
                <a:solidFill>
                  <a:srgbClr val="060606"/>
                </a:solidFill>
              </a:rPr>
              <a:t>Find relationships between variables that can’t be controlled or manipulated to suggest causal links </a:t>
            </a:r>
          </a:p>
          <a:p>
            <a:pPr lvl="1"/>
            <a:r>
              <a:rPr lang="en-NZ" dirty="0">
                <a:solidFill>
                  <a:srgbClr val="060606"/>
                </a:solidFill>
              </a:rPr>
              <a:t>E.g. field work – in geology, astronomy, ecology meteorology.</a:t>
            </a:r>
            <a:r>
              <a:rPr lang="en-AU" dirty="0">
                <a:solidFill>
                  <a:srgbClr val="060606"/>
                </a:solidFill>
              </a:rPr>
              <a:t> </a:t>
            </a:r>
          </a:p>
          <a:p>
            <a:pPr lvl="1"/>
            <a:r>
              <a:rPr lang="en-AU" dirty="0">
                <a:solidFill>
                  <a:srgbClr val="060606"/>
                </a:solidFill>
              </a:rPr>
              <a:t>E.g. using data sets – </a:t>
            </a:r>
            <a:r>
              <a:rPr lang="mi-NZ" dirty="0">
                <a:solidFill>
                  <a:srgbClr val="060606"/>
                </a:solidFill>
              </a:rPr>
              <a:t>in any science</a:t>
            </a:r>
            <a:endParaRPr lang="en-AU" dirty="0">
              <a:solidFill>
                <a:srgbClr val="060606"/>
              </a:solidFill>
            </a:endParaRPr>
          </a:p>
          <a:p>
            <a:r>
              <a:rPr lang="en-AU" dirty="0">
                <a:solidFill>
                  <a:srgbClr val="060606"/>
                </a:solidFill>
              </a:rPr>
              <a:t>E.g. Sampling activities eg zonation on shore or salinity levels upstream from estuary; Vitamin C or pH in fruit/veges; apparent movement of Mars in the night sky; movement of a fault-line across sedimentary beds; link between moon phase &amp; fishing success.</a:t>
            </a:r>
          </a:p>
          <a:p>
            <a:r>
              <a:rPr lang="en-AU" dirty="0">
                <a:solidFill>
                  <a:srgbClr val="060606"/>
                </a:solidFill>
              </a:rPr>
              <a:t>Looking for patterns in data: average temperature at different latitudes; no. of C atoms vs melting point; </a:t>
            </a:r>
            <a:endParaRPr lang="en-US" dirty="0">
              <a:solidFill>
                <a:srgbClr val="060606"/>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pPr/>
              <a:t>9</a:t>
            </a:fld>
            <a:endParaRPr lang="en-US"/>
          </a:p>
        </p:txBody>
      </p:sp>
      <p:pic>
        <p:nvPicPr>
          <p:cNvPr id="5" name="Picture 4"/>
          <p:cNvPicPr>
            <a:picLocks noChangeAspect="1"/>
          </p:cNvPicPr>
          <p:nvPr/>
        </p:nvPicPr>
        <p:blipFill>
          <a:blip r:embed="rId3"/>
          <a:stretch>
            <a:fillRect/>
          </a:stretch>
        </p:blipFill>
        <p:spPr>
          <a:xfrm>
            <a:off x="9248394" y="4653137"/>
            <a:ext cx="2943606" cy="2204864"/>
          </a:xfrm>
          <a:prstGeom prst="rect">
            <a:avLst/>
          </a:prstGeom>
        </p:spPr>
      </p:pic>
      <p:pic>
        <p:nvPicPr>
          <p:cNvPr id="6" name="Picture 5">
            <a:extLst>
              <a:ext uri="{FF2B5EF4-FFF2-40B4-BE49-F238E27FC236}">
                <a16:creationId xmlns:a16="http://schemas.microsoft.com/office/drawing/2014/main" id="{9EF75906-4C63-E0D9-0BD9-02E61E319D12}"/>
              </a:ext>
            </a:extLst>
          </p:cNvPr>
          <p:cNvPicPr>
            <a:picLocks noChangeAspect="1"/>
          </p:cNvPicPr>
          <p:nvPr/>
        </p:nvPicPr>
        <p:blipFill>
          <a:blip r:embed="rId4"/>
          <a:stretch>
            <a:fillRect/>
          </a:stretch>
        </p:blipFill>
        <p:spPr>
          <a:xfrm>
            <a:off x="9340288" y="-33139"/>
            <a:ext cx="2851712" cy="4470251"/>
          </a:xfrm>
          <a:prstGeom prst="rect">
            <a:avLst/>
          </a:prstGeom>
        </p:spPr>
      </p:pic>
    </p:spTree>
    <p:extLst>
      <p:ext uri="{BB962C8B-B14F-4D97-AF65-F5344CB8AC3E}">
        <p14:creationId xmlns:p14="http://schemas.microsoft.com/office/powerpoint/2010/main" val="1991344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Theme">
  <a:themeElements>
    <a:clrScheme name="Custom 5">
      <a:dk1>
        <a:srgbClr val="7B71D5"/>
      </a:dk1>
      <a:lt1>
        <a:srgbClr val="FFFFFF"/>
      </a:lt1>
      <a:dk2>
        <a:srgbClr val="675E47"/>
      </a:dk2>
      <a:lt2>
        <a:srgbClr val="62DFD7"/>
      </a:lt2>
      <a:accent1>
        <a:srgbClr val="A9A57C"/>
      </a:accent1>
      <a:accent2>
        <a:srgbClr val="9CBEBD"/>
      </a:accent2>
      <a:accent3>
        <a:srgbClr val="D2CB6C"/>
      </a:accent3>
      <a:accent4>
        <a:srgbClr val="95A39D"/>
      </a:accent4>
      <a:accent5>
        <a:srgbClr val="C89F5D"/>
      </a:accent5>
      <a:accent6>
        <a:srgbClr val="B1A089"/>
      </a:accent6>
      <a:hlink>
        <a:srgbClr val="3F35D2"/>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15096</TotalTime>
  <Words>2358</Words>
  <Application>Microsoft Macintosh PowerPoint</Application>
  <PresentationFormat>Widescreen</PresentationFormat>
  <Paragraphs>275</Paragraphs>
  <Slides>20</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Default Theme</vt:lpstr>
      <vt:lpstr>Investigating is more than just fair tests</vt:lpstr>
      <vt:lpstr>NZC Science Aim</vt:lpstr>
      <vt:lpstr>PowerPoint Presentation</vt:lpstr>
      <vt:lpstr>Not all scientists do fair tests</vt:lpstr>
      <vt:lpstr>PowerPoint Presentation</vt:lpstr>
      <vt:lpstr>PowerPoint Presentation</vt:lpstr>
      <vt:lpstr>Fair testing investigations</vt:lpstr>
      <vt:lpstr>Other types of investigations</vt:lpstr>
      <vt:lpstr>Pattern-Seeking Investigations</vt:lpstr>
      <vt:lpstr>Modelling investigations</vt:lpstr>
      <vt:lpstr>Exploring investigations</vt:lpstr>
      <vt:lpstr>Classifying &amp; identifying investigations</vt:lpstr>
      <vt:lpstr>Investigate by making things or developing systems</vt:lpstr>
      <vt:lpstr>Multiple approaches in 1 activity</vt:lpstr>
      <vt:lpstr>Let’s try some</vt:lpstr>
      <vt:lpstr>Do we recognise them?</vt:lpstr>
      <vt:lpstr>The End</vt:lpstr>
      <vt:lpstr>PowerPoint Presentation</vt:lpstr>
      <vt:lpstr>Education Perfect Investigations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Workshop</dc:title>
  <dc:creator>Kate Rice</dc:creator>
  <cp:lastModifiedBy>Mikhal Stone</cp:lastModifiedBy>
  <cp:revision>187</cp:revision>
  <cp:lastPrinted>2021-04-16T20:04:45Z</cp:lastPrinted>
  <dcterms:created xsi:type="dcterms:W3CDTF">2014-12-04T20:22:23Z</dcterms:created>
  <dcterms:modified xsi:type="dcterms:W3CDTF">2023-11-18T20:19:45Z</dcterms:modified>
</cp:coreProperties>
</file>