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60537"/>
  </p:normalViewPr>
  <p:slideViewPr>
    <p:cSldViewPr snapToGrid="0">
      <p:cViewPr varScale="1">
        <p:scale>
          <a:sx n="69" d="100"/>
          <a:sy n="69" d="100"/>
        </p:scale>
        <p:origin x="21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0EF25-41A3-814D-B380-CE056845C934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9D84B-36BB-8E4C-90CB-936F9FDC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Ssam_Hksnw" TargetMode="External"/><Relationship Id="rId7" Type="http://schemas.openxmlformats.org/officeDocument/2006/relationships/hyperlink" Target="https://forms.office.com/r/Xf0XrxU5wU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@newzealandinstituteofphysi5806" TargetMode="External"/><Relationship Id="rId5" Type="http://schemas.openxmlformats.org/officeDocument/2006/relationships/hyperlink" Target="https://youtu.be/MXVBm2-pj54" TargetMode="External"/><Relationship Id="rId4" Type="http://schemas.openxmlformats.org/officeDocument/2006/relationships/hyperlink" Target="https://youtu.be/xtwooIEBjiI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NZASE resources from L1 pilots and planned units both available at https://</a:t>
            </a:r>
            <a:r>
              <a:rPr lang="en-NZ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nzase.org.nz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/</a:t>
            </a:r>
            <a:r>
              <a:rPr lang="en-NZ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nzase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-network-expertise/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SLH https://</a:t>
            </a:r>
            <a:r>
              <a:rPr lang="en-NZ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www.sciencelearn.org.nz</a:t>
            </a: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NZ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Webinars</a:t>
            </a:r>
            <a:endParaRPr lang="en-GB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S1.1   Science-informed response to a local socio-scientific issue </a:t>
            </a:r>
            <a:r>
              <a:rPr lang="en-NZ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 tooltip="https://youtu.be/GSsam_Hksnw"/>
              </a:rPr>
              <a:t>https://youtu.be/GSsam_Hksnw</a:t>
            </a: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S1.2   Scientific investigative approaches </a:t>
            </a:r>
            <a:r>
              <a:rPr lang="en-NZ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4" tooltip="https://youtu.be/xtwooIEBjiI"/>
              </a:rPr>
              <a:t>https://youtu.be/xtwooIEBjiI</a:t>
            </a: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S1.3   Development of a scientific idea </a:t>
            </a:r>
            <a:r>
              <a:rPr lang="en-NZ" sz="1800" u="sng" dirty="0">
                <a:solidFill>
                  <a:srgbClr val="0432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https://</a:t>
            </a:r>
            <a:r>
              <a:rPr lang="en-NZ" sz="1800" u="sng" dirty="0" err="1">
                <a:solidFill>
                  <a:srgbClr val="0432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www.youtube.com</a:t>
            </a:r>
            <a:r>
              <a:rPr lang="en-NZ" sz="1800" u="sng" dirty="0">
                <a:solidFill>
                  <a:srgbClr val="0432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/</a:t>
            </a:r>
            <a:r>
              <a:rPr lang="en-NZ" sz="1800" u="sng" dirty="0" err="1">
                <a:solidFill>
                  <a:srgbClr val="0432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watch?v</a:t>
            </a:r>
            <a:r>
              <a:rPr lang="en-NZ" sz="1800" u="sng" dirty="0">
                <a:solidFill>
                  <a:srgbClr val="0432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=-zC35OOURFg&amp;t=0s </a:t>
            </a:r>
            <a:endParaRPr lang="en-NZ" sz="1800" dirty="0">
              <a:solidFill>
                <a:srgbClr val="0432F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N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S1.4   Validation of science claims </a:t>
            </a:r>
            <a:r>
              <a:rPr lang="en-NZ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5" tooltip="https://youtu.be/MXVBm2-pj54"/>
              </a:rPr>
              <a:t>https://youtu.be/MXVBm2-pj54</a:t>
            </a:r>
            <a:endParaRPr lang="en-NZ" sz="18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en-NZ" sz="18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Resources for L1 Chem/Bio and Physics/Earth Science are the responsibility of other subject associations (&amp; found on their websites). </a:t>
            </a:r>
            <a:endParaRPr lang="en-NZ" sz="2800" dirty="0">
              <a:effectLst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SCENZ has teaching outlines and resources for CB 1.2 &amp; 1.4 available for anyone. Assessment tasks will be for members only.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ESSE has unit examples in process, expect something in early December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HATA has been running PLD on L1 for AgHort teachers and additional resources will be released early December under members-only resources.  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Some BEANZ regional workshops explored resources for microbes. Genetics resources are in development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NZIP has made some videos (</a:t>
            </a:r>
            <a:r>
              <a:rPr lang="en-NZ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6"/>
              </a:rPr>
              <a:t>https://www.youtube.com/@newzealandinstituteofphysi5806</a:t>
            </a: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 and sample assessment tasks (subscribers only) about energy for PES 1.4. They are seeking teachers interested in developing more resources, apply here by Nov 30 (link to </a:t>
            </a:r>
            <a:r>
              <a:rPr lang="en-NZ" sz="1800" b="0" i="0" u="sng" strike="noStrike" dirty="0">
                <a:solidFill>
                  <a:srgbClr val="954F72"/>
                </a:solidFill>
                <a:effectLst/>
                <a:latin typeface="Calibri" panose="020F0502020204030204" pitchFamily="34" charset="0"/>
                <a:hlinkClick r:id="rId7"/>
              </a:rPr>
              <a:t>https://forms.office.com/r/Xf0XrxU5wU</a:t>
            </a:r>
            <a:r>
              <a:rPr lang="en-NZ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15000"/>
              </a:lnSpc>
            </a:pPr>
            <a:endParaRPr lang="en-NZ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7081E6-4678-5744-9148-AD6E7763A3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7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57311-DA7B-3F9F-C0B5-CB59D308A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65F3B-71F8-59DF-6DB3-C4699421E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F94CA-AF95-866F-288B-94AC816E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05B80-D44C-438D-F985-2AB00F03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549F6-51A6-A203-8DE4-D97E85765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1844D-2C2F-165D-8403-4E05E7333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D153B-EA0B-29AB-8359-38252615A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63739-21D0-6ABD-E7BC-ED72B264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970B9-87E6-E361-C743-4F2AB7A3A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0CCA5-CEF2-744C-EFD6-B58BF8F33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67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BAB574-7915-6A57-44C8-6ECE955E23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D943B-6F82-E0BC-17CC-F420D0F9D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EE71BC-F5E2-77F3-9C9F-68B672F02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720F1-D065-C78C-B0AE-47F46D16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5D79B-859C-4A0F-4DB6-DAB5A480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48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9B48E-F744-DE61-BE4C-250EE827F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68A37-33CB-C3E3-1B1E-2A0BBE5D9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75847-7D8D-D3E8-1275-63EF039A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7C20F-FDDE-9B1A-6FAB-EA90D9192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A6212B-E2BF-0AEA-3B3D-C4C1BCA7E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90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97A2B-B630-4153-3066-30450265E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D04C7-6F57-3071-0CAA-5FC3F2EDB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FAC93-CDD1-548B-9C43-16B82A2E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431CA1-C5B3-A4C7-CCB5-DB939961A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D929A-BBF9-D9F0-784C-4D4B4A00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71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1CC0-9848-03A1-B32D-5380344B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275BB-64CA-01E2-E259-33D41AAF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AE814-113A-43DD-7D8A-E34B325EF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8B915-85E4-BE33-77B3-CAC8E380C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D6D74-36C7-3FF8-DB0E-508CB9B7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F7DED-8961-6D63-CB73-804AD7259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2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83951-1CE6-C338-D9B1-8723C170D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7C8F3-9DE6-EF13-062F-A138006DD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50D16-98A6-C5FA-D548-7D98D12CD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80DA9-4F75-95F4-886F-5FDA2DAF1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ECE1FA-6ECA-9AB1-3BD1-31C094D01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45B02-D5FD-C122-3513-1B32BE6DA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162B29-2410-CE2B-FA83-F1B00C030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457C90-8209-EF24-04E5-62D00A221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0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CC33-F908-D16C-D8B8-A623BAF85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11B5B1-80EF-0A73-8864-E08C3B8E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36A57E-C380-00DD-648C-0DEEB768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17EC8-1F50-64E7-C7FC-ED67162C0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8C02B4-39C0-0B32-F4C8-A7CF3E8DD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B52545-D1B4-2897-3803-6E6BA980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0B88E-0272-2507-6603-950D0DE2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2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CED68-6DAE-2D23-B3F6-F57DB40FB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82BD7-F48C-4F79-E965-561614667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A28CE-1013-4A68-A585-4DE894E58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131B1-97DD-E90A-C67D-15CFDE1E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0E1C5-8B42-CA6D-A6C8-C20D82414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0F454-EB4B-04DB-60B4-09ABB147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960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5C2CC-122C-B6F2-D29A-8CFB69721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40012-C09B-3CAC-ACFB-5737F51AC1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64B82E-3813-CF77-756E-CBBAA7CE0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51F9BD-9A0B-701B-E9FA-79EE333F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4A7A2-7D7A-AC19-044A-38292842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54C88-3E34-12CC-4EDD-384DBB2E5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8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6D4F2E-213E-6FE1-5D1B-FD44589D4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C320A-BA73-7C54-174B-C14863758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87B49-4078-38D9-BA25-ACF07D710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9AC9B-3DF9-7B49-89E4-E1805EE3A0DE}" type="datetimeFigureOut">
              <a:rPr lang="en-US" smtClean="0"/>
              <a:t>11/26/23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4C41-AEDD-A11B-6D0F-E2B1DB0BE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DCEF1-F0A1-A43F-3C2E-F141FF46A0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0BB6-FCF6-0A49-8CCA-ABDA4777C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31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nzase.org.nz/nzase-network-expertise/" TargetMode="External"/><Relationship Id="rId7" Type="http://schemas.openxmlformats.org/officeDocument/2006/relationships/hyperlink" Target="mailto:first.last@education.govt.n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zase.org.nz/" TargetMode="External"/><Relationship Id="rId5" Type="http://schemas.openxmlformats.org/officeDocument/2006/relationships/hyperlink" Target="https://www.mikesnews.co.nz/" TargetMode="External"/><Relationship Id="rId4" Type="http://schemas.openxmlformats.org/officeDocument/2006/relationships/hyperlink" Target="mailto:angela.whitlam@waimea.school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5AEF-2E97-6AC2-943E-87062B690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6124" y="110306"/>
            <a:ext cx="4861002" cy="83714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2A2EF-4FF2-8868-A354-A0E497529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4125" y="17000"/>
            <a:ext cx="6712535" cy="6279502"/>
          </a:xfrm>
        </p:spPr>
        <p:txBody>
          <a:bodyPr>
            <a:noAutofit/>
          </a:bodyPr>
          <a:lstStyle/>
          <a:p>
            <a:r>
              <a:rPr lang="en-NZ" sz="2700" dirty="0">
                <a:cs typeface="Arial" panose="020B0604020202020204" pitchFamily="34" charset="0"/>
              </a:rPr>
              <a:t>NZASE’s resources – from L1 Science pilot (April) and 4 planned units (Nov)</a:t>
            </a:r>
          </a:p>
          <a:p>
            <a:r>
              <a:rPr lang="en-NZ" sz="2700" dirty="0">
                <a:cs typeface="Arial" panose="020B0604020202020204" pitchFamily="34" charset="0"/>
              </a:rPr>
              <a:t>Science Learning Hub </a:t>
            </a:r>
          </a:p>
          <a:p>
            <a:r>
              <a:rPr lang="en-NZ" sz="2700" dirty="0">
                <a:cs typeface="Arial" panose="020B0604020202020204" pitchFamily="34" charset="0"/>
              </a:rPr>
              <a:t>NZASE’s 4 webinars of teachers from pilot schools talking about the L1 Science stds </a:t>
            </a:r>
            <a:r>
              <a:rPr lang="en-NZ" sz="2700" dirty="0">
                <a:cs typeface="Arial" panose="020B0604020202020204" pitchFamily="34" charset="0"/>
                <a:hlinkClick r:id="rId3"/>
              </a:rPr>
              <a:t>https://nzase.org.nz/nzase-network-expertise/</a:t>
            </a:r>
            <a:r>
              <a:rPr lang="en-NZ" sz="2700" dirty="0">
                <a:cs typeface="Arial" panose="020B0604020202020204" pitchFamily="34" charset="0"/>
              </a:rPr>
              <a:t> </a:t>
            </a:r>
          </a:p>
          <a:p>
            <a:r>
              <a:rPr lang="en-US" sz="2700" dirty="0">
                <a:cs typeface="Arial" panose="020B0604020202020204" pitchFamily="34" charset="0"/>
              </a:rPr>
              <a:t>Ange Whitlam’s Google Drive folder where teachers share resources for the new L1 stds. </a:t>
            </a:r>
            <a:r>
              <a:rPr lang="en-NZ" sz="2700" b="0" i="0" u="sng" dirty="0">
                <a:solidFill>
                  <a:srgbClr val="0563C1"/>
                </a:solidFill>
                <a:effectLst/>
                <a:cs typeface="Arial" panose="020B0604020202020204" pitchFamily="34" charset="0"/>
                <a:hlinkClick r:id="rId4" tooltip="mailto:angela.whitlam@waimea.school.nz"/>
              </a:rPr>
              <a:t>angela.whitlam@waimea.school.nz</a:t>
            </a:r>
            <a:endParaRPr lang="en-NZ" sz="2700" dirty="0">
              <a:cs typeface="Arial" panose="020B0604020202020204" pitchFamily="34" charset="0"/>
            </a:endParaRPr>
          </a:p>
          <a:p>
            <a:r>
              <a:rPr lang="en-NZ" sz="2700" dirty="0">
                <a:cs typeface="Arial" panose="020B0604020202020204" pitchFamily="34" charset="0"/>
              </a:rPr>
              <a:t>BEANZ, ESSE, NZIP, SCENZ, HATA – PLD, resources</a:t>
            </a:r>
          </a:p>
          <a:p>
            <a:r>
              <a:rPr lang="en-NZ" sz="2700" dirty="0">
                <a:cs typeface="Arial" panose="020B0604020202020204" pitchFamily="34" charset="0"/>
              </a:rPr>
              <a:t>L1 </a:t>
            </a:r>
            <a:r>
              <a:rPr lang="en-NZ" sz="2700" dirty="0" err="1">
                <a:cs typeface="Arial" panose="020B0604020202020204" pitchFamily="34" charset="0"/>
              </a:rPr>
              <a:t>SciPADs</a:t>
            </a:r>
            <a:r>
              <a:rPr lang="en-NZ" sz="2700" dirty="0">
                <a:cs typeface="Arial" panose="020B0604020202020204" pitchFamily="34" charset="0"/>
              </a:rPr>
              <a:t> for new L1 stds</a:t>
            </a:r>
          </a:p>
          <a:p>
            <a:r>
              <a:rPr lang="en-NZ" sz="2700" dirty="0">
                <a:cs typeface="Arial" panose="020B0604020202020204" pitchFamily="34" charset="0"/>
              </a:rPr>
              <a:t>My weekly newsletter of bullet points </a:t>
            </a:r>
            <a:r>
              <a:rPr lang="en-NZ" sz="2700" dirty="0">
                <a:cs typeface="Arial" panose="020B0604020202020204" pitchFamily="34" charset="0"/>
                <a:hlinkClick r:id="rId5"/>
              </a:rPr>
              <a:t>https://www.mikesnews.co.nz/</a:t>
            </a:r>
            <a:r>
              <a:rPr lang="en-NZ" sz="2700" dirty="0">
                <a:cs typeface="Arial" panose="020B0604020202020204" pitchFamily="34" charset="0"/>
              </a:rPr>
              <a:t> </a:t>
            </a:r>
          </a:p>
          <a:p>
            <a:r>
              <a:rPr lang="en-NZ" sz="2700" dirty="0">
                <a:cs typeface="Arial" panose="020B0604020202020204" pitchFamily="34" charset="0"/>
              </a:rPr>
              <a:t>NZASE newsletter  </a:t>
            </a:r>
            <a:r>
              <a:rPr lang="en-NZ" sz="2700" dirty="0">
                <a:cs typeface="Arial" panose="020B0604020202020204" pitchFamily="34" charset="0"/>
                <a:hlinkClick r:id="rId6"/>
              </a:rPr>
              <a:t>https://nzase.org.nz/</a:t>
            </a:r>
            <a:r>
              <a:rPr lang="en-NZ" sz="2700" dirty="0">
                <a:cs typeface="Arial" panose="020B0604020202020204" pitchFamily="34" charset="0"/>
              </a:rPr>
              <a:t> </a:t>
            </a:r>
            <a:endParaRPr lang="en-US" sz="2700" dirty="0"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927695-F4B0-9071-F72D-8ECB5FCCC6FD}"/>
              </a:ext>
            </a:extLst>
          </p:cNvPr>
          <p:cNvSpPr txBox="1"/>
          <p:nvPr/>
        </p:nvSpPr>
        <p:spPr>
          <a:xfrm>
            <a:off x="7076124" y="1042157"/>
            <a:ext cx="4951751" cy="249299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rgbClr val="000000"/>
              </a:buClr>
              <a:buSzPts val="1200"/>
            </a:pPr>
            <a:r>
              <a:rPr lang="en-NZ" sz="2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NCEA Implementation Facilitators,  Science</a:t>
            </a:r>
            <a:r>
              <a:rPr lang="en-US" sz="2600" dirty="0">
                <a:solidFill>
                  <a:srgbClr val="000000"/>
                </a:solidFill>
                <a:effectLst/>
                <a:ea typeface="Rockwell" panose="02060603020205020403" pitchFamily="18" charset="77"/>
                <a:cs typeface="Times New Roman" panose="02020603050405020304" pitchFamily="18" charset="0"/>
              </a:rPr>
              <a:t> </a:t>
            </a:r>
            <a:r>
              <a:rPr lang="en-US" sz="2400" u="sng" dirty="0">
                <a:solidFill>
                  <a:srgbClr val="0000FF"/>
                </a:solidFill>
                <a:effectLst/>
                <a:ea typeface="Rockwell" panose="02060603020205020403" pitchFamily="18" charset="77"/>
                <a:cs typeface="Times New Roman" panose="02020603050405020304" pitchFamily="18" charset="0"/>
                <a:hlinkClick r:id="rId7"/>
              </a:rPr>
              <a:t>first.last@education.govt.nz</a:t>
            </a:r>
            <a:r>
              <a:rPr lang="en-US" sz="2400" dirty="0">
                <a:solidFill>
                  <a:srgbClr val="000000"/>
                </a:solidFill>
                <a:effectLst/>
                <a:ea typeface="Rockwell" panose="02060603020205020403" pitchFamily="18" charset="77"/>
                <a:cs typeface="Times New Roman" panose="02020603050405020304" pitchFamily="18" charset="0"/>
              </a:rPr>
              <a:t> </a:t>
            </a:r>
            <a:endParaRPr lang="en-US" sz="2600" dirty="0">
              <a:solidFill>
                <a:srgbClr val="000000"/>
              </a:solidFill>
              <a:effectLst/>
              <a:ea typeface="Rockwell" panose="02060603020205020403" pitchFamily="18" charset="77"/>
              <a:cs typeface="Times New Roman" panose="02020603050405020304" pitchFamily="18" charset="0"/>
            </a:endParaRPr>
          </a:p>
          <a:p>
            <a:pPr marL="342900" lvl="0" indent="-342900"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effectLst/>
                <a:ea typeface="Rockwell" panose="02060603020205020403" pitchFamily="18" charset="77"/>
              </a:rPr>
              <a:t>Rachel </a:t>
            </a:r>
            <a:r>
              <a:rPr lang="en-US" sz="2600" dirty="0" err="1">
                <a:solidFill>
                  <a:srgbClr val="000000"/>
                </a:solidFill>
                <a:effectLst/>
                <a:ea typeface="Rockwell" panose="02060603020205020403" pitchFamily="18" charset="77"/>
              </a:rPr>
              <a:t>Chisnall</a:t>
            </a:r>
            <a:r>
              <a:rPr lang="en-US" sz="2600" dirty="0">
                <a:solidFill>
                  <a:srgbClr val="000000"/>
                </a:solidFill>
                <a:effectLst/>
                <a:ea typeface="Rockwell" panose="02060603020205020403" pitchFamily="18" charset="77"/>
              </a:rPr>
              <a:t>, Sci/Ch, Dunedin</a:t>
            </a:r>
            <a:endParaRPr lang="en-NZ" sz="2600" dirty="0">
              <a:effectLst/>
              <a:ea typeface="Rockwell" panose="02060603020205020403" pitchFamily="18" charset="77"/>
            </a:endParaRPr>
          </a:p>
          <a:p>
            <a:pPr marL="342900" lvl="0" indent="-342900">
              <a:buClr>
                <a:srgbClr val="000000"/>
              </a:buClr>
              <a:buSzPts val="1200"/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ea typeface="Rockwell" panose="02060603020205020403" pitchFamily="18" charset="77"/>
              </a:rPr>
              <a:t>Nicola Foote, Sci/ESS, Hamilton</a:t>
            </a:r>
            <a:endParaRPr lang="en-NZ" sz="2600" dirty="0">
              <a:effectLst/>
              <a:ea typeface="Rockwell" panose="02060603020205020403" pitchFamily="18" charset="77"/>
            </a:endParaRPr>
          </a:p>
          <a:p>
            <a:pPr marL="342900" lvl="0" indent="-342900">
              <a:buClr>
                <a:srgbClr val="000000"/>
              </a:buClr>
              <a:buSzPts val="1200"/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ea typeface="Rockwell" panose="02060603020205020403" pitchFamily="18" charset="77"/>
              </a:rPr>
              <a:t>Paula Calver, Sci/Px, Auckland </a:t>
            </a:r>
            <a:endParaRPr lang="en-NZ" sz="2600" dirty="0">
              <a:effectLst/>
              <a:ea typeface="Rockwell" panose="02060603020205020403" pitchFamily="18" charset="77"/>
            </a:endParaRPr>
          </a:p>
          <a:p>
            <a:pPr marL="342900" lvl="0" indent="-342900">
              <a:buClr>
                <a:srgbClr val="000000"/>
              </a:buClr>
              <a:buSzPts val="1200"/>
              <a:buFont typeface="Symbol" pitchFamily="2" charset="2"/>
              <a:buChar char=""/>
            </a:pPr>
            <a:r>
              <a:rPr lang="en-US" sz="2600" dirty="0">
                <a:solidFill>
                  <a:srgbClr val="000000"/>
                </a:solidFill>
                <a:effectLst/>
                <a:ea typeface="Rockwell" panose="02060603020205020403" pitchFamily="18" charset="77"/>
              </a:rPr>
              <a:t>Linda Haycock, Sci/Bi, Auckland</a:t>
            </a:r>
          </a:p>
        </p:txBody>
      </p:sp>
      <p:pic>
        <p:nvPicPr>
          <p:cNvPr id="1030" name="Picture 6" descr="Golden Bridge (Vietnam) - Wikipedia">
            <a:extLst>
              <a:ext uri="{FF2B5EF4-FFF2-40B4-BE49-F238E27FC236}">
                <a16:creationId xmlns:a16="http://schemas.microsoft.com/office/drawing/2014/main" id="{FFF3C4F0-7726-5DAE-279F-42978E957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124" y="3598038"/>
            <a:ext cx="4951751" cy="3088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33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412</Words>
  <Application>Microsoft Macintosh PowerPoint</Application>
  <PresentationFormat>Widescreen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Support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Support</dc:title>
  <dc:creator>Mikhal Stone</dc:creator>
  <cp:lastModifiedBy>Mikhal Stone</cp:lastModifiedBy>
  <cp:revision>2</cp:revision>
  <dcterms:created xsi:type="dcterms:W3CDTF">2023-11-21T20:34:18Z</dcterms:created>
  <dcterms:modified xsi:type="dcterms:W3CDTF">2023-11-25T18:33:13Z</dcterms:modified>
</cp:coreProperties>
</file>