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6858000" cy="9144000" type="screen4x3"/>
  <p:notesSz cx="666273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p:restoredTop sz="93692"/>
  </p:normalViewPr>
  <p:slideViewPr>
    <p:cSldViewPr snapToGrid="0">
      <p:cViewPr>
        <p:scale>
          <a:sx n="106" d="100"/>
          <a:sy n="106" d="100"/>
        </p:scale>
        <p:origin x="384" y="-30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36750"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66274" y="4715153"/>
            <a:ext cx="5330190" cy="4466987"/>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36623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t>https://</a:t>
            </a:r>
            <a:r>
              <a:rPr lang="en-NZ" dirty="0" err="1"/>
              <a:t>drive.google.com</a:t>
            </a:r>
            <a:r>
              <a:rPr lang="en-NZ" dirty="0"/>
              <a:t>/file/d/1A5q0MJasLsnK6tsdBcy-xJDq3bo9wZrE/view</a:t>
            </a:r>
            <a:endParaRPr dirty="0"/>
          </a:p>
        </p:txBody>
      </p:sp>
      <p:sp>
        <p:nvSpPr>
          <p:cNvPr id="82" name="Shape 82"/>
          <p:cNvSpPr>
            <a:spLocks noGrp="1" noRot="1" noChangeAspect="1"/>
          </p:cNvSpPr>
          <p:nvPr>
            <p:ph type="sldImg" idx="2"/>
          </p:nvPr>
        </p:nvSpPr>
        <p:spPr>
          <a:xfrm>
            <a:off x="1936750" y="744538"/>
            <a:ext cx="2789238"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 name="Shape 92"/>
          <p:cNvSpPr>
            <a:spLocks noGrp="1" noRot="1" noChangeAspect="1"/>
          </p:cNvSpPr>
          <p:nvPr>
            <p:ph type="sldImg" idx="2"/>
          </p:nvPr>
        </p:nvSpPr>
        <p:spPr>
          <a:xfrm>
            <a:off x="1936750" y="744538"/>
            <a:ext cx="2789238"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411692" y="2064809"/>
            <a:ext cx="6034617" cy="6172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892969" y="5110957"/>
            <a:ext cx="10401300" cy="11572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264694" y="4010819"/>
            <a:ext cx="10401300" cy="33575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57175" y="2844800"/>
            <a:ext cx="2257425" cy="8045451"/>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628900" y="2844800"/>
            <a:ext cx="2257425" cy="8045451"/>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344216" y="817033"/>
            <a:ext cx="4114800" cy="54864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16632" y="179512"/>
            <a:ext cx="6552728" cy="7920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en-GB" sz="3200" b="1" i="0" u="sng" strike="noStrike" cap="none" dirty="0">
                <a:solidFill>
                  <a:schemeClr val="dk1"/>
                </a:solidFill>
                <a:latin typeface="Calibri"/>
                <a:ea typeface="Calibri"/>
                <a:cs typeface="Calibri"/>
                <a:sym typeface="Calibri"/>
              </a:rPr>
              <a:t>Top Tips from previous new staff!</a:t>
            </a:r>
            <a:endParaRPr sz="3200" b="0" i="0" u="none" strike="noStrike" cap="none" dirty="0">
              <a:solidFill>
                <a:schemeClr val="dk1"/>
              </a:solidFill>
              <a:latin typeface="Calibri"/>
              <a:ea typeface="Calibri"/>
              <a:cs typeface="Calibri"/>
              <a:sym typeface="Calibri"/>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22" y="2369659"/>
            <a:ext cx="963490" cy="12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18" y="915266"/>
            <a:ext cx="1003494" cy="125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Shape 86"/>
          <p:cNvSpPr/>
          <p:nvPr/>
        </p:nvSpPr>
        <p:spPr>
          <a:xfrm>
            <a:off x="1738925" y="1011600"/>
            <a:ext cx="4757409" cy="1061700"/>
          </a:xfrm>
          <a:prstGeom prst="wedgeRoundRectCallout">
            <a:avLst>
              <a:gd name="adj1" fmla="val -64647"/>
              <a:gd name="adj2" fmla="val -8022"/>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Hannah Winter</a:t>
            </a:r>
            <a:r>
              <a:rPr lang="en-GB" sz="1200" b="1" i="0" u="sng" strike="noStrike" cap="none" dirty="0">
                <a:solidFill>
                  <a:schemeClr val="dk1"/>
                </a:solidFill>
                <a:latin typeface="Arial"/>
                <a:ea typeface="Arial"/>
                <a:cs typeface="Arial"/>
                <a:sym typeface="Arial"/>
              </a:rPr>
              <a:t>, Technology</a:t>
            </a:r>
            <a:endParaRPr dirty="0"/>
          </a:p>
          <a:p>
            <a:pPr marL="0" marR="0" lvl="0" indent="0" algn="just" rtl="0">
              <a:spcBef>
                <a:spcPts val="0"/>
              </a:spcBef>
              <a:spcAft>
                <a:spcPts val="0"/>
              </a:spcAft>
              <a:buClr>
                <a:schemeClr val="dk1"/>
              </a:buClr>
              <a:buSzPts val="1100"/>
              <a:buFont typeface="Arial"/>
              <a:buNone/>
            </a:pPr>
            <a:r>
              <a:rPr lang="en-GB" sz="1100" dirty="0"/>
              <a:t>Be organised! Leave your room set up and ready for the next day so that you are completely prepared when you come in the next morning.</a:t>
            </a:r>
            <a:endParaRPr sz="1100" dirty="0"/>
          </a:p>
          <a:p>
            <a:pPr marL="0" marR="0" lvl="0" indent="0" algn="just" rtl="0">
              <a:spcBef>
                <a:spcPts val="0"/>
              </a:spcBef>
              <a:spcAft>
                <a:spcPts val="0"/>
              </a:spcAft>
              <a:buSzPts val="1100"/>
              <a:buNone/>
            </a:pPr>
            <a:r>
              <a:rPr lang="en-GB" sz="1100" dirty="0"/>
              <a:t>Teaching is what you make of it – so make the most of all the amazing lessons you will have and don’t dwell on the bad ones!</a:t>
            </a:r>
            <a:endParaRPr sz="1200" b="0" i="0" u="none" strike="noStrike" cap="none" dirty="0">
              <a:solidFill>
                <a:schemeClr val="dk1"/>
              </a:solidFill>
              <a:latin typeface="Arial"/>
              <a:ea typeface="Arial"/>
              <a:cs typeface="Arial"/>
              <a:sym typeface="Arial"/>
            </a:endParaRPr>
          </a:p>
        </p:txBody>
      </p:sp>
      <p:sp>
        <p:nvSpPr>
          <p:cNvPr id="85" name="Shape 85"/>
          <p:cNvSpPr/>
          <p:nvPr/>
        </p:nvSpPr>
        <p:spPr>
          <a:xfrm>
            <a:off x="1738922" y="2454719"/>
            <a:ext cx="4757409" cy="1293900"/>
          </a:xfrm>
          <a:prstGeom prst="wedgeRoundRectCallout">
            <a:avLst>
              <a:gd name="adj1" fmla="val -63878"/>
              <a:gd name="adj2" fmla="val -21259"/>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err="1">
                <a:solidFill>
                  <a:schemeClr val="dk1"/>
                </a:solidFill>
              </a:rPr>
              <a:t>Gayathri</a:t>
            </a:r>
            <a:r>
              <a:rPr lang="en-GB" sz="1200" b="1" u="sng" dirty="0">
                <a:solidFill>
                  <a:schemeClr val="dk1"/>
                </a:solidFill>
              </a:rPr>
              <a:t> Sanal</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Maths</a:t>
            </a:r>
            <a:endParaRPr dirty="0"/>
          </a:p>
          <a:p>
            <a:pPr marL="457200" marR="0" lvl="0" indent="-298450" algn="just" rtl="0">
              <a:spcBef>
                <a:spcPts val="0"/>
              </a:spcBef>
              <a:spcAft>
                <a:spcPts val="0"/>
              </a:spcAft>
              <a:buSzPts val="1100"/>
              <a:buChar char="➢"/>
            </a:pPr>
            <a:r>
              <a:rPr lang="en-GB" sz="1100" dirty="0"/>
              <a:t>Try to do marking during the week to have a free weekend.</a:t>
            </a:r>
            <a:endParaRPr sz="1100" dirty="0"/>
          </a:p>
          <a:p>
            <a:pPr marL="457200" marR="0" lvl="0" indent="-298450" algn="just" rtl="0">
              <a:spcBef>
                <a:spcPts val="0"/>
              </a:spcBef>
              <a:spcAft>
                <a:spcPts val="0"/>
              </a:spcAft>
              <a:buSzPts val="1100"/>
              <a:buChar char="➢"/>
            </a:pPr>
            <a:r>
              <a:rPr lang="en-GB" sz="1100" dirty="0"/>
              <a:t>Always ask to have staff to come in observe you if there is a problematic class.</a:t>
            </a:r>
            <a:endParaRPr sz="1100" dirty="0"/>
          </a:p>
          <a:p>
            <a:pPr marL="457200" marR="0" lvl="0" indent="-298450" algn="just" rtl="0">
              <a:spcBef>
                <a:spcPts val="0"/>
              </a:spcBef>
              <a:spcAft>
                <a:spcPts val="0"/>
              </a:spcAft>
              <a:buSzPts val="1100"/>
              <a:buChar char="➢"/>
            </a:pPr>
            <a:r>
              <a:rPr lang="en-GB" sz="1100" dirty="0"/>
              <a:t>It’s ok to ask for help!</a:t>
            </a:r>
            <a:endParaRPr sz="1100" dirty="0"/>
          </a:p>
          <a:p>
            <a:pPr marL="457200" marR="0" lvl="0" indent="-298450" algn="just" rtl="0">
              <a:spcBef>
                <a:spcPts val="0"/>
              </a:spcBef>
              <a:spcAft>
                <a:spcPts val="0"/>
              </a:spcAft>
              <a:buSzPts val="1100"/>
              <a:buChar char="➢"/>
            </a:pPr>
            <a:r>
              <a:rPr lang="en-GB" sz="1100" dirty="0"/>
              <a:t>Do your printing in the evening to escape the morning printing queue.</a:t>
            </a:r>
            <a:endParaRPr sz="1100" dirty="0"/>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60" y="6064597"/>
            <a:ext cx="972973" cy="121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hape 85"/>
          <p:cNvSpPr/>
          <p:nvPr/>
        </p:nvSpPr>
        <p:spPr>
          <a:xfrm>
            <a:off x="1738925" y="6171191"/>
            <a:ext cx="4757409" cy="1293900"/>
          </a:xfrm>
          <a:prstGeom prst="wedgeRoundRectCallout">
            <a:avLst>
              <a:gd name="adj1" fmla="val -63008"/>
              <a:gd name="adj2" fmla="val -15700"/>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Grace Fenton</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Science</a:t>
            </a:r>
          </a:p>
          <a:p>
            <a:pPr algn="just"/>
            <a:r>
              <a:rPr lang="en-GB" sz="1100" dirty="0"/>
              <a:t>Make a spread sheet of the date when you mark a set of books, so you can see what date they are due again. I did it for all my classes so I could see which books were due that week.  </a:t>
            </a:r>
          </a:p>
          <a:p>
            <a:pPr algn="just"/>
            <a:r>
              <a:rPr lang="en-GB" sz="1100" dirty="0"/>
              <a:t>Also get the pupils to do as much as possible, for example adding up their own test scores, cleaning up the classroom and marking their own work when appropriate.</a:t>
            </a:r>
          </a:p>
        </p:txBody>
      </p:sp>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41" y="4323049"/>
            <a:ext cx="983492" cy="122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hape 85"/>
          <p:cNvSpPr/>
          <p:nvPr/>
        </p:nvSpPr>
        <p:spPr>
          <a:xfrm>
            <a:off x="1738925" y="4104920"/>
            <a:ext cx="4757409" cy="1665625"/>
          </a:xfrm>
          <a:prstGeom prst="wedgeRoundRectCallout">
            <a:avLst>
              <a:gd name="adj1" fmla="val -65288"/>
              <a:gd name="adj2" fmla="val -3587"/>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200" b="1" u="sng" dirty="0">
                <a:solidFill>
                  <a:schemeClr val="dk1"/>
                </a:solidFill>
              </a:rPr>
              <a:t>Martin Berger, Music</a:t>
            </a:r>
            <a:endParaRPr lang="en-GB" sz="1200" dirty="0"/>
          </a:p>
          <a:p>
            <a:pPr algn="just"/>
            <a:r>
              <a:rPr lang="en-GB" sz="1100" dirty="0"/>
              <a:t>Don’t forget the staff room! Enjoy the time socializing with colleagues and sharing experiences, make new friends!</a:t>
            </a:r>
          </a:p>
          <a:p>
            <a:pPr algn="just"/>
            <a:r>
              <a:rPr lang="en-GB" sz="1100" dirty="0"/>
              <a:t>But also: don’t disregard the time you can spend with the pupils (like extracurricular activities, or simply opening your room at lunch or break times to help students with homework). It’s an excellent opportunity to help you know your students and let them know you. You’d be surprised on the huge impact that it has on creating relationships with your students, and contributing to a better classroom climate…</a:t>
            </a:r>
          </a:p>
        </p:txBody>
      </p:sp>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741" y="7656073"/>
            <a:ext cx="1085524" cy="135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hape 87"/>
          <p:cNvSpPr/>
          <p:nvPr/>
        </p:nvSpPr>
        <p:spPr>
          <a:xfrm>
            <a:off x="1638272" y="7826194"/>
            <a:ext cx="4858062" cy="792000"/>
          </a:xfrm>
          <a:prstGeom prst="wedgeRoundRectCallout">
            <a:avLst>
              <a:gd name="adj1" fmla="val -62674"/>
              <a:gd name="adj2" fmla="val -1667"/>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Tom Fraser</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English</a:t>
            </a:r>
            <a:endParaRPr dirty="0"/>
          </a:p>
          <a:p>
            <a:pPr marL="0" marR="0" lvl="0" indent="0" algn="just" rtl="0">
              <a:spcBef>
                <a:spcPts val="0"/>
              </a:spcBef>
              <a:spcAft>
                <a:spcPts val="0"/>
              </a:spcAft>
              <a:buClr>
                <a:schemeClr val="dk1"/>
              </a:buClr>
              <a:buSzPts val="1100"/>
              <a:buFont typeface="Arial"/>
              <a:buNone/>
            </a:pPr>
            <a:r>
              <a:rPr lang="en-GB" sz="1100" dirty="0"/>
              <a:t>Talk to people if you’re having issues or concerns, staff are happy to listen and advise if they can. Also, talk to people to celebrate what went well!</a:t>
            </a:r>
            <a:endParaRPr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6" y="252529"/>
            <a:ext cx="1009407" cy="126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Shape 94"/>
          <p:cNvSpPr/>
          <p:nvPr/>
        </p:nvSpPr>
        <p:spPr>
          <a:xfrm>
            <a:off x="1630692" y="452700"/>
            <a:ext cx="4858062" cy="1061700"/>
          </a:xfrm>
          <a:prstGeom prst="wedgeRoundRectCallout">
            <a:avLst>
              <a:gd name="adj1" fmla="val -62416"/>
              <a:gd name="adj2" fmla="val -23452"/>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James Smith</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Science</a:t>
            </a:r>
            <a:endParaRPr dirty="0"/>
          </a:p>
          <a:p>
            <a:pPr marL="0" marR="0" lvl="0" indent="0" algn="just" rtl="0">
              <a:spcBef>
                <a:spcPts val="0"/>
              </a:spcBef>
              <a:spcAft>
                <a:spcPts val="0"/>
              </a:spcAft>
              <a:buClr>
                <a:schemeClr val="dk1"/>
              </a:buClr>
              <a:buSzPts val="1100"/>
              <a:buFont typeface="Arial"/>
              <a:buNone/>
            </a:pPr>
            <a:r>
              <a:rPr lang="en-GB" sz="1100" dirty="0"/>
              <a:t>Get involved in something outside of your department (detention duty in my case). As a new member of staff it made my presence more known to pupils that I don’t teach, it also meant that I learned the names of other staff quite quickly too.</a:t>
            </a:r>
            <a:endParaRPr sz="11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98" y="5776786"/>
            <a:ext cx="1006475" cy="125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hape 88"/>
          <p:cNvSpPr/>
          <p:nvPr/>
        </p:nvSpPr>
        <p:spPr>
          <a:xfrm>
            <a:off x="1630692" y="5483876"/>
            <a:ext cx="4858062" cy="1606800"/>
          </a:xfrm>
          <a:prstGeom prst="wedgeRoundRectCallout">
            <a:avLst>
              <a:gd name="adj1" fmla="val -61310"/>
              <a:gd name="adj2" fmla="val -4783"/>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Amy Norman</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History</a:t>
            </a:r>
            <a:endParaRPr dirty="0"/>
          </a:p>
          <a:p>
            <a:pPr marL="457200" lvl="0" indent="-298450" algn="just" rtl="0">
              <a:lnSpc>
                <a:spcPct val="100000"/>
              </a:lnSpc>
              <a:spcBef>
                <a:spcPts val="0"/>
              </a:spcBef>
              <a:spcAft>
                <a:spcPts val="0"/>
              </a:spcAft>
              <a:buSzPts val="1100"/>
              <a:buChar char="➢"/>
            </a:pPr>
            <a:r>
              <a:rPr lang="en-GB" sz="1100" dirty="0"/>
              <a:t>Get to know the students and their names as quickly as you can. The students really like it when staff show an interest in their lives.</a:t>
            </a:r>
            <a:endParaRPr sz="1100" dirty="0"/>
          </a:p>
          <a:p>
            <a:pPr marL="457200" lvl="0" indent="-298450" algn="just" rtl="0">
              <a:lnSpc>
                <a:spcPct val="100000"/>
              </a:lnSpc>
              <a:spcBef>
                <a:spcPts val="0"/>
              </a:spcBef>
              <a:spcAft>
                <a:spcPts val="0"/>
              </a:spcAft>
              <a:buSzPts val="1100"/>
              <a:buChar char="➢"/>
            </a:pPr>
            <a:r>
              <a:rPr lang="en-GB" sz="1100" dirty="0"/>
              <a:t>Be clear and consistent with the expectations you give. If not, students will take advantage!</a:t>
            </a:r>
            <a:endParaRPr sz="1100" dirty="0"/>
          </a:p>
          <a:p>
            <a:pPr marL="457200" lvl="0" indent="-298450" algn="just" rtl="0">
              <a:lnSpc>
                <a:spcPct val="100000"/>
              </a:lnSpc>
              <a:spcBef>
                <a:spcPts val="0"/>
              </a:spcBef>
              <a:spcAft>
                <a:spcPts val="0"/>
              </a:spcAft>
              <a:buSzPts val="1100"/>
              <a:buChar char="➢"/>
            </a:pPr>
            <a:r>
              <a:rPr lang="en-GB" sz="1100" dirty="0"/>
              <a:t>Ask the staff in your department if you have any questions/ anything you are not sure about. They are very helpful and will always be willing to go through anything with you.  </a:t>
            </a:r>
            <a:endParaRPr sz="1100"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35" y="7452802"/>
            <a:ext cx="967802" cy="120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hape 89"/>
          <p:cNvSpPr/>
          <p:nvPr/>
        </p:nvSpPr>
        <p:spPr>
          <a:xfrm>
            <a:off x="1681018" y="2158429"/>
            <a:ext cx="4858062" cy="1276803"/>
          </a:xfrm>
          <a:prstGeom prst="wedgeRoundRectCallout">
            <a:avLst>
              <a:gd name="adj1" fmla="val -59057"/>
              <a:gd name="adj2" fmla="val 5167"/>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Catherine Snowball</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Drama</a:t>
            </a:r>
            <a:endParaRPr dirty="0"/>
          </a:p>
          <a:p>
            <a:pPr marL="0" lvl="0" indent="0" algn="just" rtl="0">
              <a:lnSpc>
                <a:spcPct val="100000"/>
              </a:lnSpc>
              <a:spcBef>
                <a:spcPts val="0"/>
              </a:spcBef>
              <a:spcAft>
                <a:spcPts val="0"/>
              </a:spcAft>
              <a:buNone/>
            </a:pPr>
            <a:r>
              <a:rPr lang="en-GB" sz="1100" dirty="0"/>
              <a:t>Go to all the PLD you can, As a newly qualified teacher you are left to your own devices in the classroom much more and PLD is a great way to refresh your toolkit. It is also a fantastic  opportunity to discuss techniques with other teachers which can provide new insights into your own teaching style.</a:t>
            </a:r>
            <a:endParaRPr sz="1100"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74" y="2126112"/>
            <a:ext cx="100647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hape 87"/>
          <p:cNvSpPr/>
          <p:nvPr/>
        </p:nvSpPr>
        <p:spPr>
          <a:xfrm>
            <a:off x="1681018" y="7510959"/>
            <a:ext cx="4858062" cy="935665"/>
          </a:xfrm>
          <a:prstGeom prst="wedgeRoundRectCallout">
            <a:avLst>
              <a:gd name="adj1" fmla="val -62862"/>
              <a:gd name="adj2" fmla="val -1335"/>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Shaun Day</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Maths</a:t>
            </a:r>
          </a:p>
          <a:p>
            <a:pPr lvl="0" algn="just"/>
            <a:r>
              <a:rPr lang="en-GB" sz="1100" dirty="0"/>
              <a:t>Use all non-contact time wisely. Get out and see other members of staff teach (obviously with permission, don’t just rock up unexpected!). You’ll get all sorts of amazing ideas. Reflect on the positives, don’t get bogged down in (or around) negativity.</a:t>
            </a:r>
          </a:p>
        </p:txBody>
      </p:sp>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46" y="4033908"/>
            <a:ext cx="963490" cy="120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hape 85"/>
          <p:cNvSpPr/>
          <p:nvPr/>
        </p:nvSpPr>
        <p:spPr>
          <a:xfrm>
            <a:off x="1731345" y="4033908"/>
            <a:ext cx="4757409" cy="926707"/>
          </a:xfrm>
          <a:prstGeom prst="wedgeRoundRectCallout">
            <a:avLst>
              <a:gd name="adj1" fmla="val -64147"/>
              <a:gd name="adj2" fmla="val -4469"/>
              <a:gd name="adj3" fmla="val 16667"/>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u="sng" dirty="0">
                <a:solidFill>
                  <a:schemeClr val="dk1"/>
                </a:solidFill>
              </a:rPr>
              <a:t>Ben Latham</a:t>
            </a:r>
            <a:r>
              <a:rPr lang="en-GB" sz="1200" b="1" i="0" u="sng" strike="noStrike" cap="none" dirty="0">
                <a:solidFill>
                  <a:schemeClr val="dk1"/>
                </a:solidFill>
                <a:latin typeface="Arial"/>
                <a:ea typeface="Arial"/>
                <a:cs typeface="Arial"/>
                <a:sym typeface="Arial"/>
              </a:rPr>
              <a:t>, </a:t>
            </a:r>
            <a:r>
              <a:rPr lang="en-GB" sz="1200" b="1" u="sng" dirty="0">
                <a:solidFill>
                  <a:schemeClr val="dk1"/>
                </a:solidFill>
              </a:rPr>
              <a:t>English</a:t>
            </a:r>
          </a:p>
          <a:p>
            <a:pPr lvl="0" algn="ctr"/>
            <a:r>
              <a:rPr lang="en-GB" sz="1100" dirty="0"/>
              <a:t>Enjoy every moment in the classroom. Even if you are having one of 'those days,' just remember that every thing you are doing has a positive impact on our young people.</a:t>
            </a:r>
            <a:endParaRPr sz="11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612</Words>
  <Application>Microsoft Macintosh PowerPoint</Application>
  <PresentationFormat>On-screen Show (4:3)</PresentationFormat>
  <Paragraphs>30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Top Tips from previous new staff!</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from previous new staff!</dc:title>
  <cp:lastModifiedBy>Microsoft Office User</cp:lastModifiedBy>
  <cp:revision>14</cp:revision>
  <cp:lastPrinted>2018-06-20T06:21:41Z</cp:lastPrinted>
  <dcterms:modified xsi:type="dcterms:W3CDTF">2018-09-15T20:32:56Z</dcterms:modified>
</cp:coreProperties>
</file>