
<file path=[Content_Types].xml><?xml version="1.0" encoding="utf-8"?>
<Types xmlns="http://schemas.openxmlformats.org/package/2006/content-types">
  <Default Extension="bin" ContentType="audio/unknown"/>
  <Default Extension="emf" ContentType="image/x-emf"/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5"/>
    <p:restoredTop sz="94559"/>
  </p:normalViewPr>
  <p:slideViewPr>
    <p:cSldViewPr>
      <p:cViewPr varScale="1">
        <p:scale>
          <a:sx n="115" d="100"/>
          <a:sy n="115" d="100"/>
        </p:scale>
        <p:origin x="120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3A09B59-5934-06AD-BA6F-347A24E838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02603B-FB07-3E57-4F8D-5EE898B04D3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02327CC-106D-134E-8CD5-412EC3B949CD}" type="datetimeFigureOut">
              <a:rPr lang="en-US"/>
              <a:pPr>
                <a:defRPr/>
              </a:pPr>
              <a:t>1/15/24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69CEAD-938C-D1A0-2D0D-2CE5EB6608D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54C1D1-8EFC-706F-C3CB-3BBCD5608F5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9DAEF72-601B-284D-8E15-2DF59C61114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8B7F735-0C2D-5E63-8B5E-CBC50C4ED2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36CA17-B8FA-880C-1919-3A3392766BC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BC5D9703-4677-6746-98A1-68B3007070B9}" type="datetimeFigureOut">
              <a:rPr lang="en-US"/>
              <a:pPr>
                <a:defRPr/>
              </a:pPr>
              <a:t>1/15/24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93F37EA-B762-DBE7-C33B-F99DDE78A63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A0BA1B2-8727-5E32-EED9-410915C2AB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186C0-00FE-2BAE-D3F7-2EBBC5D0B65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2CCF32-E6FC-1504-5C55-20AA8D8B51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1867626-857B-644C-9F0C-691DBEFEED6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C26A5833-6207-BEF8-F061-803E215FD73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50DB064D-281A-5D64-7995-22BAA651D1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x-none" altLang="x-none" sz="2400">
                <a:latin typeface="Times New Roman" charset="0"/>
              </a:endParaRPr>
            </a:p>
          </p:txBody>
        </p:sp>
        <p:sp>
          <p:nvSpPr>
            <p:cNvPr id="4" name="AutoShape 4">
              <a:extLst>
                <a:ext uri="{FF2B5EF4-FFF2-40B4-BE49-F238E27FC236}">
                  <a16:creationId xmlns:a16="http://schemas.microsoft.com/office/drawing/2014/main" id="{AD7842B0-5A56-E5CE-DBC5-99ACD4C472AC}"/>
                </a:ext>
              </a:extLst>
            </p:cNvPr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x-none" altLang="x-none" sz="2400">
                <a:latin typeface="Times New Roman" charset="0"/>
              </a:endParaRPr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2F5DF5C4-FC9C-E447-AC5A-C91D94ECCCED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6" name="AutoShape 6">
              <a:extLst>
                <a:ext uri="{FF2B5EF4-FFF2-40B4-BE49-F238E27FC236}">
                  <a16:creationId xmlns:a16="http://schemas.microsoft.com/office/drawing/2014/main" id="{4150FB59-20E7-B586-B43F-37563B3DDA4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AutoShape 7">
              <a:extLst>
                <a:ext uri="{FF2B5EF4-FFF2-40B4-BE49-F238E27FC236}">
                  <a16:creationId xmlns:a16="http://schemas.microsoft.com/office/drawing/2014/main" id="{DAD2F807-E107-22AF-4735-AFA55577EF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2253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GB" altLang="x-none" noProof="0"/>
              <a:t>Click to edit Master subtitle style</a:t>
            </a:r>
          </a:p>
        </p:txBody>
      </p:sp>
      <p:sp>
        <p:nvSpPr>
          <p:cNvPr id="2254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altLang="x-none" noProof="0"/>
              <a:t>Click to edit Master title style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7AA8E119-8FB7-CFF1-D962-20CB705B8F3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8622E6DF-AE33-9D61-BF1E-9D1F4FCF8C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9093DD38-11B3-634A-8378-EC18111416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anchorCtr="0"/>
          <a:lstStyle>
            <a:lvl1pPr>
              <a:defRPr/>
            </a:lvl1pPr>
          </a:lstStyle>
          <a:p>
            <a:fld id="{F9494215-2405-FF48-B36B-2621E765E34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051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2D19348-064E-B334-7C73-1D8BEC75C7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746C2AF-1067-380E-A80E-C561A48D2B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B11D68A-623B-E7B6-EBAE-166B51973F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191ECD-F88A-FC48-AB3D-8E5841AFF1F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8247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515032F-8DCC-A0CB-E13B-DC5A563941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5032D71-DB44-73EF-0574-7C16E21E09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589E25B-706C-53AF-8E27-8308EA9535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198FEF-ED6A-2443-ACF1-8F89950CD1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9979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333BD56-9605-57A6-DC5F-4F92B32A94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EDE665EF-BF7E-126B-2F00-13DF08E856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123664F-5C76-433E-3ECD-891084E437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965603-6170-8343-8F7E-59384D676E1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7825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4F6C373-DDAC-B2BA-302D-84AED815E5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BA65547-2CFB-CFC1-8C4D-92C032B66A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CC6681-F0E4-B26C-58DC-E56B3F8CBD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8DC8A2-1E28-1A4B-804E-53B49C5639E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2487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574E536-2A93-75CA-9D16-CE8BFAE9EE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1E58A4A-6164-303C-F687-EBE1DC645A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9C2B4538-EED3-0FDC-81F5-896DBD3709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7D7157-E939-E746-BCDA-7E8898022B8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597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5AC6C9A4-F1A3-19D5-728A-92A3C79A90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BF331004-DD04-AA4C-72DB-F3F9CDA8C4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751D5169-E80C-BCF6-197A-E0B613A31A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1A4C52-7A0E-DA4C-9DC5-B34417CAA7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9836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95C6528F-2B18-C999-39DD-8B22863592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2B6257EF-8896-4E87-E46C-6B1EF35D5E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6F2EF0B-EAE0-BB82-1645-8D8C1BFC12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484DD3-C9DC-4042-8D60-932FB04FA0A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80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233A87CD-EC74-C022-8215-F70434AD11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FD2B729-3D74-1099-A2AE-AF6B1C44C2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188C7F07-CDBE-B077-EB71-7E9B873E07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EC47FC-0A4C-514B-A3DC-55572294AA8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1831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45B2C6C4-4FDE-E985-4B82-5C89E127DA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943A0D-7229-3B78-C832-D6F9F2231B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A7379E8-A91C-C46A-6CC1-9724B53C00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ED34AD-70BD-B44F-A88A-695E0C3E16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268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18593A3-485D-D23B-1DED-FAFA257D03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D017A29-EC3F-A86B-3B6A-9136E8CC1C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D409D59-9875-577C-7E51-C160BBC4EF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6C0C34-CCDC-AB4A-865B-C9F250F1CD8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1128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7590490-85F2-8E81-BD65-FC7C7764B3D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E96A7B33-A47D-7911-9320-12EBF40EC93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1508" name="Rectangle 4">
                <a:extLst>
                  <a:ext uri="{FF2B5EF4-FFF2-40B4-BE49-F238E27FC236}">
                    <a16:creationId xmlns:a16="http://schemas.microsoft.com/office/drawing/2014/main" id="{F41C6F79-5973-01E1-43AC-E01DB6C1C20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1509" name="Freeform 5">
                <a:extLst>
                  <a:ext uri="{FF2B5EF4-FFF2-40B4-BE49-F238E27FC236}">
                    <a16:creationId xmlns:a16="http://schemas.microsoft.com/office/drawing/2014/main" id="{B4BD81E4-4B8F-0049-9307-07C8E7957FF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" name="Group 6">
              <a:extLst>
                <a:ext uri="{FF2B5EF4-FFF2-40B4-BE49-F238E27FC236}">
                  <a16:creationId xmlns:a16="http://schemas.microsoft.com/office/drawing/2014/main" id="{5FC71BBD-B2C6-28C6-A5D1-A33E656779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1511" name="AutoShape 7">
                <a:extLst>
                  <a:ext uri="{FF2B5EF4-FFF2-40B4-BE49-F238E27FC236}">
                    <a16:creationId xmlns:a16="http://schemas.microsoft.com/office/drawing/2014/main" id="{63EF65C5-D97B-CBE9-2C19-9694B44FC0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1512" name="AutoShape 8">
                <a:extLst>
                  <a:ext uri="{FF2B5EF4-FFF2-40B4-BE49-F238E27FC236}">
                    <a16:creationId xmlns:a16="http://schemas.microsoft.com/office/drawing/2014/main" id="{C24FCD15-2B47-BD5E-8F57-B3721208EA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>
                  <a:latin typeface="Arial" charset="0"/>
                </a:endParaRPr>
              </a:p>
            </p:txBody>
          </p:sp>
        </p:grpSp>
      </p:grpSp>
      <p:sp>
        <p:nvSpPr>
          <p:cNvPr id="21513" name="AutoShape 9">
            <a:extLst>
              <a:ext uri="{FF2B5EF4-FFF2-40B4-BE49-F238E27FC236}">
                <a16:creationId xmlns:a16="http://schemas.microsoft.com/office/drawing/2014/main" id="{391DCB2A-5B17-BE8D-8051-39324266D6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x-none"/>
              <a:t>Click to edit Master title style</a:t>
            </a:r>
          </a:p>
        </p:txBody>
      </p:sp>
      <p:sp>
        <p:nvSpPr>
          <p:cNvPr id="21514" name="Rectangle 10">
            <a:extLst>
              <a:ext uri="{FF2B5EF4-FFF2-40B4-BE49-F238E27FC236}">
                <a16:creationId xmlns:a16="http://schemas.microsoft.com/office/drawing/2014/main" id="{1E581B30-29B9-C05B-B3BF-C62F91798E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x-none"/>
              <a:t>Click to edit Master text styles</a:t>
            </a:r>
          </a:p>
          <a:p>
            <a:pPr lvl="1"/>
            <a:r>
              <a:rPr lang="en-GB" altLang="x-none"/>
              <a:t>Second level</a:t>
            </a:r>
          </a:p>
          <a:p>
            <a:pPr lvl="2"/>
            <a:r>
              <a:rPr lang="en-GB" altLang="x-none"/>
              <a:t>Third level</a:t>
            </a:r>
          </a:p>
          <a:p>
            <a:pPr lvl="3"/>
            <a:r>
              <a:rPr lang="en-GB" altLang="x-none"/>
              <a:t>Fourth level</a:t>
            </a:r>
          </a:p>
          <a:p>
            <a:pPr lvl="4"/>
            <a:r>
              <a:rPr lang="en-GB" altLang="x-none"/>
              <a:t>Fifth level</a:t>
            </a:r>
          </a:p>
        </p:txBody>
      </p:sp>
      <p:sp>
        <p:nvSpPr>
          <p:cNvPr id="21515" name="Rectangle 11">
            <a:extLst>
              <a:ext uri="{FF2B5EF4-FFF2-40B4-BE49-F238E27FC236}">
                <a16:creationId xmlns:a16="http://schemas.microsoft.com/office/drawing/2014/main" id="{9A59E5F5-3DBA-F7EE-C7E4-4757C479AA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21516" name="Rectangle 12">
            <a:extLst>
              <a:ext uri="{FF2B5EF4-FFF2-40B4-BE49-F238E27FC236}">
                <a16:creationId xmlns:a16="http://schemas.microsoft.com/office/drawing/2014/main" id="{9629AB41-EBCB-62B9-238B-3F106546E44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GB" altLang="x-none"/>
          </a:p>
        </p:txBody>
      </p:sp>
      <p:sp>
        <p:nvSpPr>
          <p:cNvPr id="21517" name="Rectangle 13">
            <a:extLst>
              <a:ext uri="{FF2B5EF4-FFF2-40B4-BE49-F238E27FC236}">
                <a16:creationId xmlns:a16="http://schemas.microsoft.com/office/drawing/2014/main" id="{B6576E98-0E1A-A670-9EA7-668F5473E25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B2D2B8C7-E557-1C40-ADEC-2495118000B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>
            <a:extLst>
              <a:ext uri="{FF2B5EF4-FFF2-40B4-BE49-F238E27FC236}">
                <a16:creationId xmlns:a16="http://schemas.microsoft.com/office/drawing/2014/main" id="{24F7FD05-93C9-C6DD-AD59-6159CE6CCB3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y-GB" altLang="x-none"/>
              <a:t>Setting SMART Targets</a:t>
            </a:r>
            <a:endParaRPr lang="en-GB" altLang="x-none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75F7F78-CF7C-5D92-460F-157A932157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03350" y="3213100"/>
            <a:ext cx="2160588" cy="3095625"/>
          </a:xfr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y-GB" altLang="x-none" sz="3200"/>
              <a:t>Making sense of target setting!</a:t>
            </a:r>
            <a:endParaRPr lang="en-GB" altLang="x-none" sz="3200"/>
          </a:p>
        </p:txBody>
      </p:sp>
      <p:pic>
        <p:nvPicPr>
          <p:cNvPr id="3075" name="Picture 4" descr="j0283267">
            <a:extLst>
              <a:ext uri="{FF2B5EF4-FFF2-40B4-BE49-F238E27FC236}">
                <a16:creationId xmlns:a16="http://schemas.microsoft.com/office/drawing/2014/main" id="{E3E653A5-D554-A3FD-7F10-7CBF230A829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708275"/>
            <a:ext cx="3240088" cy="218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5">
            <a:extLst>
              <a:ext uri="{FF2B5EF4-FFF2-40B4-BE49-F238E27FC236}">
                <a16:creationId xmlns:a16="http://schemas.microsoft.com/office/drawing/2014/main" id="{DC922401-24DF-131A-1A23-586782138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5445125"/>
            <a:ext cx="3816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y-GB" altLang="x-none">
                <a:latin typeface="Arial" charset="0"/>
              </a:rPr>
              <a:t>Use your mouse or the arrow keys to move to the next slide.</a:t>
            </a:r>
            <a:endParaRPr lang="en-GB" altLang="x-none">
              <a:latin typeface="Arial" charset="0"/>
            </a:endParaRPr>
          </a:p>
        </p:txBody>
      </p:sp>
    </p:spTree>
  </p:cSld>
  <p:clrMapOvr>
    <a:masterClrMapping/>
  </p:clrMapOvr>
  <p:transition spd="slow">
    <p:cover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>
            <a:extLst>
              <a:ext uri="{FF2B5EF4-FFF2-40B4-BE49-F238E27FC236}">
                <a16:creationId xmlns:a16="http://schemas.microsoft.com/office/drawing/2014/main" id="{C8E2077A-C2AB-0E65-7CCF-CCD9B2927E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y-GB" altLang="x-none"/>
              <a:t>A Measurable Target</a:t>
            </a:r>
            <a:endParaRPr lang="en-GB" altLang="x-none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0AAC345-F912-8AD2-CDCC-2AB1D91B86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4384675" cy="3724275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cy-GB" altLang="x-none"/>
              <a:t>“I want to run 800 metres in 2.5 minutes” is measurable.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cy-GB" altLang="x-none"/>
              <a:t>If I run 800 metres in 4 minutes, I know I haven’t succeeded yet!</a:t>
            </a:r>
          </a:p>
          <a:p>
            <a:pPr eaLnBrk="1" hangingPunct="1">
              <a:buFont typeface="Wingdings" charset="2"/>
              <a:buNone/>
              <a:defRPr/>
            </a:pPr>
            <a:endParaRPr lang="en-GB" altLang="x-none"/>
          </a:p>
        </p:txBody>
      </p:sp>
      <p:pic>
        <p:nvPicPr>
          <p:cNvPr id="12291" name="Picture 5" descr="j0150155">
            <a:extLst>
              <a:ext uri="{FF2B5EF4-FFF2-40B4-BE49-F238E27FC236}">
                <a16:creationId xmlns:a16="http://schemas.microsoft.com/office/drawing/2014/main" id="{3FC64A60-4A31-E543-BDF8-86D58093E8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2708275"/>
            <a:ext cx="3354387" cy="251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>
            <a:extLst>
              <a:ext uri="{FF2B5EF4-FFF2-40B4-BE49-F238E27FC236}">
                <a16:creationId xmlns:a16="http://schemas.microsoft.com/office/drawing/2014/main" id="{3892FA3A-7627-B2E4-A7E0-EF581B14A5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y-GB" altLang="x-none"/>
              <a:t>A is for Achievable.</a:t>
            </a:r>
            <a:endParaRPr lang="en-GB" altLang="x-none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631344E-A12C-B34F-7DD3-C1BF8FCFD2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4924425" cy="3724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cy-GB" altLang="x-none"/>
              <a:t>“I’m going to earn £3,000 by next week” is probably NOT achievable – unless your job is robbing banks!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endParaRPr lang="cy-GB" altLang="x-none"/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cy-GB" altLang="x-none"/>
              <a:t>Neither is: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cy-GB" altLang="x-none"/>
              <a:t>“I am going to run 800 metres in 2 seconds.”</a:t>
            </a:r>
            <a:endParaRPr lang="en-GB" altLang="x-none"/>
          </a:p>
        </p:txBody>
      </p:sp>
      <p:pic>
        <p:nvPicPr>
          <p:cNvPr id="13315" name="Picture 4" descr="j0287627">
            <a:extLst>
              <a:ext uri="{FF2B5EF4-FFF2-40B4-BE49-F238E27FC236}">
                <a16:creationId xmlns:a16="http://schemas.microsoft.com/office/drawing/2014/main" id="{2C1AE99C-1253-FB5D-3CC4-8B8DD79B3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420938"/>
            <a:ext cx="3117850" cy="218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>
            <a:extLst>
              <a:ext uri="{FF2B5EF4-FFF2-40B4-BE49-F238E27FC236}">
                <a16:creationId xmlns:a16="http://schemas.microsoft.com/office/drawing/2014/main" id="{B61FF008-AE12-6595-0175-20DDFB8850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y-GB" altLang="x-none"/>
              <a:t>An Achievable Target</a:t>
            </a:r>
            <a:endParaRPr lang="en-GB" altLang="x-none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692F7AD-24FF-9699-7119-5F001F853D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4048125" cy="3724275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cy-GB" altLang="x-none"/>
              <a:t>An achievable target has to be something you </a:t>
            </a:r>
            <a:r>
              <a:rPr lang="cy-GB" altLang="x-none" u="sng"/>
              <a:t>can</a:t>
            </a:r>
            <a:r>
              <a:rPr lang="cy-GB" altLang="x-none"/>
              <a:t> do.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cy-GB" altLang="x-none"/>
              <a:t>“I am going to read for 10 minutes every day this week” is probably achievable for most people.</a:t>
            </a:r>
            <a:endParaRPr lang="en-GB" altLang="x-none"/>
          </a:p>
        </p:txBody>
      </p:sp>
      <p:pic>
        <p:nvPicPr>
          <p:cNvPr id="14339" name="Picture 5" descr="j0279666">
            <a:extLst>
              <a:ext uri="{FF2B5EF4-FFF2-40B4-BE49-F238E27FC236}">
                <a16:creationId xmlns:a16="http://schemas.microsoft.com/office/drawing/2014/main" id="{810FBAD0-2709-9577-97C8-8BF7F46E59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060575"/>
            <a:ext cx="3676650" cy="367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>
            <a:extLst>
              <a:ext uri="{FF2B5EF4-FFF2-40B4-BE49-F238E27FC236}">
                <a16:creationId xmlns:a16="http://schemas.microsoft.com/office/drawing/2014/main" id="{3CA5CD73-7AA4-6478-3275-E2EB51D3A9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y-GB" altLang="x-none"/>
              <a:t>R is for Relevant</a:t>
            </a:r>
            <a:endParaRPr lang="en-GB" altLang="x-none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D9F470F-A1B8-CE56-E517-71BFE0AC1E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4183063" cy="3724275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cy-GB" altLang="x-none" dirty="0"/>
              <a:t>What I’m going to do needs to help me to get what I want.</a:t>
            </a:r>
          </a:p>
          <a:p>
            <a:pPr eaLnBrk="1" hangingPunct="1">
              <a:buFont typeface="Wingdings" charset="2"/>
              <a:buNone/>
              <a:defRPr/>
            </a:pPr>
            <a:endParaRPr lang="cy-GB" altLang="x-none" dirty="0"/>
          </a:p>
          <a:p>
            <a:pPr eaLnBrk="1" hangingPunct="1">
              <a:buFont typeface="Wingdings" charset="2"/>
              <a:buNone/>
              <a:defRPr/>
            </a:pPr>
            <a:r>
              <a:rPr lang="cy-GB" altLang="x-none" dirty="0"/>
              <a:t>If I want to get fit, finding out about famous footballers won’t help.</a:t>
            </a:r>
          </a:p>
        </p:txBody>
      </p:sp>
      <p:pic>
        <p:nvPicPr>
          <p:cNvPr id="15363" name="Picture 6" descr="j0198764">
            <a:extLst>
              <a:ext uri="{FF2B5EF4-FFF2-40B4-BE49-F238E27FC236}">
                <a16:creationId xmlns:a16="http://schemas.microsoft.com/office/drawing/2014/main" id="{D34899EC-072F-C5EB-9B79-12682D837C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2205038"/>
            <a:ext cx="3270250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>
            <a:extLst>
              <a:ext uri="{FF2B5EF4-FFF2-40B4-BE49-F238E27FC236}">
                <a16:creationId xmlns:a16="http://schemas.microsoft.com/office/drawing/2014/main" id="{30D45E9C-0FC6-2CAA-44B0-D638E83899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y-GB" altLang="x-none"/>
              <a:t>A Relevant Target</a:t>
            </a:r>
            <a:endParaRPr lang="en-GB" altLang="x-none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E6A4A86-2CFC-98D7-66E5-059F771246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1" y="2362200"/>
            <a:ext cx="2653680" cy="2590801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cy-GB" altLang="x-none" dirty="0"/>
              <a:t>It would be more useful to do some football practice every day!</a:t>
            </a:r>
            <a:endParaRPr lang="en-GB" altLang="x-none" dirty="0"/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endParaRPr lang="en-GB" altLang="x-none" sz="4000" dirty="0"/>
          </a:p>
        </p:txBody>
      </p:sp>
      <p:pic>
        <p:nvPicPr>
          <p:cNvPr id="16387" name="Picture 4" descr="j0282777">
            <a:extLst>
              <a:ext uri="{FF2B5EF4-FFF2-40B4-BE49-F238E27FC236}">
                <a16:creationId xmlns:a16="http://schemas.microsoft.com/office/drawing/2014/main" id="{05497726-2693-5623-1B0D-0EC7CAFD989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16113"/>
            <a:ext cx="3671888" cy="350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>
            <a:extLst>
              <a:ext uri="{FF2B5EF4-FFF2-40B4-BE49-F238E27FC236}">
                <a16:creationId xmlns:a16="http://schemas.microsoft.com/office/drawing/2014/main" id="{BF2178E9-7794-1237-B8C1-58347719F9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y-GB" altLang="x-none"/>
              <a:t>T is for Timed</a:t>
            </a:r>
            <a:endParaRPr lang="en-GB" altLang="x-non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D650FB8-D118-721A-441E-16888FA3D4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4249738" cy="3724275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cy-GB" altLang="x-none"/>
              <a:t>If I don’t know how much time I have, I don’t know when to take action.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cy-GB" altLang="x-none"/>
              <a:t>How hard do I have to train?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cy-GB" altLang="x-none"/>
              <a:t>When does my work have to be completed?</a:t>
            </a:r>
            <a:endParaRPr lang="en-GB" altLang="x-none"/>
          </a:p>
        </p:txBody>
      </p:sp>
      <p:pic>
        <p:nvPicPr>
          <p:cNvPr id="17411" name="Picture 5" descr="j0215707">
            <a:extLst>
              <a:ext uri="{FF2B5EF4-FFF2-40B4-BE49-F238E27FC236}">
                <a16:creationId xmlns:a16="http://schemas.microsoft.com/office/drawing/2014/main" id="{33D9978D-5F19-F99A-232B-755490F9A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420938"/>
            <a:ext cx="3721100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>
            <a:extLst>
              <a:ext uri="{FF2B5EF4-FFF2-40B4-BE49-F238E27FC236}">
                <a16:creationId xmlns:a16="http://schemas.microsoft.com/office/drawing/2014/main" id="{92A577AE-8EF4-19A9-5ABF-EFBCA2D9EF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y-GB" altLang="x-none"/>
              <a:t>A Timed Target</a:t>
            </a:r>
            <a:endParaRPr lang="en-GB" altLang="x-none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0EF1EED-334D-9CA5-737A-20195D925B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3981450" cy="3724275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cy-GB" altLang="x-none"/>
              <a:t>“I want to be able to run 800 metres in 2.5 minutes by August 5th, this year” is a timed target.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cy-GB" altLang="x-none"/>
              <a:t>Now I can arrange a training routine.</a:t>
            </a:r>
            <a:endParaRPr lang="en-GB" altLang="x-none"/>
          </a:p>
        </p:txBody>
      </p:sp>
      <p:pic>
        <p:nvPicPr>
          <p:cNvPr id="18435" name="Picture 4" descr="j0237191">
            <a:extLst>
              <a:ext uri="{FF2B5EF4-FFF2-40B4-BE49-F238E27FC236}">
                <a16:creationId xmlns:a16="http://schemas.microsoft.com/office/drawing/2014/main" id="{F898B4C2-8F43-23FF-7178-6BCD69B3D8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349500"/>
            <a:ext cx="3211512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>
            <a:extLst>
              <a:ext uri="{FF2B5EF4-FFF2-40B4-BE49-F238E27FC236}">
                <a16:creationId xmlns:a16="http://schemas.microsoft.com/office/drawing/2014/main" id="{4EA0FFD6-097C-6488-F41C-DA6E5B7689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y-GB" altLang="x-none"/>
              <a:t>So remember...</a:t>
            </a:r>
            <a:endParaRPr lang="en-GB" altLang="x-none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AED6CCE3-14C1-139F-1C74-159BF63BF3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3308350" cy="3724275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cy-GB" altLang="x-none" sz="3200"/>
              <a:t>Targets must be:</a:t>
            </a:r>
          </a:p>
          <a:p>
            <a:pPr eaLnBrk="1" hangingPunct="1">
              <a:buFont typeface="Wingdings" charset="2"/>
              <a:buChar char="l"/>
              <a:defRPr/>
            </a:pPr>
            <a:r>
              <a:rPr lang="cy-GB" altLang="x-none" sz="3200"/>
              <a:t>Specific</a:t>
            </a:r>
          </a:p>
          <a:p>
            <a:pPr eaLnBrk="1" hangingPunct="1">
              <a:buFont typeface="Wingdings" charset="2"/>
              <a:buChar char="l"/>
              <a:defRPr/>
            </a:pPr>
            <a:r>
              <a:rPr lang="cy-GB" altLang="x-none" sz="3200"/>
              <a:t>Measurable</a:t>
            </a:r>
          </a:p>
          <a:p>
            <a:pPr eaLnBrk="1" hangingPunct="1">
              <a:buFont typeface="Wingdings" charset="2"/>
              <a:buChar char="l"/>
              <a:defRPr/>
            </a:pPr>
            <a:r>
              <a:rPr lang="cy-GB" altLang="x-none" sz="3200"/>
              <a:t>Achievable</a:t>
            </a:r>
          </a:p>
          <a:p>
            <a:pPr eaLnBrk="1" hangingPunct="1">
              <a:buFont typeface="Wingdings" charset="2"/>
              <a:buChar char="l"/>
              <a:defRPr/>
            </a:pPr>
            <a:r>
              <a:rPr lang="cy-GB" altLang="x-none" sz="3200"/>
              <a:t>Relevant and</a:t>
            </a:r>
          </a:p>
          <a:p>
            <a:pPr eaLnBrk="1" hangingPunct="1">
              <a:buFont typeface="Wingdings" charset="2"/>
              <a:buChar char="l"/>
              <a:defRPr/>
            </a:pPr>
            <a:r>
              <a:rPr lang="cy-GB" altLang="x-none" sz="3200"/>
              <a:t>Timed</a:t>
            </a:r>
            <a:endParaRPr lang="en-GB" altLang="x-none" sz="3200"/>
          </a:p>
        </p:txBody>
      </p:sp>
      <p:pic>
        <p:nvPicPr>
          <p:cNvPr id="19459" name="Picture 6" descr="j0282846">
            <a:extLst>
              <a:ext uri="{FF2B5EF4-FFF2-40B4-BE49-F238E27FC236}">
                <a16:creationId xmlns:a16="http://schemas.microsoft.com/office/drawing/2014/main" id="{409EAF5B-55B9-0083-B868-8634047B506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1773238"/>
            <a:ext cx="4932362" cy="397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>
            <a:extLst>
              <a:ext uri="{FF2B5EF4-FFF2-40B4-BE49-F238E27FC236}">
                <a16:creationId xmlns:a16="http://schemas.microsoft.com/office/drawing/2014/main" id="{78AFEA5E-988C-52E5-20AF-01359C1B19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y-GB" altLang="x-none"/>
              <a:t>Good Luck with your Targets!</a:t>
            </a:r>
            <a:endParaRPr lang="en-GB" altLang="x-none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EFC50C8-EE84-EDF4-2D5F-ACEE2C1307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4318000" cy="3724275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cy-GB" altLang="x-none" sz="4400"/>
              <a:t>When you use SMART targets, you set yourself up for success!</a:t>
            </a:r>
            <a:endParaRPr lang="en-GB" altLang="x-none" sz="4400"/>
          </a:p>
        </p:txBody>
      </p:sp>
      <p:pic>
        <p:nvPicPr>
          <p:cNvPr id="19460" name="Picture 4" descr="j0287214">
            <a:extLst>
              <a:ext uri="{FF2B5EF4-FFF2-40B4-BE49-F238E27FC236}">
                <a16:creationId xmlns:a16="http://schemas.microsoft.com/office/drawing/2014/main" id="{73C73FAF-727A-8ACB-93B5-5393F4F918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349500"/>
            <a:ext cx="26955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>
            <a:extLst>
              <a:ext uri="{FF2B5EF4-FFF2-40B4-BE49-F238E27FC236}">
                <a16:creationId xmlns:a16="http://schemas.microsoft.com/office/drawing/2014/main" id="{26D95FCD-60D6-3B88-49A8-68CB70C1B8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x-none" sz="3200"/>
              <a:t>Some examples making targets SMART:</a:t>
            </a:r>
            <a:endParaRPr lang="en-US" altLang="x-none" sz="320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55FC621-F21E-6247-7665-C64D52B2C78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Char char="l"/>
              <a:defRPr/>
            </a:pPr>
            <a:r>
              <a:rPr lang="en-GB" altLang="x-none" sz="2400" dirty="0"/>
              <a:t>Get a better grade in English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l"/>
              <a:defRPr/>
            </a:pPr>
            <a:r>
              <a:rPr lang="en-GB" altLang="x-none" sz="2400" dirty="0"/>
              <a:t>Join in more in class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l"/>
              <a:defRPr/>
            </a:pPr>
            <a:endParaRPr lang="en-GB" altLang="x-none" sz="2400" dirty="0"/>
          </a:p>
          <a:p>
            <a:pPr eaLnBrk="1" hangingPunct="1">
              <a:lnSpc>
                <a:spcPct val="90000"/>
              </a:lnSpc>
              <a:buFont typeface="Wingdings" charset="2"/>
              <a:buChar char="l"/>
              <a:defRPr/>
            </a:pPr>
            <a:endParaRPr lang="en-GB" altLang="x-none" sz="2400" dirty="0"/>
          </a:p>
          <a:p>
            <a:pPr eaLnBrk="1" hangingPunct="1">
              <a:lnSpc>
                <a:spcPct val="90000"/>
              </a:lnSpc>
              <a:buFont typeface="Wingdings" charset="2"/>
              <a:buChar char="l"/>
              <a:defRPr/>
            </a:pPr>
            <a:r>
              <a:rPr lang="en-GB" altLang="x-none" sz="2400" dirty="0"/>
              <a:t>Improve my Science vocab knowledge</a:t>
            </a:r>
            <a:endParaRPr lang="en-US" altLang="x-none" sz="2400" dirty="0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4B2F956E-21F8-C29B-1E25-0F2809780C1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Char char="l"/>
              <a:defRPr/>
            </a:pPr>
            <a:r>
              <a:rPr lang="en-GB" altLang="x-none" sz="2400" dirty="0"/>
              <a:t>Achieve an M in English by mid year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l"/>
              <a:defRPr/>
            </a:pPr>
            <a:r>
              <a:rPr lang="en-GB" altLang="x-none" sz="2400" dirty="0"/>
              <a:t>Put my hand up at least three times in every ICT lesson by the end of term 1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l"/>
              <a:defRPr/>
            </a:pPr>
            <a:r>
              <a:rPr lang="en-GB" altLang="x-none" sz="2400" dirty="0"/>
              <a:t>Practice / test key vocabulary in Science with my friends / family each weekend until the holidays</a:t>
            </a:r>
            <a:endParaRPr lang="en-US" altLang="x-none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>
            <a:extLst>
              <a:ext uri="{FF2B5EF4-FFF2-40B4-BE49-F238E27FC236}">
                <a16:creationId xmlns:a16="http://schemas.microsoft.com/office/drawing/2014/main" id="{85DDA0C6-3CC2-5B4B-44B3-175679D5F5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y-GB" altLang="x-none"/>
              <a:t>What’s SMART?</a:t>
            </a:r>
            <a:endParaRPr lang="en-GB" altLang="x-none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02328AC-B262-D2D5-F5FE-6B4657D604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4384675" cy="3724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cy-GB" altLang="x-none" sz="3200"/>
              <a:t>Good targets need to be: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l"/>
              <a:defRPr/>
            </a:pPr>
            <a:r>
              <a:rPr lang="cy-GB" altLang="x-none" sz="3200"/>
              <a:t>Specific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l"/>
              <a:defRPr/>
            </a:pPr>
            <a:r>
              <a:rPr lang="cy-GB" altLang="x-none" sz="3200"/>
              <a:t>Measurable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l"/>
              <a:defRPr/>
            </a:pPr>
            <a:r>
              <a:rPr lang="cy-GB" altLang="x-none" sz="3200"/>
              <a:t>Achievable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l"/>
              <a:defRPr/>
            </a:pPr>
            <a:r>
              <a:rPr lang="cy-GB" altLang="x-none" sz="3200"/>
              <a:t>Relevant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l"/>
              <a:defRPr/>
            </a:pPr>
            <a:r>
              <a:rPr lang="cy-GB" altLang="x-none" sz="3200"/>
              <a:t>Timed</a:t>
            </a:r>
            <a:endParaRPr lang="en-GB" altLang="x-none" sz="3200"/>
          </a:p>
        </p:txBody>
      </p:sp>
      <p:pic>
        <p:nvPicPr>
          <p:cNvPr id="4099" name="Picture 4" descr="j0216504">
            <a:extLst>
              <a:ext uri="{FF2B5EF4-FFF2-40B4-BE49-F238E27FC236}">
                <a16:creationId xmlns:a16="http://schemas.microsoft.com/office/drawing/2014/main" id="{8518B95C-DB4C-749E-BA74-5D49762BB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636838"/>
            <a:ext cx="3313113" cy="328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>
            <a:extLst>
              <a:ext uri="{FF2B5EF4-FFF2-40B4-BE49-F238E27FC236}">
                <a16:creationId xmlns:a16="http://schemas.microsoft.com/office/drawing/2014/main" id="{405C4780-93DB-29AF-C642-EFEEA250EF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x-none" sz="3200"/>
              <a:t>Some examples making targets SMART:</a:t>
            </a:r>
            <a:endParaRPr lang="en-US" altLang="x-none" sz="320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8CEEB5D-FD5B-5FCB-458F-8D72A1DBA86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l"/>
              <a:defRPr/>
            </a:pPr>
            <a:r>
              <a:rPr lang="en-GB" altLang="x-none" sz="2400" dirty="0"/>
              <a:t>Behave better in Maths</a:t>
            </a:r>
          </a:p>
          <a:p>
            <a:pPr eaLnBrk="1" hangingPunct="1">
              <a:buFont typeface="Wingdings" charset="2"/>
              <a:buChar char="l"/>
              <a:defRPr/>
            </a:pPr>
            <a:endParaRPr lang="en-GB" altLang="x-none" sz="2400" dirty="0"/>
          </a:p>
          <a:p>
            <a:pPr marL="0" indent="0" eaLnBrk="1" hangingPunct="1">
              <a:buNone/>
              <a:defRPr/>
            </a:pPr>
            <a:endParaRPr lang="en-GB" altLang="x-none" sz="1800" dirty="0"/>
          </a:p>
          <a:p>
            <a:pPr eaLnBrk="1" hangingPunct="1">
              <a:buFont typeface="Wingdings" charset="2"/>
              <a:buChar char="l"/>
              <a:defRPr/>
            </a:pPr>
            <a:r>
              <a:rPr lang="en-GB" altLang="x-none" sz="2400" dirty="0"/>
              <a:t>Do better (? – </a:t>
            </a:r>
            <a:r>
              <a:rPr lang="en-GB" altLang="x-none" sz="2400" i="1" dirty="0"/>
              <a:t>more specific!</a:t>
            </a:r>
            <a:r>
              <a:rPr lang="en-GB" altLang="x-none" sz="2400" dirty="0"/>
              <a:t>)</a:t>
            </a:r>
          </a:p>
          <a:p>
            <a:pPr marL="0" indent="0" eaLnBrk="1" hangingPunct="1">
              <a:buNone/>
              <a:defRPr/>
            </a:pPr>
            <a:endParaRPr lang="en-GB" altLang="x-none" sz="2400" dirty="0"/>
          </a:p>
          <a:p>
            <a:pPr eaLnBrk="1" hangingPunct="1">
              <a:buFont typeface="Wingdings" charset="2"/>
              <a:buChar char="l"/>
              <a:defRPr/>
            </a:pPr>
            <a:r>
              <a:rPr lang="en-GB" altLang="x-none" sz="2400" dirty="0"/>
              <a:t>Be more involved</a:t>
            </a:r>
            <a:endParaRPr lang="en-US" altLang="x-none" sz="2400" dirty="0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7CDD5F6B-8C04-16F7-E882-B140CA88A8B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l"/>
              <a:defRPr/>
            </a:pPr>
            <a:r>
              <a:rPr lang="en-GB" altLang="x-none" sz="2400" dirty="0"/>
              <a:t>Achieve a 2 for behaviour in Maths for my first report</a:t>
            </a:r>
          </a:p>
          <a:p>
            <a:pPr eaLnBrk="1" hangingPunct="1">
              <a:buFont typeface="Wingdings" charset="2"/>
              <a:buChar char="l"/>
              <a:defRPr/>
            </a:pPr>
            <a:r>
              <a:rPr lang="en-GB" altLang="x-none" sz="2400" dirty="0"/>
              <a:t>Hand my French hwk in on time each week</a:t>
            </a:r>
          </a:p>
          <a:p>
            <a:pPr marL="0" indent="0" eaLnBrk="1" hangingPunct="1">
              <a:buNone/>
              <a:defRPr/>
            </a:pPr>
            <a:endParaRPr lang="en-GB" altLang="x-none" sz="2400" dirty="0"/>
          </a:p>
          <a:p>
            <a:pPr eaLnBrk="1" hangingPunct="1">
              <a:buFont typeface="Wingdings" charset="2"/>
              <a:buChar char="l"/>
              <a:defRPr/>
            </a:pPr>
            <a:r>
              <a:rPr lang="en-GB" altLang="x-none" sz="2400" dirty="0"/>
              <a:t>Choose a club and attend each week with a friend until </a:t>
            </a:r>
            <a:r>
              <a:rPr lang="en-GB" altLang="x-none" sz="2400"/>
              <a:t>the hols</a:t>
            </a:r>
            <a:endParaRPr lang="en-US" altLang="x-none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>
            <a:extLst>
              <a:ext uri="{FF2B5EF4-FFF2-40B4-BE49-F238E27FC236}">
                <a16:creationId xmlns:a16="http://schemas.microsoft.com/office/drawing/2014/main" id="{2BAA581D-0C45-2CD2-F29D-DC7BAA74E5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y-GB" altLang="x-none"/>
              <a:t>Why?</a:t>
            </a:r>
            <a:endParaRPr lang="en-GB" altLang="x-non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8815992-38AB-00A2-16D2-D4D71FB796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3913188" cy="3724275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cy-GB" altLang="x-none" sz="3200"/>
              <a:t>If you set targets for yourself that are </a:t>
            </a:r>
            <a:r>
              <a:rPr lang="cy-GB" altLang="x-none" sz="3200" u="sng"/>
              <a:t>not</a:t>
            </a:r>
            <a:r>
              <a:rPr lang="cy-GB" altLang="x-none" sz="3200"/>
              <a:t> SMART, you can’t tell if you’ve succeeded or not.</a:t>
            </a:r>
            <a:endParaRPr lang="en-GB" altLang="x-none" sz="3200"/>
          </a:p>
        </p:txBody>
      </p:sp>
      <p:pic>
        <p:nvPicPr>
          <p:cNvPr id="5123" name="Picture 4" descr="j0282747">
            <a:extLst>
              <a:ext uri="{FF2B5EF4-FFF2-40B4-BE49-F238E27FC236}">
                <a16:creationId xmlns:a16="http://schemas.microsoft.com/office/drawing/2014/main" id="{5B69FB92-C405-14F3-05D5-2AE947D6A0B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989138"/>
            <a:ext cx="3671888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>
            <a:extLst>
              <a:ext uri="{FF2B5EF4-FFF2-40B4-BE49-F238E27FC236}">
                <a16:creationId xmlns:a16="http://schemas.microsoft.com/office/drawing/2014/main" id="{4CA2CA1F-209A-A483-7642-1EFA16A571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y-GB" altLang="x-none"/>
              <a:t>An example</a:t>
            </a:r>
            <a:endParaRPr lang="en-GB" altLang="x-none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4E8EBB3-3193-816E-46E1-5C44D8CE28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4048125" cy="3724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cy-GB" altLang="x-none"/>
              <a:t>“I want more money.”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endParaRPr lang="cy-GB" altLang="x-none"/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cy-GB" altLang="x-none"/>
              <a:t>Have I succeeded if I find 1p in the street?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endParaRPr lang="cy-GB" altLang="x-none"/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cy-GB" altLang="x-none"/>
              <a:t>What if I find 50p?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endParaRPr lang="cy-GB" altLang="x-none"/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cy-GB" altLang="x-none"/>
              <a:t>How would I know?</a:t>
            </a:r>
            <a:endParaRPr lang="en-GB" altLang="x-none"/>
          </a:p>
        </p:txBody>
      </p:sp>
      <p:pic>
        <p:nvPicPr>
          <p:cNvPr id="6147" name="Picture 7" descr="j0251128">
            <a:extLst>
              <a:ext uri="{FF2B5EF4-FFF2-40B4-BE49-F238E27FC236}">
                <a16:creationId xmlns:a16="http://schemas.microsoft.com/office/drawing/2014/main" id="{35211BF4-CCF3-5CC7-AC50-972D489D63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224088"/>
            <a:ext cx="3816350" cy="203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>
            <a:extLst>
              <a:ext uri="{FF2B5EF4-FFF2-40B4-BE49-F238E27FC236}">
                <a16:creationId xmlns:a16="http://schemas.microsoft.com/office/drawing/2014/main" id="{4C0D0D47-B46C-1354-015D-B5419C373C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y-GB" altLang="x-none"/>
              <a:t>Another example</a:t>
            </a:r>
            <a:endParaRPr lang="en-GB" altLang="x-non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66B4E42-9EB2-BA1A-B3DF-15EB069377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4114800" cy="3724275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cy-GB" altLang="x-none"/>
              <a:t>“I want to lose weight.”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cy-GB" altLang="x-none"/>
              <a:t>Have I succeeded if I lose 2 grams?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cy-GB" altLang="x-none"/>
              <a:t>Have I succeeded if I lose a kilogram?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cy-GB" altLang="x-none"/>
              <a:t>What if it takes me 5 years to do it?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cy-GB" altLang="x-none"/>
              <a:t>Am I still successful?</a:t>
            </a:r>
            <a:endParaRPr lang="en-GB" altLang="x-none"/>
          </a:p>
        </p:txBody>
      </p:sp>
      <p:pic>
        <p:nvPicPr>
          <p:cNvPr id="7171" name="Picture 4" descr="j0280339">
            <a:extLst>
              <a:ext uri="{FF2B5EF4-FFF2-40B4-BE49-F238E27FC236}">
                <a16:creationId xmlns:a16="http://schemas.microsoft.com/office/drawing/2014/main" id="{C7CB76E0-2C1E-E7D5-5139-5E51DFBDF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492375"/>
            <a:ext cx="3671888" cy="366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>
            <a:extLst>
              <a:ext uri="{FF2B5EF4-FFF2-40B4-BE49-F238E27FC236}">
                <a16:creationId xmlns:a16="http://schemas.microsoft.com/office/drawing/2014/main" id="{307375D2-46C5-8117-0A13-1AE176F506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y-GB" altLang="x-none"/>
              <a:t>What does SMART mean?</a:t>
            </a:r>
            <a:endParaRPr lang="en-GB" altLang="x-none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7DEF2F6-69C6-F629-B040-5D55BF1FAE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1030288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cy-GB" altLang="x-none"/>
              <a:t>Let’s look at what each letter stands for....</a:t>
            </a:r>
            <a:endParaRPr lang="en-GB" altLang="x-none"/>
          </a:p>
        </p:txBody>
      </p:sp>
      <p:pic>
        <p:nvPicPr>
          <p:cNvPr id="8195" name="Picture 4" descr="j0236210">
            <a:extLst>
              <a:ext uri="{FF2B5EF4-FFF2-40B4-BE49-F238E27FC236}">
                <a16:creationId xmlns:a16="http://schemas.microsoft.com/office/drawing/2014/main" id="{07C28A43-7855-50AA-DE4B-B7B838C83BD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997200"/>
            <a:ext cx="6913562" cy="240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>
            <a:extLst>
              <a:ext uri="{FF2B5EF4-FFF2-40B4-BE49-F238E27FC236}">
                <a16:creationId xmlns:a16="http://schemas.microsoft.com/office/drawing/2014/main" id="{35C39820-6CCE-1667-F84A-B26D8F8D34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y-GB" altLang="x-none"/>
              <a:t>S is for Specific</a:t>
            </a:r>
            <a:endParaRPr lang="en-GB" altLang="x-none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972F136-7B66-BAA5-366A-83D5FC6336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3445768" cy="3724275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cy-GB" altLang="x-none" sz="3600" dirty="0"/>
              <a:t>“Specific” means that you have to say what you want to do, very clearly. </a:t>
            </a:r>
            <a:endParaRPr lang="en-GB" altLang="x-none" sz="3600" dirty="0"/>
          </a:p>
        </p:txBody>
      </p:sp>
      <p:pic>
        <p:nvPicPr>
          <p:cNvPr id="9219" name="Picture 7" descr="j0186106">
            <a:extLst>
              <a:ext uri="{FF2B5EF4-FFF2-40B4-BE49-F238E27FC236}">
                <a16:creationId xmlns:a16="http://schemas.microsoft.com/office/drawing/2014/main" id="{FDD0F2F3-AF41-DA91-CC70-FDF0D8C7A6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1916113"/>
            <a:ext cx="3324225" cy="349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>
            <a:extLst>
              <a:ext uri="{FF2B5EF4-FFF2-40B4-BE49-F238E27FC236}">
                <a16:creationId xmlns:a16="http://schemas.microsoft.com/office/drawing/2014/main" id="{51B6089D-977B-4BFC-9CFA-2B4FCBB2FE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y-GB" altLang="x-none"/>
              <a:t>Specific Targets..</a:t>
            </a:r>
            <a:endParaRPr lang="en-GB" altLang="x-none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7B53326-58EB-FC8D-FAAC-AA66E75368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550" y="2565400"/>
            <a:ext cx="3529013" cy="3600450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cy-GB" altLang="x-none" sz="3600"/>
              <a:t>“I want to lose weight” is NOT specific.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cy-GB" altLang="x-none" sz="3600"/>
              <a:t>“I want to lose 4 kilos” is specific.</a:t>
            </a:r>
            <a:endParaRPr lang="en-GB" altLang="x-none" sz="3600"/>
          </a:p>
        </p:txBody>
      </p:sp>
      <p:pic>
        <p:nvPicPr>
          <p:cNvPr id="10243" name="Picture 4" descr="j0287165">
            <a:extLst>
              <a:ext uri="{FF2B5EF4-FFF2-40B4-BE49-F238E27FC236}">
                <a16:creationId xmlns:a16="http://schemas.microsoft.com/office/drawing/2014/main" id="{0CDD8C04-E5A4-9527-5145-BE79A7A2A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1557338"/>
            <a:ext cx="3097213" cy="420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>
            <a:extLst>
              <a:ext uri="{FF2B5EF4-FFF2-40B4-BE49-F238E27FC236}">
                <a16:creationId xmlns:a16="http://schemas.microsoft.com/office/drawing/2014/main" id="{5298EBD7-FA20-E0AA-D66B-A49986F966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y-GB" altLang="x-none"/>
              <a:t>M is for Measurable</a:t>
            </a:r>
            <a:endParaRPr lang="en-GB" altLang="x-none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B4B2034-5526-63ED-F45F-86F3B62BDF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4519613" cy="3724275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cy-GB" altLang="x-none"/>
              <a:t>Measurable targets tell you exactly what you need to do to succeed.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cy-GB" altLang="x-none"/>
              <a:t>“I want to be able to run 800 metres faster” is not measurable. How much faster do I want to be able to go?</a:t>
            </a:r>
            <a:endParaRPr lang="en-GB" altLang="x-none"/>
          </a:p>
        </p:txBody>
      </p:sp>
      <p:pic>
        <p:nvPicPr>
          <p:cNvPr id="11267" name="Picture 4" descr="j0223802">
            <a:extLst>
              <a:ext uri="{FF2B5EF4-FFF2-40B4-BE49-F238E27FC236}">
                <a16:creationId xmlns:a16="http://schemas.microsoft.com/office/drawing/2014/main" id="{EBB0443D-8F21-8282-6DB3-B7CC7FCC7B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2420938"/>
            <a:ext cx="3314700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r"/>
  </p:transition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100</TotalTime>
  <Words>624</Words>
  <Application>Microsoft Macintosh PowerPoint</Application>
  <PresentationFormat>On-screen Show (4:3)</PresentationFormat>
  <Paragraphs>89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Wingdings</vt:lpstr>
      <vt:lpstr>Calibri</vt:lpstr>
      <vt:lpstr>Times New Roman</vt:lpstr>
      <vt:lpstr>Capsules</vt:lpstr>
      <vt:lpstr>Setting SMART Targets</vt:lpstr>
      <vt:lpstr>What’s SMART?</vt:lpstr>
      <vt:lpstr>Why?</vt:lpstr>
      <vt:lpstr>An example</vt:lpstr>
      <vt:lpstr>Another example</vt:lpstr>
      <vt:lpstr>What does SMART mean?</vt:lpstr>
      <vt:lpstr>S is for Specific</vt:lpstr>
      <vt:lpstr>Specific Targets..</vt:lpstr>
      <vt:lpstr>M is for Measurable</vt:lpstr>
      <vt:lpstr>A Measurable Target</vt:lpstr>
      <vt:lpstr>A is for Achievable.</vt:lpstr>
      <vt:lpstr>An Achievable Target</vt:lpstr>
      <vt:lpstr>R is for Relevant</vt:lpstr>
      <vt:lpstr>A Relevant Target</vt:lpstr>
      <vt:lpstr>T is for Timed</vt:lpstr>
      <vt:lpstr>A Timed Target</vt:lpstr>
      <vt:lpstr>So remember...</vt:lpstr>
      <vt:lpstr>Good Luck with your Targets!</vt:lpstr>
      <vt:lpstr>Some examples making targets SMART:</vt:lpstr>
      <vt:lpstr>Some examples making targets SMART: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SMART Targets</dc:title>
  <dc:creator> </dc:creator>
  <cp:lastModifiedBy>Mikhal Stone</cp:lastModifiedBy>
  <cp:revision>9</cp:revision>
  <dcterms:created xsi:type="dcterms:W3CDTF">2007-06-14T18:37:30Z</dcterms:created>
  <dcterms:modified xsi:type="dcterms:W3CDTF">2024-01-14T19:05:30Z</dcterms:modified>
</cp:coreProperties>
</file>