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7559675" cy="10691813"/>
  <p:notesSz cx="7559675" cy="10691813"/>
  <p:embeddedFontLst>
    <p:embeddedFont>
      <p:font typeface="Open Sans" panose="020B060603050402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8"/>
  </p:normalViewPr>
  <p:slideViewPr>
    <p:cSldViewPr snapToGrid="0">
      <p:cViewPr varScale="1">
        <p:scale>
          <a:sx n="73" d="100"/>
          <a:sy n="73" d="100"/>
        </p:scale>
        <p:origin x="3024" y="216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014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014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9ad85e38bd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014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9ad85e38bd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9ad85e38b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014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9ad85e38b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9ad85e38bd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014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9ad85e38bd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9ad85e38bd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014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9ad85e38bd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6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6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6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01625" y="6039250"/>
            <a:ext cx="3578400" cy="4393800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Questions</a:t>
            </a:r>
            <a:endParaRPr sz="24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 happens when … ?</a:t>
            </a:r>
            <a:endParaRPr sz="2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 happens to … when …?</a:t>
            </a:r>
            <a:endParaRPr sz="2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How does … change?</a:t>
            </a:r>
            <a:endParaRPr sz="2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 happens to … over time?</a:t>
            </a:r>
            <a:endParaRPr sz="2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 is … ?</a:t>
            </a:r>
            <a:endParaRPr sz="2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GB" sz="2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 does … look like?</a:t>
            </a:r>
            <a:endParaRPr sz="2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4073450" y="6059076"/>
            <a:ext cx="3201600" cy="4393800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1227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 b="1">
                <a:latin typeface="Open Sans"/>
                <a:ea typeface="Open Sans"/>
                <a:cs typeface="Open Sans"/>
                <a:sym typeface="Open Sans"/>
              </a:rPr>
              <a:t>Types of Data</a:t>
            </a:r>
            <a:endParaRPr sz="2600" b="1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Observations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Diagrams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Images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Descriptions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Tables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Tally Chart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270075" y="267825"/>
            <a:ext cx="7073400" cy="108202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gradFill>
                  <a:gsLst>
                    <a:gs pos="0">
                      <a:srgbClr val="51AB2A"/>
                    </a:gs>
                    <a:gs pos="100000">
                      <a:srgbClr val="203E13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Barrio"/>
              </a:rPr>
              <a:t>Explore &amp; Observe</a:t>
            </a:r>
          </a:p>
        </p:txBody>
      </p:sp>
      <p:sp>
        <p:nvSpPr>
          <p:cNvPr id="57" name="Google Shape;57;p13"/>
          <p:cNvSpPr txBox="1"/>
          <p:nvPr/>
        </p:nvSpPr>
        <p:spPr>
          <a:xfrm>
            <a:off x="1418625" y="1768200"/>
            <a:ext cx="4776300" cy="12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Using your </a:t>
            </a:r>
            <a:r>
              <a:rPr lang="en-GB" sz="2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senses</a:t>
            </a:r>
            <a:r>
              <a:rPr lang="en-GB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to </a:t>
            </a:r>
            <a:r>
              <a:rPr lang="en-GB" sz="2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notice</a:t>
            </a:r>
            <a:r>
              <a:rPr lang="en-GB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and </a:t>
            </a:r>
            <a:r>
              <a:rPr lang="en-GB" sz="2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record</a:t>
            </a:r>
            <a:r>
              <a:rPr lang="en-GB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what is happening</a:t>
            </a:r>
            <a:endParaRPr sz="24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243300" y="3247025"/>
            <a:ext cx="7073400" cy="2525400"/>
          </a:xfrm>
          <a:prstGeom prst="roundRect">
            <a:avLst>
              <a:gd name="adj" fmla="val 16667"/>
            </a:avLst>
          </a:prstGeom>
          <a:solidFill>
            <a:srgbClr val="38761D">
              <a:alpha val="189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Used For</a:t>
            </a:r>
            <a:endParaRPr sz="26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General understanding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Identifying the big picture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Discovering new information</a:t>
            </a: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Describe what is happening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59" name="Google Shape;5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1625" y="1832400"/>
            <a:ext cx="1080000" cy="10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94900" y="1768200"/>
            <a:ext cx="1080000" cy="108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/>
          <p:nvPr/>
        </p:nvSpPr>
        <p:spPr>
          <a:xfrm>
            <a:off x="145825" y="288000"/>
            <a:ext cx="7076036" cy="108202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gradFill>
                  <a:gsLst>
                    <a:gs pos="0">
                      <a:srgbClr val="1077D2"/>
                    </a:gs>
                    <a:gs pos="100000">
                      <a:srgbClr val="093153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Barrio"/>
              </a:rPr>
              <a:t>Identify &amp; Classify</a:t>
            </a:r>
          </a:p>
        </p:txBody>
      </p:sp>
      <p:sp>
        <p:nvSpPr>
          <p:cNvPr id="66" name="Google Shape;66;p14"/>
          <p:cNvSpPr txBox="1"/>
          <p:nvPr/>
        </p:nvSpPr>
        <p:spPr>
          <a:xfrm>
            <a:off x="1134900" y="1672963"/>
            <a:ext cx="5309700" cy="11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Open Sans"/>
                <a:ea typeface="Open Sans"/>
                <a:cs typeface="Open Sans"/>
                <a:sym typeface="Open Sans"/>
              </a:rPr>
              <a:t>Using systems/criteria to </a:t>
            </a:r>
            <a:r>
              <a:rPr lang="en-GB" sz="2400" b="1">
                <a:latin typeface="Open Sans"/>
                <a:ea typeface="Open Sans"/>
                <a:cs typeface="Open Sans"/>
                <a:sym typeface="Open Sans"/>
              </a:rPr>
              <a:t>sort objects</a:t>
            </a:r>
            <a:r>
              <a:rPr lang="en-GB" sz="2400">
                <a:latin typeface="Open Sans"/>
                <a:ea typeface="Open Sans"/>
                <a:cs typeface="Open Sans"/>
                <a:sym typeface="Open Sans"/>
              </a:rPr>
              <a:t> or events into </a:t>
            </a:r>
            <a:r>
              <a:rPr lang="en-GB" sz="2400" b="1">
                <a:latin typeface="Open Sans"/>
                <a:ea typeface="Open Sans"/>
                <a:cs typeface="Open Sans"/>
                <a:sym typeface="Open Sans"/>
              </a:rPr>
              <a:t>groups or categories</a:t>
            </a:r>
            <a:endParaRPr sz="2400" b="1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1625" y="1781238"/>
            <a:ext cx="1080000" cy="10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78725" y="1781238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4"/>
          <p:cNvSpPr/>
          <p:nvPr/>
        </p:nvSpPr>
        <p:spPr>
          <a:xfrm>
            <a:off x="201625" y="6667500"/>
            <a:ext cx="3709800" cy="3768600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0B539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Questions</a:t>
            </a:r>
            <a:endParaRPr sz="24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How similar is … to … ?</a:t>
            </a:r>
            <a:endParaRPr sz="2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 else has … ?</a:t>
            </a:r>
            <a:endParaRPr sz="2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 else does … ?</a:t>
            </a:r>
            <a:endParaRPr sz="2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GB" sz="2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Is … the same type as … ? </a:t>
            </a:r>
            <a:endParaRPr sz="2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0" name="Google Shape;70;p14"/>
          <p:cNvSpPr/>
          <p:nvPr/>
        </p:nvSpPr>
        <p:spPr>
          <a:xfrm>
            <a:off x="4149650" y="6684504"/>
            <a:ext cx="3201600" cy="3768600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0B539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1227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 b="1">
                <a:latin typeface="Open Sans"/>
                <a:ea typeface="Open Sans"/>
                <a:cs typeface="Open Sans"/>
                <a:sym typeface="Open Sans"/>
              </a:rPr>
              <a:t>Types of Data</a:t>
            </a:r>
            <a:endParaRPr sz="2600" b="1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Observations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Images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Descriptions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Dichotomous Key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Lists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1" name="Google Shape;71;p14"/>
          <p:cNvSpPr/>
          <p:nvPr/>
        </p:nvSpPr>
        <p:spPr>
          <a:xfrm>
            <a:off x="243300" y="3247025"/>
            <a:ext cx="7073400" cy="3100800"/>
          </a:xfrm>
          <a:prstGeom prst="roundRect">
            <a:avLst>
              <a:gd name="adj" fmla="val 16667"/>
            </a:avLst>
          </a:prstGeom>
          <a:solidFill>
            <a:srgbClr val="0B5394">
              <a:alpha val="17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Used For</a:t>
            </a:r>
            <a:endParaRPr sz="26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Describing, comparing, and contrasting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Grouping similar objects / events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Visual / characteristic identification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Understand connections between things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Using criteria to sort objects / events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/>
          <p:nvPr/>
        </p:nvSpPr>
        <p:spPr>
          <a:xfrm>
            <a:off x="213587" y="253600"/>
            <a:ext cx="7132823" cy="1072527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gradFill>
                  <a:gsLst>
                    <a:gs pos="0">
                      <a:srgbClr val="4E29AA"/>
                    </a:gs>
                    <a:gs pos="100000">
                      <a:srgbClr val="1E123D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Barrio"/>
              </a:rPr>
              <a:t>Pattern Seeking</a:t>
            </a:r>
          </a:p>
        </p:txBody>
      </p:sp>
      <p:sp>
        <p:nvSpPr>
          <p:cNvPr id="77" name="Google Shape;77;p15"/>
          <p:cNvSpPr txBox="1"/>
          <p:nvPr/>
        </p:nvSpPr>
        <p:spPr>
          <a:xfrm>
            <a:off x="1263600" y="1537925"/>
            <a:ext cx="5032800" cy="11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Recording natural events 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Carrying out experiments where the </a:t>
            </a:r>
            <a:r>
              <a:rPr lang="en-GB" sz="2200" b="1">
                <a:latin typeface="Open Sans"/>
                <a:ea typeface="Open Sans"/>
                <a:cs typeface="Open Sans"/>
                <a:sym typeface="Open Sans"/>
              </a:rPr>
              <a:t>variables can’t easily be controlled</a:t>
            </a:r>
            <a:endParaRPr sz="2200" b="1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78" name="Google Shape;7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34400" y="1746575"/>
            <a:ext cx="1080000" cy="10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1625" y="1746575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5"/>
          <p:cNvSpPr/>
          <p:nvPr/>
        </p:nvSpPr>
        <p:spPr>
          <a:xfrm>
            <a:off x="201625" y="6667500"/>
            <a:ext cx="3578400" cy="3768600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351C7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Questions</a:t>
            </a:r>
            <a:endParaRPr sz="24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 happens when … ?</a:t>
            </a:r>
            <a:endParaRPr sz="2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 happens to … when …?</a:t>
            </a:r>
            <a:endParaRPr sz="2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How does … change over time?</a:t>
            </a:r>
            <a:endParaRPr sz="2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GB" sz="2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 happens in the … cycle?</a:t>
            </a:r>
            <a:endParaRPr sz="2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1" name="Google Shape;81;p15"/>
          <p:cNvSpPr/>
          <p:nvPr/>
        </p:nvSpPr>
        <p:spPr>
          <a:xfrm>
            <a:off x="4073450" y="6684504"/>
            <a:ext cx="3201600" cy="3768600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351C7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1227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 b="1">
                <a:latin typeface="Open Sans"/>
                <a:ea typeface="Open Sans"/>
                <a:cs typeface="Open Sans"/>
                <a:sym typeface="Open Sans"/>
              </a:rPr>
              <a:t>Types of Data</a:t>
            </a:r>
            <a:endParaRPr sz="2600" b="1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Observations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Diagrams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Images / Video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Descriptions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Tables / Graphs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2" name="Google Shape;82;p15"/>
          <p:cNvSpPr/>
          <p:nvPr/>
        </p:nvSpPr>
        <p:spPr>
          <a:xfrm>
            <a:off x="243300" y="3247025"/>
            <a:ext cx="7073400" cy="3100800"/>
          </a:xfrm>
          <a:prstGeom prst="roundRect">
            <a:avLst>
              <a:gd name="adj" fmla="val 16667"/>
            </a:avLst>
          </a:prstGeom>
          <a:solidFill>
            <a:srgbClr val="351C75">
              <a:alpha val="183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Used For</a:t>
            </a:r>
            <a:endParaRPr sz="26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Finding relationship / patterns where variables are hard to control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Identifying general trends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Gathering information for other methods (e.g. modelling or classifying &amp; identifying)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/>
          <p:nvPr/>
        </p:nvSpPr>
        <p:spPr>
          <a:xfrm>
            <a:off x="996350" y="302063"/>
            <a:ext cx="5567304" cy="105761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gradFill>
                  <a:gsLst>
                    <a:gs pos="0">
                      <a:srgbClr val="A64D79"/>
                    </a:gs>
                    <a:gs pos="100000">
                      <a:srgbClr val="4C113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Barrio"/>
              </a:rPr>
              <a:t>Modelling</a:t>
            </a:r>
          </a:p>
        </p:txBody>
      </p:sp>
      <p:sp>
        <p:nvSpPr>
          <p:cNvPr id="88" name="Google Shape;88;p16"/>
          <p:cNvSpPr txBox="1"/>
          <p:nvPr/>
        </p:nvSpPr>
        <p:spPr>
          <a:xfrm>
            <a:off x="1310400" y="1626588"/>
            <a:ext cx="4939200" cy="12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Open Sans"/>
                <a:ea typeface="Open Sans"/>
                <a:cs typeface="Open Sans"/>
                <a:sym typeface="Open Sans"/>
              </a:rPr>
              <a:t>A </a:t>
            </a:r>
            <a:r>
              <a:rPr lang="en-GB" sz="2400" b="1">
                <a:latin typeface="Open Sans"/>
                <a:ea typeface="Open Sans"/>
                <a:cs typeface="Open Sans"/>
                <a:sym typeface="Open Sans"/>
              </a:rPr>
              <a:t>representation</a:t>
            </a:r>
            <a:r>
              <a:rPr lang="en-GB" sz="2400">
                <a:latin typeface="Open Sans"/>
                <a:ea typeface="Open Sans"/>
                <a:cs typeface="Open Sans"/>
                <a:sym typeface="Open Sans"/>
              </a:rPr>
              <a:t> of </a:t>
            </a:r>
            <a:r>
              <a:rPr lang="en-GB" sz="2400" b="1">
                <a:latin typeface="Open Sans"/>
                <a:ea typeface="Open Sans"/>
                <a:cs typeface="Open Sans"/>
                <a:sym typeface="Open Sans"/>
              </a:rPr>
              <a:t>ideas</a:t>
            </a:r>
            <a:r>
              <a:rPr lang="en-GB" sz="2400">
                <a:latin typeface="Open Sans"/>
                <a:ea typeface="Open Sans"/>
                <a:cs typeface="Open Sans"/>
                <a:sym typeface="Open Sans"/>
              </a:rPr>
              <a:t> / processes that can be manipulated to predict outcomes</a:t>
            </a:r>
            <a:endParaRPr sz="24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89" name="Google Shape;8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57775" y="1615788"/>
            <a:ext cx="1080000" cy="10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1625" y="1711188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6"/>
          <p:cNvSpPr/>
          <p:nvPr/>
        </p:nvSpPr>
        <p:spPr>
          <a:xfrm>
            <a:off x="201625" y="6667500"/>
            <a:ext cx="3578400" cy="3768600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741B4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Questions</a:t>
            </a:r>
            <a:endParaRPr sz="24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 does … look like?</a:t>
            </a:r>
            <a:endParaRPr sz="2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 might happen if … changes?</a:t>
            </a:r>
            <a:endParaRPr sz="2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 happens when … interact?</a:t>
            </a:r>
            <a:endParaRPr sz="2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GB" sz="2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 could happen in the future if … ?</a:t>
            </a:r>
            <a:endParaRPr sz="2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2" name="Google Shape;92;p16"/>
          <p:cNvSpPr/>
          <p:nvPr/>
        </p:nvSpPr>
        <p:spPr>
          <a:xfrm>
            <a:off x="4073450" y="6684504"/>
            <a:ext cx="3201600" cy="3768600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741B4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1227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 b="1">
                <a:latin typeface="Open Sans"/>
                <a:ea typeface="Open Sans"/>
                <a:cs typeface="Open Sans"/>
                <a:sym typeface="Open Sans"/>
              </a:rPr>
              <a:t>Types of Data</a:t>
            </a:r>
            <a:endParaRPr sz="2600" b="1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Simulation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Physical Model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Equation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Diorama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VR / AR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Animation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3" name="Google Shape;93;p16"/>
          <p:cNvSpPr/>
          <p:nvPr/>
        </p:nvSpPr>
        <p:spPr>
          <a:xfrm>
            <a:off x="243300" y="3247025"/>
            <a:ext cx="7073400" cy="3100800"/>
          </a:xfrm>
          <a:prstGeom prst="roundRect">
            <a:avLst>
              <a:gd name="adj" fmla="val 16667"/>
            </a:avLst>
          </a:prstGeom>
          <a:solidFill>
            <a:srgbClr val="741B47">
              <a:alpha val="170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Used For</a:t>
            </a:r>
            <a:endParaRPr sz="26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Representing ideas (usually too big, small, long or short to show in other ways)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Test ideas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Predict possible future outcomes / events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/>
          <p:nvPr/>
        </p:nvSpPr>
        <p:spPr>
          <a:xfrm>
            <a:off x="1197801" y="409050"/>
            <a:ext cx="5130882" cy="1064403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gradFill>
                  <a:gsLst>
                    <a:gs pos="0">
                      <a:srgbClr val="DB0000"/>
                    </a:gs>
                    <a:gs pos="100000">
                      <a:srgbClr val="540303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Barrio"/>
              </a:rPr>
              <a:t>Fair Test</a:t>
            </a:r>
          </a:p>
        </p:txBody>
      </p:sp>
      <p:sp>
        <p:nvSpPr>
          <p:cNvPr id="99" name="Google Shape;99;p17"/>
          <p:cNvSpPr txBox="1"/>
          <p:nvPr/>
        </p:nvSpPr>
        <p:spPr>
          <a:xfrm>
            <a:off x="1542150" y="1660228"/>
            <a:ext cx="4475700" cy="11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Finding a </a:t>
            </a:r>
            <a:r>
              <a:rPr lang="en-GB" sz="2200" b="1">
                <a:latin typeface="Open Sans"/>
                <a:ea typeface="Open Sans"/>
                <a:cs typeface="Open Sans"/>
                <a:sym typeface="Open Sans"/>
              </a:rPr>
              <a:t>relationship</a:t>
            </a: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 between two variables, while keeping other variables the same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00" name="Google Shape;10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74625" y="1726513"/>
            <a:ext cx="1080000" cy="10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5375" y="1726513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7"/>
          <p:cNvSpPr/>
          <p:nvPr/>
        </p:nvSpPr>
        <p:spPr>
          <a:xfrm>
            <a:off x="201625" y="6667500"/>
            <a:ext cx="3578400" cy="3768600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99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Questions</a:t>
            </a:r>
            <a:endParaRPr sz="24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 is the effect of changing … on … ?</a:t>
            </a:r>
            <a:endParaRPr sz="2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How does … impact … ?</a:t>
            </a:r>
            <a:endParaRPr sz="2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GB" sz="2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 happens to … when … changes?</a:t>
            </a:r>
            <a:endParaRPr sz="2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3" name="Google Shape;103;p17"/>
          <p:cNvSpPr/>
          <p:nvPr/>
        </p:nvSpPr>
        <p:spPr>
          <a:xfrm>
            <a:off x="4073450" y="6684504"/>
            <a:ext cx="3201600" cy="3768600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99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1227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 b="1">
                <a:latin typeface="Open Sans"/>
                <a:ea typeface="Open Sans"/>
                <a:cs typeface="Open Sans"/>
                <a:sym typeface="Open Sans"/>
              </a:rPr>
              <a:t>Types of Data</a:t>
            </a:r>
            <a:endParaRPr sz="2600" b="1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Diagrams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Tables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Quantatative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Graphs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4" name="Google Shape;104;p17"/>
          <p:cNvSpPr/>
          <p:nvPr/>
        </p:nvSpPr>
        <p:spPr>
          <a:xfrm>
            <a:off x="243300" y="3247025"/>
            <a:ext cx="7073400" cy="3100800"/>
          </a:xfrm>
          <a:prstGeom prst="roundRect">
            <a:avLst>
              <a:gd name="adj" fmla="val 16667"/>
            </a:avLst>
          </a:prstGeom>
          <a:solidFill>
            <a:srgbClr val="990000">
              <a:alpha val="17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Used For</a:t>
            </a:r>
            <a:endParaRPr sz="26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Finding how one variable affects another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Identifying a specific trend or relationship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Isolating how one factor impacts another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</Words>
  <Application>Microsoft Macintosh PowerPoint</Application>
  <PresentationFormat>Custom</PresentationFormat>
  <Paragraphs>91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Open Sans</vt:lpstr>
      <vt:lpstr>Barrio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Mikhal Stone</cp:lastModifiedBy>
  <cp:revision>1</cp:revision>
  <dcterms:modified xsi:type="dcterms:W3CDTF">2024-03-12T18:23:49Z</dcterms:modified>
</cp:coreProperties>
</file>