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DB22A-BD6F-42F5-9F6E-A56250AF7940}" v="27" dt="2023-05-30T20:19:26.3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83" d="100"/>
          <a:sy n="83" d="100"/>
        </p:scale>
        <p:origin x="27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91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2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7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85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0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7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4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34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99C7-CA19-4896-B6AE-86507CE9C85A}" type="datetimeFigureOut">
              <a:rPr lang="en-US" smtClean="0"/>
              <a:t>5/6/24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E6139-941B-4956-96F8-0F6485009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4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42BB1164-D5DC-353D-BB54-7F89957560AD}"/>
              </a:ext>
            </a:extLst>
          </p:cNvPr>
          <p:cNvSpPr txBox="1"/>
          <p:nvPr/>
        </p:nvSpPr>
        <p:spPr>
          <a:xfrm>
            <a:off x="2990850" y="4781550"/>
            <a:ext cx="1790700" cy="4953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kern="1200">
                <a:solidFill>
                  <a:srgbClr val="FFFF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©</a:t>
            </a:r>
            <a:r>
              <a:rPr lang="en-US" sz="1400" b="1" kern="1200">
                <a:solidFill>
                  <a:srgbClr val="FFFF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HoffmanScience</a:t>
            </a:r>
            <a:endParaRPr lang="en-US" sz="120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4B3309-13CB-3DBB-AE38-AB0AC34B5A5B}"/>
              </a:ext>
            </a:extLst>
          </p:cNvPr>
          <p:cNvSpPr txBox="1"/>
          <p:nvPr/>
        </p:nvSpPr>
        <p:spPr>
          <a:xfrm>
            <a:off x="6549006" y="9738838"/>
            <a:ext cx="122339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Poppins" panose="00000500000000000000" pitchFamily="2" charset="0"/>
                <a:cs typeface="Poppins" panose="00000500000000000000" pitchFamily="2" charset="0"/>
              </a:rPr>
              <a:t>©HoffmanScience</a:t>
            </a: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AC0BC07D-1381-6DC4-E2FC-261E1A4E9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2AE90776-C7A7-719F-03B9-C8040FAEC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11" y="131560"/>
            <a:ext cx="7473377" cy="994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Name(s)_________________________________________ Period: ________      _________________________________________________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             </a:t>
            </a: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Great Egg Drop Challenge!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OBJECTIVES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- This experiment is designed to demonstrate the concepts of acceleration, force &amp; speed, Newton’s Laws and gravity.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The objective is to successfully drop an apparatus containing a raw egg, from a predetermined  height, to see if their design keeps the egg from cracking.  The speed of the falling egg will be calculated.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Century Gothic" panose="020B0502020202020204" pitchFamily="34" charset="0"/>
                <a:ea typeface="Times New Roman" panose="02020603050405020304" pitchFamily="18" charset="0"/>
              </a:rPr>
              <a:t>Students will work in groups of 4-5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Materials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: 1 plastic egg for design template ONLY (egg CANNOT go inside), one raw egg for drop day, 1 small plastic grocery bag, one meter of string or yarn,  8 popsicle sticks, 1 balloon, 1 brown lunch bag or 1 piece of construction paper, 1 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meter of toilet paper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, 1 </a:t>
            </a:r>
            <a:r>
              <a:rPr lang="en-US" altLang="en-US" sz="1100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meter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of a paper towel, 1 meter of masking tape, digital scale to mass the final design.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Draw your apparatus below and label each of the items you used.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Cambria" panose="02040503050406030204" pitchFamily="18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200" u="sng" dirty="0"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200" u="sng" dirty="0"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200" u="sng" dirty="0">
              <a:effectLst/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Analysis Questions 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mass of your apparatus in grams? __________________.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distance from the top of the drop location to the ground? </a:t>
            </a:r>
            <a:r>
              <a:rPr lang="en-US" sz="1200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______ meters (to be filled in depending on drop location)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long did it take for your apparatus to reach the ground? ____________________seconds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Write the equation for speed: 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What was the speed of your apparatus from the top of your drop point to the bottom?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What does Newton’s Second Law State? (Use your book or notes)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11DEA97-942B-0A83-6874-B686E22A9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3323" y="11573"/>
            <a:ext cx="848853" cy="114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61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C9584D34-C425-D4E1-A180-4514C5E91AAC}"/>
              </a:ext>
            </a:extLst>
          </p:cNvPr>
          <p:cNvSpPr txBox="1"/>
          <p:nvPr/>
        </p:nvSpPr>
        <p:spPr>
          <a:xfrm>
            <a:off x="2990850" y="4781550"/>
            <a:ext cx="1790700" cy="4953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kern="1200">
                <a:solidFill>
                  <a:srgbClr val="FFFF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©</a:t>
            </a:r>
            <a:r>
              <a:rPr lang="en-US" sz="1400" b="1" kern="1200">
                <a:solidFill>
                  <a:srgbClr val="FFFF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HoffmanScience</a:t>
            </a:r>
            <a:endParaRPr lang="en-US" sz="120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4B3309-13CB-3DBB-AE38-AB0AC34B5A5B}"/>
              </a:ext>
            </a:extLst>
          </p:cNvPr>
          <p:cNvSpPr txBox="1"/>
          <p:nvPr/>
        </p:nvSpPr>
        <p:spPr>
          <a:xfrm>
            <a:off x="6549006" y="9738838"/>
            <a:ext cx="122339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Poppins" panose="00000500000000000000" pitchFamily="2" charset="0"/>
                <a:cs typeface="Poppins" panose="00000500000000000000" pitchFamily="2" charset="0"/>
              </a:rPr>
              <a:t>©HoffmanScience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32B4F7-94E2-CC06-6278-FE9C10E7C3D8}"/>
              </a:ext>
            </a:extLst>
          </p:cNvPr>
          <p:cNvSpPr txBox="1"/>
          <p:nvPr/>
        </p:nvSpPr>
        <p:spPr>
          <a:xfrm>
            <a:off x="181886" y="104118"/>
            <a:ext cx="7408628" cy="9790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7.Find the force of your egg drop apparatus. Remember F = m X a (Note that </a:t>
            </a: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“a” = the  	acceleration due to gravity so that value is  always 9.8m/s</a:t>
            </a:r>
            <a:r>
              <a:rPr lang="en-US" sz="1200" baseline="30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).    *</a:t>
            </a:r>
            <a:r>
              <a:rPr lang="en-US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Convert your mass in grams 	to kg first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before doing your calculation.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What is the acceleration of your egg drop if the final velocity (</a:t>
            </a:r>
            <a:r>
              <a:rPr lang="en-US" sz="1200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en-US" sz="1100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f) 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your apparatus was 5 m/s and the time it took to hit the ground (t</a:t>
            </a:r>
            <a:r>
              <a:rPr lang="en-US" sz="1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f) 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 4 seconds?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Starting time = 0 sec      Starting velocity = 0 m/s 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Acceleration= </a:t>
            </a:r>
            <a:r>
              <a:rPr lang="en-US" sz="1200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en-US" sz="1100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n-US" sz="1200" u="sng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Vs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        </a:t>
            </a:r>
            <a:r>
              <a:rPr lang="en-US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105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t</a:t>
            </a:r>
            <a:r>
              <a:rPr lang="en-US" sz="105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US" sz="105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** Put in units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9"/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forces acting on the egg as it falls?_________________________________________________________________________________________________________________________________________________________________________________________________________________________________________________________________________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9"/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you control some of these forces?_____________________________________________________________________________________________________________________________________________________________________________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9"/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 your apparatus work (i.e., did </a:t>
            </a: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keep your egg from breaking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)? __________________________________________________________________________________________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 startAt="9"/>
            </a:pP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least 3 design features you implemented to try to keep your egg </a:t>
            </a:r>
            <a:r>
              <a:rPr lang="en-U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breaking during the fall.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______________________________________________________________________________________________________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529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>
            <a:extLst>
              <a:ext uri="{FF2B5EF4-FFF2-40B4-BE49-F238E27FC236}">
                <a16:creationId xmlns:a16="http://schemas.microsoft.com/office/drawing/2014/main" id="{D7F77620-15B2-0E36-608C-F171A1CC557D}"/>
              </a:ext>
            </a:extLst>
          </p:cNvPr>
          <p:cNvSpPr txBox="1"/>
          <p:nvPr/>
        </p:nvSpPr>
        <p:spPr>
          <a:xfrm>
            <a:off x="1089479" y="9351260"/>
            <a:ext cx="1790700" cy="4953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kern="1200">
                <a:solidFill>
                  <a:srgbClr val="FFFF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©</a:t>
            </a:r>
            <a:r>
              <a:rPr lang="en-US" sz="1400" b="1" kern="1200">
                <a:solidFill>
                  <a:srgbClr val="FFFFFF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HoffmanScience</a:t>
            </a:r>
            <a:endParaRPr lang="en-US" sz="120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4B3309-13CB-3DBB-AE38-AB0AC34B5A5B}"/>
              </a:ext>
            </a:extLst>
          </p:cNvPr>
          <p:cNvSpPr txBox="1"/>
          <p:nvPr/>
        </p:nvSpPr>
        <p:spPr>
          <a:xfrm>
            <a:off x="6549006" y="9738838"/>
            <a:ext cx="122339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Poppins" panose="00000500000000000000" pitchFamily="2" charset="0"/>
                <a:cs typeface="Poppins" panose="00000500000000000000" pitchFamily="2" charset="0"/>
              </a:rPr>
              <a:t>©HoffmanScience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32B4F7-94E2-CC06-6278-FE9C10E7C3D8}"/>
              </a:ext>
            </a:extLst>
          </p:cNvPr>
          <p:cNvSpPr txBox="1"/>
          <p:nvPr/>
        </p:nvSpPr>
        <p:spPr>
          <a:xfrm>
            <a:off x="-166977" y="104118"/>
            <a:ext cx="7757491" cy="6565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13. How would you change your design for the next time? What other types of materials would you use and why would you choose them?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______________________________________________________________________________________________________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______________________________________________________________________________________________________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AND EFFORT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(10 Points)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10				9-8			7-6		5-4-3-2-1-0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n-US" sz="1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endParaRPr lang="en-US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9F17777-00F1-513F-2CB8-39501C47F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957410"/>
              </p:ext>
            </p:extLst>
          </p:nvPr>
        </p:nvGraphicFramePr>
        <p:xfrm>
          <a:off x="534988" y="4840995"/>
          <a:ext cx="6702425" cy="2157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8182">
                  <a:extLst>
                    <a:ext uri="{9D8B030D-6E8A-4147-A177-3AD203B41FA5}">
                      <a16:colId xmlns:a16="http://schemas.microsoft.com/office/drawing/2014/main" val="4204890387"/>
                    </a:ext>
                  </a:extLst>
                </a:gridCol>
                <a:gridCol w="1496269">
                  <a:extLst>
                    <a:ext uri="{9D8B030D-6E8A-4147-A177-3AD203B41FA5}">
                      <a16:colId xmlns:a16="http://schemas.microsoft.com/office/drawing/2014/main" val="2235853592"/>
                    </a:ext>
                  </a:extLst>
                </a:gridCol>
                <a:gridCol w="1666216">
                  <a:extLst>
                    <a:ext uri="{9D8B030D-6E8A-4147-A177-3AD203B41FA5}">
                      <a16:colId xmlns:a16="http://schemas.microsoft.com/office/drawing/2014/main" val="131593853"/>
                    </a:ext>
                  </a:extLst>
                </a:gridCol>
                <a:gridCol w="1108348">
                  <a:extLst>
                    <a:ext uri="{9D8B030D-6E8A-4147-A177-3AD203B41FA5}">
                      <a16:colId xmlns:a16="http://schemas.microsoft.com/office/drawing/2014/main" val="1093915521"/>
                    </a:ext>
                  </a:extLst>
                </a:gridCol>
                <a:gridCol w="1603410">
                  <a:extLst>
                    <a:ext uri="{9D8B030D-6E8A-4147-A177-3AD203B41FA5}">
                      <a16:colId xmlns:a16="http://schemas.microsoft.com/office/drawing/2014/main" val="3978078899"/>
                    </a:ext>
                  </a:extLst>
                </a:gridCol>
              </a:tblGrid>
              <a:tr h="20559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entury Gothic" panose="020B0502020202020204" pitchFamily="34" charset="0"/>
                        </a:rPr>
                        <a:t>Design, Time, and Effort </a:t>
                      </a:r>
                      <a:endParaRPr lang="en-US" sz="1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778" marR="14778" marT="14778" marB="1477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Class time was used wisely. Much time and effort went into the planning and design of the design and construction Project resembles design.</a:t>
                      </a:r>
                      <a:endParaRPr lang="en-US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778" marR="14778" marT="14778" marB="1477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Class time was used wisely. Students could have put in more time and effort to improve project. Some time/materials were wasted, </a:t>
                      </a:r>
                      <a:r>
                        <a:rPr lang="en-US" sz="1200" u="sng" dirty="0">
                          <a:effectLst/>
                          <a:latin typeface="Century Gothic" panose="020B0502020202020204" pitchFamily="34" charset="0"/>
                        </a:rPr>
                        <a:t>or</a:t>
                      </a: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 the carrier looks very little like the design</a:t>
                      </a:r>
                      <a:endParaRPr lang="en-US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778" marR="14778" marT="14778" marB="1477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Class time was not always used wisely.</a:t>
                      </a:r>
                      <a:endParaRPr lang="en-US" sz="11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Time/materials wasted and poor design</a:t>
                      </a:r>
                      <a:endParaRPr lang="en-US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778" marR="14778" marT="14778" marB="1477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Very little class time was used wisely, and the students put in no additional effort. </a:t>
                      </a:r>
                      <a:endParaRPr lang="en-US" sz="11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Disrupted other groups and/or were off task for the project</a:t>
                      </a:r>
                      <a:endParaRPr lang="en-US" sz="110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778" marR="14778" marT="14778" marB="14778"/>
                </a:tc>
                <a:extLst>
                  <a:ext uri="{0D108BD9-81ED-4DB2-BD59-A6C34878D82A}">
                    <a16:rowId xmlns:a16="http://schemas.microsoft.com/office/drawing/2014/main" val="249007304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2A5FA54-4846-8238-FB62-DD8CD8B4C473}"/>
              </a:ext>
            </a:extLst>
          </p:cNvPr>
          <p:cNvSpPr txBox="1"/>
          <p:nvPr/>
        </p:nvSpPr>
        <p:spPr>
          <a:xfrm>
            <a:off x="392417" y="7113504"/>
            <a:ext cx="6768286" cy="241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DROP RESULTS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(5 Points)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5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No damage to egg after drop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4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Hairline fractures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3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Less than two drops of yolk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2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Splat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0</a:t>
            </a: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No attempt made to drop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595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wdDnDiag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7D89216-CAA3-6DB7-A91C-7355B8FFDAE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4429" y="427940"/>
            <a:ext cx="6683539" cy="92025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US" sz="6000" b="1" dirty="0">
              <a:latin typeface="Edwardian Script ITC" panose="030303020407070D0804" pitchFamily="66" charset="0"/>
            </a:endParaRPr>
          </a:p>
          <a:p>
            <a:pPr algn="ctr"/>
            <a:r>
              <a:rPr lang="en-US" sz="6000" b="1" dirty="0">
                <a:latin typeface="Edwardian Script ITC" panose="030303020407070D0804" pitchFamily="66" charset="0"/>
              </a:rPr>
              <a:t>Certificate of “Eggcellance!”</a:t>
            </a:r>
          </a:p>
          <a:p>
            <a:pPr algn="ctr"/>
            <a:endParaRPr lang="en-US" sz="4400" dirty="0">
              <a:latin typeface="Edwardian Script ITC" panose="030303020407070D0804" pitchFamily="66" charset="0"/>
            </a:endParaRPr>
          </a:p>
          <a:p>
            <a:pPr algn="ctr"/>
            <a:r>
              <a:rPr lang="en-US" sz="5400" dirty="0">
                <a:latin typeface="Edwardian Script ITC" panose="030303020407070D0804" pitchFamily="66" charset="0"/>
              </a:rPr>
              <a:t>Congratulations </a:t>
            </a:r>
          </a:p>
          <a:p>
            <a:pPr algn="ctr"/>
            <a:r>
              <a:rPr lang="en-US" sz="5400" dirty="0">
                <a:latin typeface="Edwardian Script ITC" panose="030303020407070D0804" pitchFamily="66" charset="0"/>
              </a:rPr>
              <a:t>on your outstanding design!!</a:t>
            </a:r>
          </a:p>
          <a:p>
            <a:pPr algn="ctr"/>
            <a:endParaRPr lang="en-US" sz="4400" dirty="0">
              <a:latin typeface="Edwardian Script ITC" panose="030303020407070D0804" pitchFamily="66" charset="0"/>
            </a:endParaRPr>
          </a:p>
          <a:p>
            <a:pPr algn="ctr"/>
            <a:endParaRPr lang="en-US" sz="4400" dirty="0">
              <a:latin typeface="Edwardian Script ITC" panose="030303020407070D0804" pitchFamily="66" charset="0"/>
            </a:endParaRPr>
          </a:p>
          <a:p>
            <a:pPr algn="ctr"/>
            <a:endParaRPr lang="en-US" sz="4400" dirty="0">
              <a:latin typeface="Edwardian Script ITC" panose="030303020407070D0804" pitchFamily="66" charset="0"/>
            </a:endParaRPr>
          </a:p>
          <a:p>
            <a:pPr algn="ctr"/>
            <a:endParaRPr lang="en-US" sz="4400" dirty="0">
              <a:latin typeface="Edwardian Script ITC" panose="030303020407070D0804" pitchFamily="66" charset="0"/>
            </a:endParaRPr>
          </a:p>
          <a:p>
            <a:pPr algn="ctr"/>
            <a:endParaRPr lang="en-US" sz="4400" dirty="0">
              <a:latin typeface="Edwardian Script ITC" panose="030303020407070D0804" pitchFamily="66" charset="0"/>
            </a:endParaRPr>
          </a:p>
          <a:p>
            <a:pPr algn="ctr"/>
            <a:endParaRPr lang="en-US" sz="4400" dirty="0">
              <a:latin typeface="Edwardian Script ITC" panose="030303020407070D0804" pitchFamily="66" charset="0"/>
            </a:endParaRPr>
          </a:p>
          <a:p>
            <a:pPr algn="ctr"/>
            <a:endParaRPr lang="en-US" sz="2800" dirty="0">
              <a:latin typeface="Edwardian Script ITC" panose="030303020407070D0804" pitchFamily="66" charset="0"/>
            </a:endParaRPr>
          </a:p>
          <a:p>
            <a:pPr algn="ctr"/>
            <a:endParaRPr lang="en-US" sz="2800" dirty="0">
              <a:latin typeface="Edwardian Script ITC" panose="030303020407070D0804" pitchFamily="66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6ADD19-AD34-BDCE-1BDF-2121F1CB05F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9519" y="5029200"/>
            <a:ext cx="2753360" cy="371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710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183</TotalTime>
  <Words>693</Words>
  <Application>Microsoft Macintosh PowerPoint</Application>
  <PresentationFormat>Custom</PresentationFormat>
  <Paragraphs>80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Century Gothic</vt:lpstr>
      <vt:lpstr>Edwardian Script ITC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Hoffman</dc:creator>
  <cp:lastModifiedBy>Mikhal Stone</cp:lastModifiedBy>
  <cp:revision>3</cp:revision>
  <dcterms:created xsi:type="dcterms:W3CDTF">2023-03-11T17:50:14Z</dcterms:created>
  <dcterms:modified xsi:type="dcterms:W3CDTF">2024-05-05T17:17:56Z</dcterms:modified>
</cp:coreProperties>
</file>