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94" r:id="rId4"/>
    <p:sldId id="297" r:id="rId5"/>
    <p:sldId id="258" r:id="rId6"/>
    <p:sldId id="311" r:id="rId7"/>
    <p:sldId id="312" r:id="rId8"/>
    <p:sldId id="281" r:id="rId9"/>
    <p:sldId id="315" r:id="rId10"/>
    <p:sldId id="316" r:id="rId11"/>
    <p:sldId id="317" r:id="rId12"/>
    <p:sldId id="318" r:id="rId13"/>
    <p:sldId id="319" r:id="rId14"/>
    <p:sldId id="320" r:id="rId15"/>
    <p:sldId id="321" r:id="rId16"/>
    <p:sldId id="284" r:id="rId17"/>
    <p:sldId id="322" r:id="rId18"/>
    <p:sldId id="323" r:id="rId19"/>
    <p:sldId id="324" r:id="rId20"/>
    <p:sldId id="325" r:id="rId21"/>
    <p:sldId id="292" r:id="rId22"/>
    <p:sldId id="327" r:id="rId23"/>
    <p:sldId id="295" r:id="rId24"/>
    <p:sldId id="299" r:id="rId25"/>
    <p:sldId id="296" r:id="rId26"/>
    <p:sldId id="309" r:id="rId27"/>
    <p:sldId id="328" r:id="rId28"/>
    <p:sldId id="300" r:id="rId29"/>
    <p:sldId id="287" r:id="rId30"/>
    <p:sldId id="3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07"/>
    <p:restoredTop sz="55234"/>
  </p:normalViewPr>
  <p:slideViewPr>
    <p:cSldViewPr snapToGrid="0" snapToObjects="1">
      <p:cViewPr>
        <p:scale>
          <a:sx n="48" d="100"/>
          <a:sy n="48" d="100"/>
        </p:scale>
        <p:origin x="200" y="488"/>
      </p:cViewPr>
      <p:guideLst/>
    </p:cSldViewPr>
  </p:slideViewPr>
  <p:notesTextViewPr>
    <p:cViewPr>
      <p:scale>
        <a:sx n="1" d="1"/>
        <a:sy n="1" d="1"/>
      </p:scale>
      <p:origin x="0" y="0"/>
    </p:cViewPr>
  </p:notesTextViewPr>
  <p:sorterViewPr>
    <p:cViewPr>
      <p:scale>
        <a:sx n="46" d="100"/>
        <a:sy n="4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EF735-362B-9A4A-BF08-DA79D71C1E39}" type="datetimeFigureOut">
              <a:rPr lang="en-US" smtClean="0"/>
              <a:t>6/13/24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D0281-4F73-364A-8927-5FBEBE630891}" type="slidenum">
              <a:rPr lang="en-US" smtClean="0"/>
              <a:t>‹#›</a:t>
            </a:fld>
            <a:endParaRPr lang="en-US"/>
          </a:p>
        </p:txBody>
      </p:sp>
    </p:spTree>
    <p:extLst>
      <p:ext uri="{BB962C8B-B14F-4D97-AF65-F5344CB8AC3E}">
        <p14:creationId xmlns:p14="http://schemas.microsoft.com/office/powerpoint/2010/main" val="423688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effectLst/>
              </a:rPr>
              <a:t>Put together by Mike Stone</a:t>
            </a:r>
          </a:p>
          <a:p>
            <a:endParaRPr lang="en-NZ" i="1" dirty="0">
              <a:effectLst/>
            </a:endParaRPr>
          </a:p>
          <a:p>
            <a:r>
              <a:rPr lang="en-NZ" i="1" dirty="0">
                <a:effectLst/>
              </a:rPr>
              <a:t>Italics </a:t>
            </a:r>
            <a:r>
              <a:rPr lang="en-NZ" dirty="0">
                <a:effectLst/>
              </a:rPr>
              <a:t>in presenter notes = student questions</a:t>
            </a:r>
          </a:p>
          <a:p>
            <a:endParaRPr lang="en-NZ" dirty="0">
              <a:effectLst/>
            </a:endParaRPr>
          </a:p>
          <a:p>
            <a:r>
              <a:rPr lang="en-NZ" dirty="0">
                <a:effectLst/>
              </a:rPr>
              <a:t>Could give students a blank </a:t>
            </a:r>
            <a:r>
              <a:rPr lang="en-NZ" dirty="0" err="1">
                <a:effectLst/>
              </a:rPr>
              <a:t>Geol</a:t>
            </a:r>
            <a:r>
              <a:rPr lang="en-NZ" dirty="0">
                <a:effectLst/>
              </a:rPr>
              <a:t> Time scale table for them to fill in main events as you go. Gives them an idea of sequence</a:t>
            </a:r>
          </a:p>
          <a:p>
            <a:endParaRPr lang="en-NZ" dirty="0">
              <a:effectLst/>
            </a:endParaRPr>
          </a:p>
          <a:p>
            <a:r>
              <a:rPr lang="en-NZ" dirty="0">
                <a:effectLst/>
              </a:rPr>
              <a:t>NZ &amp; plates: https://</a:t>
            </a:r>
            <a:r>
              <a:rPr lang="en-NZ" dirty="0" err="1">
                <a:effectLst/>
              </a:rPr>
              <a:t>www.orc.govt.nz</a:t>
            </a:r>
            <a:r>
              <a:rPr lang="en-NZ" dirty="0">
                <a:effectLst/>
              </a:rPr>
              <a:t>/managing-our-environment/natural-hazards/earthquakes/alpine-fault</a:t>
            </a:r>
          </a:p>
          <a:p>
            <a:r>
              <a:rPr lang="en-NZ" dirty="0">
                <a:effectLst/>
              </a:rPr>
              <a:t>S Alps scene https://</a:t>
            </a:r>
            <a:r>
              <a:rPr lang="en-NZ" dirty="0" err="1">
                <a:effectLst/>
              </a:rPr>
              <a:t>www.britannica.com</a:t>
            </a:r>
            <a:r>
              <a:rPr lang="en-NZ" dirty="0">
                <a:effectLst/>
              </a:rPr>
              <a:t>/place/New-Zealand/Relief </a:t>
            </a:r>
          </a:p>
          <a:p>
            <a:r>
              <a:rPr lang="en-NZ" dirty="0">
                <a:effectLst/>
              </a:rPr>
              <a:t>Strata: https://</a:t>
            </a:r>
            <a:r>
              <a:rPr lang="en-NZ" dirty="0" err="1">
                <a:effectLst/>
              </a:rPr>
              <a:t>www.gns.cri.nz</a:t>
            </a:r>
            <a:r>
              <a:rPr lang="en-NZ" dirty="0">
                <a:effectLst/>
              </a:rPr>
              <a:t>/our-science/land-and-marine-geoscience/our-past/</a:t>
            </a:r>
          </a:p>
          <a:p>
            <a:r>
              <a:rPr lang="en-NZ" dirty="0">
                <a:effectLst/>
              </a:rPr>
              <a:t>Shoreline: https://</a:t>
            </a:r>
            <a:r>
              <a:rPr lang="en-NZ" dirty="0" err="1">
                <a:effectLst/>
              </a:rPr>
              <a:t>www.nzgeo.com</a:t>
            </a:r>
            <a:r>
              <a:rPr lang="en-NZ" dirty="0">
                <a:effectLst/>
              </a:rPr>
              <a:t>/stories/the-day-the-earth-shifted/ </a:t>
            </a:r>
          </a:p>
          <a:p>
            <a:endParaRPr lang="en-US" dirty="0"/>
          </a:p>
        </p:txBody>
      </p:sp>
      <p:sp>
        <p:nvSpPr>
          <p:cNvPr id="4" name="Slide Number Placeholder 3"/>
          <p:cNvSpPr>
            <a:spLocks noGrp="1"/>
          </p:cNvSpPr>
          <p:nvPr>
            <p:ph type="sldNum" sz="quarter" idx="5"/>
          </p:nvPr>
        </p:nvSpPr>
        <p:spPr/>
        <p:txBody>
          <a:bodyPr/>
          <a:lstStyle/>
          <a:p>
            <a:fld id="{C50D0281-4F73-364A-8927-5FBEBE630891}" type="slidenum">
              <a:rPr lang="en-US" smtClean="0"/>
              <a:t>1</a:t>
            </a:fld>
            <a:endParaRPr lang="en-US"/>
          </a:p>
        </p:txBody>
      </p:sp>
    </p:spTree>
    <p:extLst>
      <p:ext uri="{BB962C8B-B14F-4D97-AF65-F5344CB8AC3E}">
        <p14:creationId xmlns:p14="http://schemas.microsoft.com/office/powerpoint/2010/main" val="271565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What is the difference between a grazer and a browser?</a:t>
            </a:r>
          </a:p>
          <a:p>
            <a:endParaRPr lang="en-US" dirty="0"/>
          </a:p>
          <a:p>
            <a:r>
              <a:rPr lang="en-NZ" dirty="0"/>
              <a:t>Short tailed  bats arrived 30mya</a:t>
            </a:r>
          </a:p>
          <a:p>
            <a:r>
              <a:rPr lang="en-NZ" dirty="0"/>
              <a:t>We originally thought that the fossils found represented 24 species, but ancient DNA shows only 12 spp moa, males smaller than females, i.e. sexually dimorphic</a:t>
            </a:r>
            <a:endParaRPr lang="en-US" dirty="0"/>
          </a:p>
          <a:p>
            <a:endParaRPr lang="en-US" dirty="0"/>
          </a:p>
          <a:p>
            <a:r>
              <a:rPr lang="en-US" i="1" dirty="0"/>
              <a:t>Discuss how Founder effect applies here</a:t>
            </a:r>
          </a:p>
          <a:p>
            <a:endParaRPr lang="en-US" dirty="0"/>
          </a:p>
          <a:p>
            <a:r>
              <a:rPr lang="en-NZ" dirty="0"/>
              <a:t>NZ drifting northwards from Antarctica. </a:t>
            </a:r>
          </a:p>
          <a:p>
            <a:r>
              <a:rPr lang="en-NZ" dirty="0"/>
              <a:t>Deposition of potential petroleum reservoir and source rocks including marine black shale (hatched areas).</a:t>
            </a:r>
          </a:p>
          <a:p>
            <a:r>
              <a:rPr lang="en-NZ" dirty="0"/>
              <a:t>Tropical climate but further south than now</a:t>
            </a:r>
          </a:p>
          <a:p>
            <a:endParaRPr lang="en-NZ" dirty="0"/>
          </a:p>
          <a:p>
            <a:r>
              <a:rPr lang="en-NZ" dirty="0"/>
              <a:t>This is the first on several similar diagrams. Worth going through the colours &amp; symbols with students. </a:t>
            </a:r>
          </a:p>
          <a:p>
            <a:r>
              <a:rPr lang="en-NZ" dirty="0"/>
              <a:t>white = terrestrial non-deposition</a:t>
            </a:r>
          </a:p>
          <a:p>
            <a:r>
              <a:rPr lang="en-NZ" dirty="0"/>
              <a:t>green = terrestrial deposition</a:t>
            </a:r>
          </a:p>
          <a:p>
            <a:r>
              <a:rPr lang="en-NZ" dirty="0"/>
              <a:t>yellow = marine margins mostly sand </a:t>
            </a:r>
          </a:p>
          <a:p>
            <a:r>
              <a:rPr lang="en-NZ" dirty="0"/>
              <a:t>pale blue-grey = shelf; mid-blue = slope or submarine rise; dark blue = deep ocean. Red = Faults, subduction zones and seafloor spreading centres. </a:t>
            </a:r>
          </a:p>
          <a:p>
            <a:r>
              <a:rPr lang="en-NZ" dirty="0"/>
              <a:t>Pink circles = active volcanism.</a:t>
            </a:r>
          </a:p>
          <a:p>
            <a:r>
              <a:rPr lang="en-NZ" dirty="0"/>
              <a:t>Basins: Taranaki (TB), East Coast (ECB), Canterbury (CB), Great South (GSB), and Western Southland (WS). </a:t>
            </a:r>
          </a:p>
          <a:p>
            <a:endParaRPr lang="en-NZ" dirty="0"/>
          </a:p>
          <a:p>
            <a:r>
              <a:rPr lang="en-US" dirty="0"/>
              <a:t>https://</a:t>
            </a:r>
            <a:r>
              <a:rPr lang="en-US" dirty="0" err="1"/>
              <a:t>www.gns.cri.nz</a:t>
            </a:r>
            <a:r>
              <a:rPr lang="en-US" dirty="0"/>
              <a:t>/Home/Our-Science/Energy-Futures/Oil-and-Gas/NZs-Sedimentary-Basins/Paleogeographic-maps/Latest-Paleocene  </a:t>
            </a:r>
          </a:p>
        </p:txBody>
      </p:sp>
      <p:sp>
        <p:nvSpPr>
          <p:cNvPr id="4" name="Slide Number Placeholder 3"/>
          <p:cNvSpPr>
            <a:spLocks noGrp="1"/>
          </p:cNvSpPr>
          <p:nvPr>
            <p:ph type="sldNum" sz="quarter" idx="5"/>
          </p:nvPr>
        </p:nvSpPr>
        <p:spPr/>
        <p:txBody>
          <a:bodyPr/>
          <a:lstStyle/>
          <a:p>
            <a:fld id="{FF8259E2-10D4-4B47-B0F3-291E0EC989A3}" type="slidenum">
              <a:rPr lang="en-US" smtClean="0"/>
              <a:t>10</a:t>
            </a:fld>
            <a:endParaRPr lang="en-US"/>
          </a:p>
        </p:txBody>
      </p:sp>
    </p:spTree>
    <p:extLst>
      <p:ext uri="{BB962C8B-B14F-4D97-AF65-F5344CB8AC3E}">
        <p14:creationId xmlns:p14="http://schemas.microsoft.com/office/powerpoint/2010/main" val="195359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1" dirty="0">
                <a:solidFill>
                  <a:srgbClr val="FF0000"/>
                </a:solidFill>
              </a:rPr>
              <a:t>Explain how these species survived</a:t>
            </a:r>
          </a:p>
          <a:p>
            <a:r>
              <a:rPr lang="en-NZ" i="1" dirty="0">
                <a:solidFill>
                  <a:srgbClr val="FF0000"/>
                </a:solidFill>
              </a:rPr>
              <a:t>How do small islands of survivors give opportunities for speciation?</a:t>
            </a:r>
          </a:p>
          <a:p>
            <a:endParaRPr lang="en-NZ"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Less than 1/3 of the area of modern New Zealand remained above sea level, as numerous islands.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On the land still above the sea the bulk of NZ’s coal deposits accumulated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Extensive shallow marine seas. Widespread deposition of limestone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major cracks develop (will eventually join to become Alpine Fault, splitting the continental mass in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NZ" i="0" dirty="0">
                <a:solidFill>
                  <a:schemeClr val="tx1"/>
                </a:solidFill>
              </a:rPr>
              <a:t>Uplift </a:t>
            </a:r>
            <a:r>
              <a:rPr lang="en-NZ" i="0" dirty="0">
                <a:solidFill>
                  <a:schemeClr val="tx1"/>
                </a:solidFill>
                <a:sym typeface="Wingdings" pitchFamily="2" charset="2"/>
              </a:rPr>
              <a:t> erosion  sediments deposited in basins off the coast</a:t>
            </a:r>
            <a:endParaRPr lang="en-NZ" i="0" dirty="0">
              <a:solidFill>
                <a:schemeClr val="tx1"/>
              </a:solidFill>
            </a:endParaRPr>
          </a:p>
          <a:p>
            <a:endParaRPr lang="en-NZ" dirty="0"/>
          </a:p>
          <a:p>
            <a:r>
              <a:rPr lang="en-NZ" dirty="0"/>
              <a:t>Colour coding: </a:t>
            </a:r>
          </a:p>
          <a:p>
            <a:r>
              <a:rPr lang="en-NZ" dirty="0"/>
              <a:t>white = terrestrial non-deposition; </a:t>
            </a:r>
          </a:p>
          <a:p>
            <a:r>
              <a:rPr lang="en-NZ" dirty="0"/>
              <a:t>yellow = marginal marine sand-dominated facies; </a:t>
            </a:r>
          </a:p>
          <a:p>
            <a:r>
              <a:rPr lang="en-NZ" dirty="0"/>
              <a:t>pale blue-grey = shelf; mid-blue = slope or submarine rise; dark blue = deep ocean. Red = Faults, subduction zones, and seafloor spreading centres. </a:t>
            </a:r>
          </a:p>
          <a:p>
            <a:r>
              <a:rPr lang="en-NZ" dirty="0"/>
              <a:t>Pink circles = active volcanism.</a:t>
            </a:r>
          </a:p>
          <a:p>
            <a:r>
              <a:rPr lang="en-NZ" dirty="0"/>
              <a:t>Basins: Taranaki (TB), East Coast (ECB), Canterbury (CB), Great South (GSB), and Western Southland (WS). </a:t>
            </a:r>
          </a:p>
          <a:p>
            <a:endParaRPr lang="en-US" dirty="0"/>
          </a:p>
          <a:p>
            <a:r>
              <a:rPr lang="en-US" dirty="0"/>
              <a:t>https://</a:t>
            </a:r>
            <a:r>
              <a:rPr lang="en-US" dirty="0" err="1"/>
              <a:t>www.gns.cri.nz</a:t>
            </a:r>
            <a:r>
              <a:rPr lang="en-US" dirty="0"/>
              <a:t>/Home/Our-Science/Energy-Futures/Oil-and-Gas/NZs-Sedimentary-Basins/Paleogeographic-maps/Late-Oligocene </a:t>
            </a:r>
          </a:p>
          <a:p>
            <a:endParaRPr lang="en-US" dirty="0"/>
          </a:p>
          <a:p>
            <a:endParaRPr lang="en-US" dirty="0">
              <a:sym typeface="Wingdings" pitchFamily="2" charset="2"/>
            </a:endParaRPr>
          </a:p>
          <a:p>
            <a:endParaRPr lang="en-US" dirty="0"/>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11</a:t>
            </a:fld>
            <a:endParaRPr lang="en-US"/>
          </a:p>
        </p:txBody>
      </p:sp>
    </p:spTree>
    <p:extLst>
      <p:ext uri="{BB962C8B-B14F-4D97-AF65-F5344CB8AC3E}">
        <p14:creationId xmlns:p14="http://schemas.microsoft.com/office/powerpoint/2010/main" val="3864330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Skinks not geckos, as geckos were Gondwana spp, already here</a:t>
            </a:r>
          </a:p>
          <a:p>
            <a:r>
              <a:rPr lang="en-NZ" dirty="0"/>
              <a:t>NZ still largely submerged </a:t>
            </a:r>
          </a:p>
          <a:p>
            <a:r>
              <a:rPr lang="en-NZ" dirty="0"/>
              <a:t>NZ sits across plate boundary now </a:t>
            </a:r>
            <a:r>
              <a:rPr lang="en-NZ" dirty="0">
                <a:sym typeface="Wingdings" pitchFamily="2" charset="2"/>
              </a:rPr>
              <a:t> </a:t>
            </a:r>
            <a:r>
              <a:rPr lang="en-NZ" dirty="0"/>
              <a:t>Subduction zone &amp; faults</a:t>
            </a:r>
          </a:p>
          <a:p>
            <a:r>
              <a:rPr lang="en-NZ" dirty="0"/>
              <a:t>More uplift, sediments eroded into basins</a:t>
            </a:r>
            <a:endParaRPr lang="en-US" dirty="0"/>
          </a:p>
          <a:p>
            <a:r>
              <a:rPr lang="en-US" dirty="0"/>
              <a:t>Other migrants from upwind – Australia - </a:t>
            </a:r>
            <a:r>
              <a:rPr lang="en-NZ" dirty="0"/>
              <a:t>tūī and bellbird, weka, Fantail</a:t>
            </a:r>
          </a:p>
          <a:p>
            <a:r>
              <a:rPr lang="en-NZ" i="1" dirty="0">
                <a:solidFill>
                  <a:srgbClr val="FF0000"/>
                </a:solidFill>
              </a:rPr>
              <a:t>Allopatric speciation?</a:t>
            </a:r>
          </a:p>
          <a:p>
            <a:endParaRPr lang="en-NZ" dirty="0"/>
          </a:p>
          <a:p>
            <a:r>
              <a:rPr lang="en-NZ" dirty="0"/>
              <a:t>Colour coding: </a:t>
            </a:r>
          </a:p>
          <a:p>
            <a:r>
              <a:rPr lang="en-NZ" dirty="0"/>
              <a:t>white = terrestrial non-deposition; </a:t>
            </a:r>
          </a:p>
          <a:p>
            <a:r>
              <a:rPr lang="en-NZ" dirty="0"/>
              <a:t>yellow = marginal marine sand-dominated facies; </a:t>
            </a:r>
          </a:p>
          <a:p>
            <a:r>
              <a:rPr lang="en-NZ" dirty="0"/>
              <a:t>pale blue-grey = shelf; mid-blue = slope or submarine rise; dark blue = deep ocean. </a:t>
            </a:r>
          </a:p>
          <a:p>
            <a:r>
              <a:rPr lang="en-NZ" dirty="0"/>
              <a:t>Red = Faults, subduction zones, and seafloor spreading centres. </a:t>
            </a:r>
          </a:p>
          <a:p>
            <a:r>
              <a:rPr lang="en-NZ" dirty="0"/>
              <a:t>Pink circles = active volcanism.</a:t>
            </a:r>
          </a:p>
          <a:p>
            <a:r>
              <a:rPr lang="en-NZ" dirty="0"/>
              <a:t>Basins: Taranaki (TB), East Coast (ECB), Canterbury (CB), Great South (GSB), and Western Southland (WS). </a:t>
            </a:r>
          </a:p>
          <a:p>
            <a:endParaRPr lang="en-US" dirty="0"/>
          </a:p>
          <a:p>
            <a:r>
              <a:rPr lang="en-US" dirty="0"/>
              <a:t>https://</a:t>
            </a:r>
            <a:r>
              <a:rPr lang="en-US" dirty="0" err="1"/>
              <a:t>www.gns.cri.nz</a:t>
            </a:r>
            <a:r>
              <a:rPr lang="en-US" dirty="0"/>
              <a:t>/Home/Our-Science/Energy-Futures/Oil-and-Gas/NZs-Sedimentary-Basins/Paleogeographic-maps/Early-Miocene</a:t>
            </a:r>
          </a:p>
        </p:txBody>
      </p:sp>
      <p:sp>
        <p:nvSpPr>
          <p:cNvPr id="4" name="Slide Number Placeholder 3"/>
          <p:cNvSpPr>
            <a:spLocks noGrp="1"/>
          </p:cNvSpPr>
          <p:nvPr>
            <p:ph type="sldNum" sz="quarter" idx="5"/>
          </p:nvPr>
        </p:nvSpPr>
        <p:spPr/>
        <p:txBody>
          <a:bodyPr/>
          <a:lstStyle/>
          <a:p>
            <a:fld id="{FF8259E2-10D4-4B47-B0F3-291E0EC989A3}" type="slidenum">
              <a:rPr lang="en-US" smtClean="0"/>
              <a:t>12</a:t>
            </a:fld>
            <a:endParaRPr lang="en-US"/>
          </a:p>
        </p:txBody>
      </p:sp>
    </p:spTree>
    <p:extLst>
      <p:ext uri="{BB962C8B-B14F-4D97-AF65-F5344CB8AC3E}">
        <p14:creationId xmlns:p14="http://schemas.microsoft.com/office/powerpoint/2010/main" val="184148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NZ rising with more erosion, lots of volcanic activity in North Island. Alpine Fault is active, but no S Alps yet</a:t>
            </a:r>
          </a:p>
          <a:p>
            <a:endParaRPr lang="en-US" dirty="0">
              <a:sym typeface="Wingdings" pitchFamily="2" charset="2"/>
            </a:endParaRPr>
          </a:p>
          <a:p>
            <a:r>
              <a:rPr lang="en-NZ" dirty="0"/>
              <a:t>Volcanic arc(s) active in north. Large V of Dunedin &amp; Christchurch</a:t>
            </a:r>
          </a:p>
          <a:p>
            <a:r>
              <a:rPr lang="en-NZ" dirty="0"/>
              <a:t>Subduction south of NZ. Widespread compression, formation of petroleum trapping structures. Increasing tempo of uplift, erosion and sediment supply.</a:t>
            </a:r>
          </a:p>
          <a:p>
            <a:endParaRPr lang="en-NZ" dirty="0"/>
          </a:p>
          <a:p>
            <a:r>
              <a:rPr lang="en-NZ" dirty="0"/>
              <a:t>Colour coding: </a:t>
            </a:r>
          </a:p>
          <a:p>
            <a:r>
              <a:rPr lang="en-NZ" dirty="0"/>
              <a:t>white = terrestrial non-deposition; </a:t>
            </a:r>
          </a:p>
          <a:p>
            <a:r>
              <a:rPr lang="en-NZ" dirty="0"/>
              <a:t>green = terrestrial deposition; </a:t>
            </a:r>
          </a:p>
          <a:p>
            <a:r>
              <a:rPr lang="en-NZ" dirty="0"/>
              <a:t>yellow = marginal marine sand-dominated facies; </a:t>
            </a:r>
          </a:p>
          <a:p>
            <a:r>
              <a:rPr lang="en-NZ" dirty="0"/>
              <a:t>pale blue-grey = shelf; mid-blue = slope or submarine rise; dark blue = deep ocean. </a:t>
            </a:r>
          </a:p>
          <a:p>
            <a:r>
              <a:rPr lang="en-NZ" dirty="0"/>
              <a:t>Red = Faults, subduction zones, and seafloor spreading centres</a:t>
            </a:r>
          </a:p>
          <a:p>
            <a:r>
              <a:rPr lang="en-NZ" dirty="0"/>
              <a:t>Pink circles = active volcanism.</a:t>
            </a:r>
          </a:p>
          <a:p>
            <a:r>
              <a:rPr lang="en-NZ" dirty="0"/>
              <a:t>Basins: Taranaki (TB), East Coast (ECB), Canterbury (CB), Great South (GSB) .    PT = </a:t>
            </a:r>
            <a:r>
              <a:rPr lang="en-NZ" dirty="0" err="1"/>
              <a:t>Puysegur</a:t>
            </a:r>
            <a:r>
              <a:rPr lang="en-NZ" dirty="0"/>
              <a:t> Trench </a:t>
            </a:r>
          </a:p>
          <a:p>
            <a:r>
              <a:rPr lang="en-US" dirty="0"/>
              <a:t>https://</a:t>
            </a:r>
            <a:r>
              <a:rPr lang="en-US" dirty="0" err="1"/>
              <a:t>www.gns.cri.nz</a:t>
            </a:r>
            <a:r>
              <a:rPr lang="en-US" dirty="0"/>
              <a:t>/Home/Our-Science/Energy-Futures/Oil-and-Gas/NZs-Sedimentary-Basins/Paleogeographic-maps/Late-Miocene </a:t>
            </a:r>
          </a:p>
        </p:txBody>
      </p:sp>
      <p:sp>
        <p:nvSpPr>
          <p:cNvPr id="4" name="Slide Number Placeholder 3"/>
          <p:cNvSpPr>
            <a:spLocks noGrp="1"/>
          </p:cNvSpPr>
          <p:nvPr>
            <p:ph type="sldNum" sz="quarter" idx="5"/>
          </p:nvPr>
        </p:nvSpPr>
        <p:spPr/>
        <p:txBody>
          <a:bodyPr/>
          <a:lstStyle/>
          <a:p>
            <a:fld id="{FF8259E2-10D4-4B47-B0F3-291E0EC989A3}" type="slidenum">
              <a:rPr lang="en-US" smtClean="0"/>
              <a:t>13</a:t>
            </a:fld>
            <a:endParaRPr lang="en-US"/>
          </a:p>
        </p:txBody>
      </p:sp>
    </p:spTree>
    <p:extLst>
      <p:ext uri="{BB962C8B-B14F-4D97-AF65-F5344CB8AC3E}">
        <p14:creationId xmlns:p14="http://schemas.microsoft.com/office/powerpoint/2010/main" val="338465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N at a few cm a year, land to east of AF rising at 1-2m/century</a:t>
            </a:r>
          </a:p>
          <a:p>
            <a:r>
              <a:rPr lang="en-NZ" dirty="0"/>
              <a:t>Species from the nearby landmass, Australia, continued to migrate to NZ – </a:t>
            </a:r>
            <a:r>
              <a:rPr lang="en-NZ" i="1" dirty="0"/>
              <a:t>mānuka, </a:t>
            </a:r>
            <a:r>
              <a:rPr lang="en-NZ" i="1" dirty="0" err="1"/>
              <a:t>rātā</a:t>
            </a:r>
            <a:r>
              <a:rPr lang="en-NZ" i="1" dirty="0"/>
              <a:t>, pōhutukawa, saddleback, kōkako,</a:t>
            </a:r>
            <a:r>
              <a:rPr lang="en-NZ" dirty="0"/>
              <a:t> and </a:t>
            </a:r>
            <a:r>
              <a:rPr lang="en-NZ" i="1" dirty="0"/>
              <a:t>huia</a:t>
            </a:r>
            <a:r>
              <a:rPr lang="en-NZ" dirty="0"/>
              <a:t>. </a:t>
            </a:r>
            <a:endParaRPr lang="en-US" dirty="0"/>
          </a:p>
          <a:p>
            <a:endParaRPr lang="en-US" dirty="0"/>
          </a:p>
          <a:p>
            <a:r>
              <a:rPr lang="en-US" i="1" dirty="0">
                <a:solidFill>
                  <a:srgbClr val="FF0000"/>
                </a:solidFill>
              </a:rPr>
              <a:t>What is an orogeny?</a:t>
            </a:r>
          </a:p>
          <a:p>
            <a:endParaRPr lang="en-US" i="1" dirty="0">
              <a:solidFill>
                <a:srgbClr val="FF0000"/>
              </a:solidFill>
            </a:endParaRPr>
          </a:p>
          <a:p>
            <a:r>
              <a:rPr lang="en-NZ" dirty="0"/>
              <a:t>Colour coding: </a:t>
            </a:r>
          </a:p>
          <a:p>
            <a:r>
              <a:rPr lang="en-NZ" dirty="0"/>
              <a:t>white = terrestrial non-deposition; </a:t>
            </a:r>
          </a:p>
          <a:p>
            <a:r>
              <a:rPr lang="en-NZ" dirty="0"/>
              <a:t>green = terrestrial deposition; </a:t>
            </a:r>
          </a:p>
          <a:p>
            <a:r>
              <a:rPr lang="en-NZ" dirty="0"/>
              <a:t>yellow = marginal marine sand-dominated facies; </a:t>
            </a:r>
          </a:p>
          <a:p>
            <a:r>
              <a:rPr lang="en-NZ" dirty="0"/>
              <a:t>pale blue-grey = shelf; mid-blue = slope or submarine rise; dark blue = deep ocean. Red = Faults, subduction zones, and seafloor spreading centres</a:t>
            </a:r>
          </a:p>
          <a:p>
            <a:r>
              <a:rPr lang="en-NZ" dirty="0"/>
              <a:t>Pink circles = active volcanism.</a:t>
            </a:r>
          </a:p>
          <a:p>
            <a:r>
              <a:rPr lang="en-NZ" dirty="0"/>
              <a:t>Basins: Taranaki (TB), East Coast (ECB), Canterbury (CB), Great South (GSB) . </a:t>
            </a:r>
            <a:endParaRPr lang="en-US" i="1" dirty="0">
              <a:solidFill>
                <a:srgbClr val="FF0000"/>
              </a:solidFill>
            </a:endParaRPr>
          </a:p>
          <a:p>
            <a:endParaRPr lang="en-US" dirty="0"/>
          </a:p>
          <a:p>
            <a:r>
              <a:rPr lang="en-US" dirty="0"/>
              <a:t>https://</a:t>
            </a:r>
            <a:r>
              <a:rPr lang="en-US" dirty="0" err="1"/>
              <a:t>www.gns.cri.nz</a:t>
            </a:r>
            <a:r>
              <a:rPr lang="en-US" dirty="0"/>
              <a:t>/Home/Our-Science/Energy-Futures/Oil-and-Gas/NZs-Sedimentary-Basins/Paleogeographic-maps/Base-Pliocene</a:t>
            </a:r>
          </a:p>
        </p:txBody>
      </p:sp>
      <p:sp>
        <p:nvSpPr>
          <p:cNvPr id="4" name="Slide Number Placeholder 3"/>
          <p:cNvSpPr>
            <a:spLocks noGrp="1"/>
          </p:cNvSpPr>
          <p:nvPr>
            <p:ph type="sldNum" sz="quarter" idx="5"/>
          </p:nvPr>
        </p:nvSpPr>
        <p:spPr/>
        <p:txBody>
          <a:bodyPr/>
          <a:lstStyle/>
          <a:p>
            <a:fld id="{FF8259E2-10D4-4B47-B0F3-291E0EC989A3}" type="slidenum">
              <a:rPr lang="en-US" smtClean="0"/>
              <a:t>14</a:t>
            </a:fld>
            <a:endParaRPr lang="en-US"/>
          </a:p>
        </p:txBody>
      </p:sp>
    </p:spTree>
    <p:extLst>
      <p:ext uri="{BB962C8B-B14F-4D97-AF65-F5344CB8AC3E}">
        <p14:creationId xmlns:p14="http://schemas.microsoft.com/office/powerpoint/2010/main" val="2169143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Adaptive radiation?</a:t>
            </a:r>
          </a:p>
          <a:p>
            <a:r>
              <a:rPr lang="en-US" dirty="0"/>
              <a:t>Image of the braided </a:t>
            </a:r>
            <a:r>
              <a:rPr lang="en-US" dirty="0" err="1"/>
              <a:t>Rangitātā</a:t>
            </a:r>
            <a:r>
              <a:rPr lang="en-US" dirty="0"/>
              <a:t> river in the Southern alps</a:t>
            </a:r>
          </a:p>
          <a:p>
            <a:endParaRPr lang="en-US" dirty="0"/>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15</a:t>
            </a:fld>
            <a:endParaRPr lang="en-US"/>
          </a:p>
        </p:txBody>
      </p:sp>
    </p:spTree>
    <p:extLst>
      <p:ext uri="{BB962C8B-B14F-4D97-AF65-F5344CB8AC3E}">
        <p14:creationId xmlns:p14="http://schemas.microsoft.com/office/powerpoint/2010/main" val="279503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What is this showing?</a:t>
            </a:r>
          </a:p>
          <a:p>
            <a:r>
              <a:rPr lang="en-US" dirty="0"/>
              <a:t>Top &amp; bottom shaded white = ice. Ice age 2my long. Not constant but extensive in both NH &amp; SH</a:t>
            </a:r>
          </a:p>
          <a:p>
            <a:r>
              <a:rPr lang="en-US" dirty="0"/>
              <a:t>This is Pleistocene, 2.4 mya to 10,000 ya</a:t>
            </a:r>
          </a:p>
          <a:p>
            <a:endParaRPr lang="en-US" dirty="0"/>
          </a:p>
          <a:p>
            <a:r>
              <a:rPr lang="en-US" dirty="0"/>
              <a:t>How did the ice age develop? From Late Pliocene, glaciers at poles, developing ice spreads </a:t>
            </a:r>
            <a:r>
              <a:rPr lang="en-US" dirty="0">
                <a:sym typeface="Wingdings" pitchFamily="2" charset="2"/>
              </a:rPr>
              <a:t> increases </a:t>
            </a:r>
            <a:r>
              <a:rPr lang="en-US" dirty="0"/>
              <a:t>albedo </a:t>
            </a:r>
            <a:r>
              <a:rPr lang="en-US" dirty="0">
                <a:sym typeface="Wingdings" pitchFamily="2" charset="2"/>
              </a:rPr>
              <a:t> </a:t>
            </a:r>
            <a:r>
              <a:rPr lang="en-US" dirty="0" err="1"/>
              <a:t>incr</a:t>
            </a:r>
            <a:r>
              <a:rPr lang="en-US" dirty="0"/>
              <a:t> heat reflected away </a:t>
            </a:r>
            <a:r>
              <a:rPr lang="en-US" dirty="0">
                <a:sym typeface="Wingdings" pitchFamily="2" charset="2"/>
              </a:rPr>
              <a:t> </a:t>
            </a:r>
            <a:r>
              <a:rPr lang="en-US" dirty="0"/>
              <a:t>earth cools</a:t>
            </a:r>
          </a:p>
          <a:p>
            <a:r>
              <a:rPr lang="en-US" dirty="0" err="1"/>
              <a:t>Combn</a:t>
            </a:r>
            <a:r>
              <a:rPr lang="en-US" dirty="0"/>
              <a:t> hi albedo, changed oceanic &amp; atm currents </a:t>
            </a:r>
            <a:r>
              <a:rPr lang="en-US" dirty="0">
                <a:sym typeface="Wingdings" pitchFamily="2" charset="2"/>
              </a:rPr>
              <a:t> Pleistocene ice age started 2ma</a:t>
            </a:r>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16</a:t>
            </a:fld>
            <a:endParaRPr lang="en-US"/>
          </a:p>
        </p:txBody>
      </p:sp>
    </p:spTree>
    <p:extLst>
      <p:ext uri="{BB962C8B-B14F-4D97-AF65-F5344CB8AC3E}">
        <p14:creationId xmlns:p14="http://schemas.microsoft.com/office/powerpoint/2010/main" val="3960223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ym typeface="Wingdings" pitchFamily="2" charset="2"/>
              </a:rPr>
              <a:t>How might snow, ice affect plants and animals?</a:t>
            </a:r>
          </a:p>
          <a:p>
            <a:r>
              <a:rPr lang="en-NZ" dirty="0"/>
              <a:t>New Zealand vegetation cover at the height of the maximum of the last ice age reconstructed from pollen, macrofossil, beetle and geomorphic evidence. (From McGlone, Newnham &amp; </a:t>
            </a:r>
            <a:r>
              <a:rPr lang="en-NZ" dirty="0" err="1"/>
              <a:t>Moar</a:t>
            </a:r>
            <a:r>
              <a:rPr lang="en-NZ" dirty="0"/>
              <a:t>, 2010) https://</a:t>
            </a:r>
            <a:r>
              <a:rPr lang="en-NZ" dirty="0" err="1"/>
              <a:t>www.wgtn.ac.nz</a:t>
            </a:r>
            <a:r>
              <a:rPr lang="en-NZ" dirty="0"/>
              <a:t>/</a:t>
            </a:r>
            <a:r>
              <a:rPr lang="en-NZ" dirty="0" err="1"/>
              <a:t>sgees</a:t>
            </a:r>
            <a:r>
              <a:rPr lang="en-NZ" dirty="0"/>
              <a:t>/research/research-groups/</a:t>
            </a:r>
            <a:r>
              <a:rPr lang="en-NZ" dirty="0" err="1"/>
              <a:t>quatenary</a:t>
            </a:r>
            <a:r>
              <a:rPr lang="en-NZ" dirty="0"/>
              <a:t>/research-projects </a:t>
            </a:r>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17</a:t>
            </a:fld>
            <a:endParaRPr lang="en-US"/>
          </a:p>
        </p:txBody>
      </p:sp>
    </p:spTree>
    <p:extLst>
      <p:ext uri="{BB962C8B-B14F-4D97-AF65-F5344CB8AC3E}">
        <p14:creationId xmlns:p14="http://schemas.microsoft.com/office/powerpoint/2010/main" val="322568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Speleotherms</a:t>
            </a:r>
            <a:r>
              <a:rPr lang="en-US" dirty="0"/>
              <a:t> – stalactites and stalagmites</a:t>
            </a:r>
          </a:p>
          <a:p>
            <a:r>
              <a:rPr lang="en-US" i="1" dirty="0">
                <a:solidFill>
                  <a:srgbClr val="FF0000"/>
                </a:solidFill>
              </a:rPr>
              <a:t>Why did sea level drop during the ice ages?</a:t>
            </a:r>
          </a:p>
          <a:p>
            <a:r>
              <a:rPr lang="en-US" i="1" dirty="0">
                <a:solidFill>
                  <a:srgbClr val="FF0000"/>
                </a:solidFill>
              </a:rPr>
              <a:t>What might be some effects of this glaciation and a continuous landmass? </a:t>
            </a:r>
            <a:r>
              <a:rPr lang="en-US" i="0" dirty="0">
                <a:solidFill>
                  <a:srgbClr val="FF0000"/>
                </a:solidFill>
              </a:rPr>
              <a:t>See next slide</a:t>
            </a:r>
          </a:p>
          <a:p>
            <a:r>
              <a:rPr lang="en-US" dirty="0"/>
              <a:t>Kiwi walked from SI to NI, land snails expanded range</a:t>
            </a:r>
          </a:p>
          <a:p>
            <a:r>
              <a:rPr lang="en-US" dirty="0"/>
              <a:t>Considerable erosion from higher slopes formed new more fertile lowland soils</a:t>
            </a:r>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18</a:t>
            </a:fld>
            <a:endParaRPr lang="en-US"/>
          </a:p>
        </p:txBody>
      </p:sp>
    </p:spTree>
    <p:extLst>
      <p:ext uri="{BB962C8B-B14F-4D97-AF65-F5344CB8AC3E}">
        <p14:creationId xmlns:p14="http://schemas.microsoft.com/office/powerpoint/2010/main" val="3573291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Takahe. Kauri bark. Eucalypt leaves - </a:t>
            </a:r>
            <a:r>
              <a:rPr lang="en-US" err="1"/>
              <a:t>nothofagus</a:t>
            </a:r>
            <a:endParaRPr lang="en-US"/>
          </a:p>
        </p:txBody>
      </p:sp>
      <p:sp>
        <p:nvSpPr>
          <p:cNvPr id="4" name="Slide Number Placeholder 3"/>
          <p:cNvSpPr>
            <a:spLocks noGrp="1"/>
          </p:cNvSpPr>
          <p:nvPr>
            <p:ph type="sldNum" sz="quarter" idx="5"/>
          </p:nvPr>
        </p:nvSpPr>
        <p:spPr/>
        <p:txBody>
          <a:bodyPr/>
          <a:lstStyle/>
          <a:p>
            <a:fld id="{FF8259E2-10D4-4B47-B0F3-291E0EC989A3}" type="slidenum">
              <a:rPr lang="en-US" smtClean="0"/>
              <a:t>19</a:t>
            </a:fld>
            <a:endParaRPr lang="en-US"/>
          </a:p>
        </p:txBody>
      </p:sp>
    </p:spTree>
    <p:extLst>
      <p:ext uri="{BB962C8B-B14F-4D97-AF65-F5344CB8AC3E}">
        <p14:creationId xmlns:p14="http://schemas.microsoft.com/office/powerpoint/2010/main" val="344276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 = compared to</a:t>
            </a:r>
          </a:p>
          <a:p>
            <a:r>
              <a:rPr lang="en-US" dirty="0"/>
              <a:t>Oldest rock in Flinders ranges, Australia</a:t>
            </a:r>
          </a:p>
          <a:p>
            <a:r>
              <a:rPr lang="en-US" i="1" dirty="0">
                <a:solidFill>
                  <a:srgbClr val="FF0000"/>
                </a:solidFill>
              </a:rPr>
              <a:t>Why are old rocks hard to find?  </a:t>
            </a:r>
            <a:r>
              <a:rPr lang="en-US" dirty="0"/>
              <a:t>Once uplifted they are eroded and shaped by wind &amp; water &amp; melted again too.</a:t>
            </a:r>
          </a:p>
        </p:txBody>
      </p:sp>
      <p:sp>
        <p:nvSpPr>
          <p:cNvPr id="4" name="Slide Number Placeholder 3"/>
          <p:cNvSpPr>
            <a:spLocks noGrp="1"/>
          </p:cNvSpPr>
          <p:nvPr>
            <p:ph type="sldNum" sz="quarter" idx="5"/>
          </p:nvPr>
        </p:nvSpPr>
        <p:spPr/>
        <p:txBody>
          <a:bodyPr/>
          <a:lstStyle/>
          <a:p>
            <a:fld id="{C50D0281-4F73-364A-8927-5FBEBE630891}" type="slidenum">
              <a:rPr lang="en-US" smtClean="0"/>
              <a:t>2</a:t>
            </a:fld>
            <a:endParaRPr lang="en-US"/>
          </a:p>
        </p:txBody>
      </p:sp>
    </p:spTree>
    <p:extLst>
      <p:ext uri="{BB962C8B-B14F-4D97-AF65-F5344CB8AC3E}">
        <p14:creationId xmlns:p14="http://schemas.microsoft.com/office/powerpoint/2010/main" val="1970118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Disjunct = widely geographically separated positions with no obvious way to move between. </a:t>
            </a:r>
            <a:r>
              <a:rPr lang="en-US" i="1" dirty="0">
                <a:solidFill>
                  <a:srgbClr val="FF0000"/>
                </a:solidFill>
              </a:rPr>
              <a:t>Taxa=?</a:t>
            </a:r>
          </a:p>
          <a:p>
            <a:pPr marL="171450" indent="-171450">
              <a:buFont typeface="Arial" panose="020B0604020202020204" pitchFamily="34" charset="0"/>
              <a:buChar char="•"/>
            </a:pPr>
            <a:r>
              <a:rPr lang="en-US" i="1" dirty="0">
                <a:solidFill>
                  <a:srgbClr val="FF0000"/>
                </a:solidFill>
              </a:rPr>
              <a:t>Scree? Subalpine?</a:t>
            </a:r>
          </a:p>
          <a:p>
            <a:pPr marL="171450" indent="-171450">
              <a:buFont typeface="Arial" panose="020B0604020202020204" pitchFamily="34" charset="0"/>
              <a:buChar char="•"/>
            </a:pPr>
            <a:r>
              <a:rPr lang="en-US" dirty="0"/>
              <a:t>Northland populations of flax snail </a:t>
            </a:r>
            <a:r>
              <a:rPr lang="en-US" dirty="0" err="1"/>
              <a:t>placostylus</a:t>
            </a:r>
            <a:r>
              <a:rPr lang="en-US" dirty="0"/>
              <a:t> on islands, with low </a:t>
            </a:r>
            <a:r>
              <a:rPr lang="en-US" dirty="0" err="1"/>
              <a:t>sealevel</a:t>
            </a:r>
            <a:r>
              <a:rPr lang="en-US" dirty="0"/>
              <a:t> 2-3 spp become widespread. Sea level rose, islands isolated, adaptive radiation </a:t>
            </a:r>
            <a:r>
              <a:rPr lang="en-US" dirty="0">
                <a:sym typeface="Wingdings" pitchFamily="2" charset="2"/>
              </a:rPr>
              <a:t> evolution of several new spp</a:t>
            </a:r>
          </a:p>
          <a:p>
            <a:pPr marL="171450" indent="-171450">
              <a:buFont typeface="Arial" panose="020B0604020202020204" pitchFamily="34" charset="0"/>
              <a:buChar char="•"/>
            </a:pPr>
            <a:r>
              <a:rPr lang="en-US" dirty="0">
                <a:sym typeface="Wingdings" pitchFamily="2" charset="2"/>
              </a:rPr>
              <a:t>5 islands in northland each with own race of weta, now joined &amp; spp interbreeding, old boundaries become hybrid zones </a:t>
            </a:r>
          </a:p>
          <a:p>
            <a:pPr marL="171450" indent="-171450">
              <a:buFont typeface="Arial" panose="020B0604020202020204" pitchFamily="34" charset="0"/>
              <a:buChar char="•"/>
            </a:pPr>
            <a:r>
              <a:rPr lang="en-US" dirty="0" err="1">
                <a:sym typeface="Wingdings" pitchFamily="2" charset="2"/>
              </a:rPr>
              <a:t>Paryphanta</a:t>
            </a:r>
            <a:r>
              <a:rPr lang="en-US" dirty="0">
                <a:sym typeface="Wingdings" pitchFamily="2" charset="2"/>
              </a:rPr>
              <a:t> on either side of Cook Strait implies continuous land bridge. No further recent speciation suggests </a:t>
            </a:r>
            <a:r>
              <a:rPr lang="en-US" dirty="0" err="1">
                <a:sym typeface="Wingdings" pitchFamily="2" charset="2"/>
              </a:rPr>
              <a:t>landbridge</a:t>
            </a:r>
            <a:r>
              <a:rPr lang="en-US" dirty="0">
                <a:sym typeface="Wingdings" pitchFamily="2" charset="2"/>
              </a:rPr>
              <a:t> lost only recently or selective pressures relatively weak</a:t>
            </a:r>
          </a:p>
          <a:p>
            <a:pPr marL="171450" indent="-171450">
              <a:buFont typeface="Arial" panose="020B0604020202020204" pitchFamily="34" charset="0"/>
              <a:buChar char="•"/>
            </a:pPr>
            <a:r>
              <a:rPr lang="en-US" dirty="0">
                <a:sym typeface="Wingdings" pitchFamily="2" charset="2"/>
              </a:rPr>
              <a:t>Kaka: </a:t>
            </a:r>
            <a:r>
              <a:rPr lang="en-US" dirty="0" err="1">
                <a:sym typeface="Wingdings" pitchFamily="2" charset="2"/>
              </a:rPr>
              <a:t>protokaka</a:t>
            </a:r>
            <a:r>
              <a:rPr lang="en-US" dirty="0">
                <a:sym typeface="Wingdings" pitchFamily="2" charset="2"/>
              </a:rPr>
              <a:t> across NZ landmass when SL low. Sep. Kaka in N, kea in S. spp now sympatric in SI. Kaka has sub spp either side CS. Point out Manawatu Strait</a:t>
            </a: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endParaRPr lang="en-US" dirty="0">
              <a:sym typeface="Wingdings" pitchFamily="2" charset="2"/>
            </a:endParaRPr>
          </a:p>
          <a:p>
            <a:pPr marL="0" indent="0">
              <a:buFontTx/>
              <a:buNone/>
            </a:pPr>
            <a:r>
              <a:rPr lang="en-US" dirty="0">
                <a:sym typeface="Wingdings" pitchFamily="2" charset="2"/>
              </a:rPr>
              <a:t>Bottom image: Biozone</a:t>
            </a:r>
          </a:p>
          <a:p>
            <a:pPr marL="0" indent="0">
              <a:buFontTx/>
              <a:buNone/>
            </a:pPr>
            <a:r>
              <a:rPr lang="en-US" dirty="0">
                <a:sym typeface="Wingdings" pitchFamily="2" charset="2"/>
              </a:rPr>
              <a:t>Top image:</a:t>
            </a:r>
          </a:p>
          <a:p>
            <a:pPr rtl="0"/>
            <a:r>
              <a:rPr lang="en-NZ" b="1" dirty="0"/>
              <a:t>Biogeography and Ecology in New Zealand </a:t>
            </a:r>
            <a:r>
              <a:rPr lang="en-NZ" dirty="0"/>
              <a:t>edited by G. </a:t>
            </a:r>
            <a:r>
              <a:rPr lang="en-NZ" dirty="0" err="1"/>
              <a:t>Kuschel</a:t>
            </a:r>
            <a:endParaRPr lang="en-NZ" dirty="0"/>
          </a:p>
          <a:p>
            <a:r>
              <a:rPr lang="en-US" dirty="0"/>
              <a:t>https://</a:t>
            </a:r>
            <a:r>
              <a:rPr lang="en-US" dirty="0" err="1"/>
              <a:t>books.google.co.nz</a:t>
            </a:r>
            <a:r>
              <a:rPr lang="en-US" dirty="0"/>
              <a:t>/</a:t>
            </a:r>
            <a:r>
              <a:rPr lang="en-US" dirty="0" err="1"/>
              <a:t>books?id</a:t>
            </a:r>
            <a:r>
              <a:rPr lang="en-US" dirty="0"/>
              <a:t>=8PrtCAAAQBAJ&amp;pg=PA62&amp;lpg=PA62&amp;dq=</a:t>
            </a:r>
            <a:r>
              <a:rPr lang="en-US" dirty="0" err="1"/>
              <a:t>early+pleistocene+kea+kaka+manawatu+strait&amp;source</a:t>
            </a:r>
            <a:r>
              <a:rPr lang="en-US" dirty="0"/>
              <a:t>=</a:t>
            </a:r>
            <a:r>
              <a:rPr lang="en-US" dirty="0" err="1"/>
              <a:t>bl&amp;ots</a:t>
            </a:r>
            <a:r>
              <a:rPr lang="en-US" dirty="0"/>
              <a:t>=</a:t>
            </a:r>
            <a:r>
              <a:rPr lang="en-US" dirty="0" err="1"/>
              <a:t>nUXcUxMxcj&amp;sig</a:t>
            </a:r>
            <a:r>
              <a:rPr lang="en-US" dirty="0"/>
              <a:t>=ACfU3U2z45-32ueSHh_rZpuApeVQP5vtfQ&amp;hl=</a:t>
            </a:r>
            <a:r>
              <a:rPr lang="en-US" dirty="0" err="1"/>
              <a:t>en&amp;sa</a:t>
            </a:r>
            <a:r>
              <a:rPr lang="en-US" dirty="0"/>
              <a:t>=</a:t>
            </a:r>
            <a:r>
              <a:rPr lang="en-US" dirty="0" err="1"/>
              <a:t>X&amp;ved</a:t>
            </a:r>
            <a:r>
              <a:rPr lang="en-US" dirty="0"/>
              <a:t>=2ahUKEwjGhYOsjrfpAhWS8HMBHS_2BwAQ6AEwCnoECAkQAQ#v=</a:t>
            </a:r>
            <a:r>
              <a:rPr lang="en-US" dirty="0" err="1"/>
              <a:t>onepage&amp;q</a:t>
            </a:r>
            <a:r>
              <a:rPr lang="en-US" dirty="0"/>
              <a:t>=early%20pleistocene%20kea%20kaka%20manawatu%20strait&amp;f=false</a:t>
            </a:r>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20</a:t>
            </a:fld>
            <a:endParaRPr lang="en-US"/>
          </a:p>
        </p:txBody>
      </p:sp>
    </p:spTree>
    <p:extLst>
      <p:ext uri="{BB962C8B-B14F-4D97-AF65-F5344CB8AC3E}">
        <p14:creationId xmlns:p14="http://schemas.microsoft.com/office/powerpoint/2010/main" val="3881846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 &amp; rapidly changing conditions </a:t>
            </a:r>
            <a:r>
              <a:rPr lang="en-US" dirty="0">
                <a:sym typeface="Wingdings" pitchFamily="2" charset="2"/>
              </a:rPr>
              <a:t> </a:t>
            </a:r>
            <a:r>
              <a:rPr lang="en-US" dirty="0" err="1">
                <a:sym typeface="Wingdings" pitchFamily="2" charset="2"/>
              </a:rPr>
              <a:t>evoln</a:t>
            </a:r>
            <a:r>
              <a:rPr lang="en-US" dirty="0">
                <a:sym typeface="Wingdings" pitchFamily="2" charset="2"/>
              </a:rPr>
              <a:t> of diverse alpine fauna &amp; flora</a:t>
            </a:r>
          </a:p>
          <a:p>
            <a:endParaRPr lang="en-US" dirty="0">
              <a:sym typeface="Wingdings" pitchFamily="2" charset="2"/>
            </a:endParaRPr>
          </a:p>
          <a:p>
            <a:r>
              <a:rPr lang="en-NZ" i="0" dirty="0"/>
              <a:t>Top L Giant Spaniard a </a:t>
            </a:r>
            <a:r>
              <a:rPr lang="en-NZ" i="0" dirty="0" err="1"/>
              <a:t>speargrass</a:t>
            </a:r>
            <a:r>
              <a:rPr lang="en-NZ" i="0" dirty="0"/>
              <a:t> &amp; Mt Cook Lily – </a:t>
            </a:r>
            <a:r>
              <a:rPr lang="en-NZ" dirty="0"/>
              <a:t>world’s largest buttercup</a:t>
            </a:r>
          </a:p>
          <a:p>
            <a:r>
              <a:rPr lang="en-US" i="0" dirty="0"/>
              <a:t>Top Mid </a:t>
            </a:r>
            <a:r>
              <a:rPr lang="en-US" i="0" dirty="0" err="1"/>
              <a:t>Hectorella</a:t>
            </a:r>
            <a:r>
              <a:rPr lang="en-US" i="0" dirty="0"/>
              <a:t> </a:t>
            </a:r>
            <a:r>
              <a:rPr lang="en-US" i="0" dirty="0" err="1"/>
              <a:t>caespitosa</a:t>
            </a:r>
            <a:r>
              <a:rPr lang="en-US" i="0" dirty="0"/>
              <a:t>, a high-altitude cushion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Top R Alpine fern</a:t>
            </a:r>
            <a:endParaRPr lang="en-US" i="0" dirty="0"/>
          </a:p>
          <a:p>
            <a:r>
              <a:rPr lang="en-US" i="0" dirty="0"/>
              <a:t>Bottom mid Whipcord </a:t>
            </a:r>
            <a:r>
              <a:rPr lang="en-US" i="0" dirty="0" err="1"/>
              <a:t>hebe</a:t>
            </a:r>
            <a:endParaRPr lang="en-US" i="0" dirty="0"/>
          </a:p>
          <a:p>
            <a:r>
              <a:rPr lang="en-US" i="0" dirty="0"/>
              <a:t>Bottom L Vegetable sheep </a:t>
            </a:r>
            <a:r>
              <a:rPr lang="en-US" i="0" dirty="0" err="1"/>
              <a:t>Raoulia</a:t>
            </a:r>
            <a:r>
              <a:rPr lang="en-US" i="0" dirty="0"/>
              <a:t> </a:t>
            </a:r>
            <a:r>
              <a:rPr lang="en-US" i="0" dirty="0" err="1"/>
              <a:t>eximia</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Bottom R Red snow – red-pink patches on snow due to alga </a:t>
            </a:r>
            <a:r>
              <a:rPr lang="en-NZ" i="1" dirty="0" err="1"/>
              <a:t>Chlainomonas</a:t>
            </a:r>
            <a:endParaRPr lang="en-US" i="0" dirty="0"/>
          </a:p>
          <a:p>
            <a:endParaRPr lang="en-US" i="0" dirty="0"/>
          </a:p>
          <a:p>
            <a:r>
              <a:rPr lang="en-NZ" dirty="0"/>
              <a:t>The origin of New Zealand’s high altitude plants is a mystery. The mountains are geologically young and geographically isolated. Most of the alpine species occur nowhere else, although related to plant life in Australia, New Guinea and South America. </a:t>
            </a:r>
            <a:r>
              <a:rPr lang="en-NZ" i="0" dirty="0"/>
              <a:t>Before land rose a few mya, NZ low-lying &amp; warm. </a:t>
            </a:r>
          </a:p>
          <a:p>
            <a:r>
              <a:rPr lang="en-NZ" i="0" dirty="0"/>
              <a:t>How did alpine-adapted plants survive?</a:t>
            </a:r>
          </a:p>
          <a:p>
            <a:r>
              <a:rPr lang="en-NZ" dirty="0"/>
              <a:t>Cretaceous mountain flora may have been able to adapt to warmth and low altitude, and then expand into the new mountain habitats of the Pleistocene period. Another possibility is that ancestral forms have reached New Zealand by long-distance dispersal across the sea, mostly from or via Australia.</a:t>
            </a:r>
            <a:endParaRPr lang="en-US" i="0" dirty="0"/>
          </a:p>
        </p:txBody>
      </p:sp>
      <p:sp>
        <p:nvSpPr>
          <p:cNvPr id="4" name="Slide Number Placeholder 3"/>
          <p:cNvSpPr>
            <a:spLocks noGrp="1"/>
          </p:cNvSpPr>
          <p:nvPr>
            <p:ph type="sldNum" sz="quarter" idx="5"/>
          </p:nvPr>
        </p:nvSpPr>
        <p:spPr/>
        <p:txBody>
          <a:bodyPr/>
          <a:lstStyle/>
          <a:p>
            <a:fld id="{FF8259E2-10D4-4B47-B0F3-291E0EC989A3}" type="slidenum">
              <a:rPr lang="en-US" smtClean="0"/>
              <a:t>21</a:t>
            </a:fld>
            <a:endParaRPr lang="en-US"/>
          </a:p>
        </p:txBody>
      </p:sp>
    </p:spTree>
    <p:extLst>
      <p:ext uri="{BB962C8B-B14F-4D97-AF65-F5344CB8AC3E}">
        <p14:creationId xmlns:p14="http://schemas.microsoft.com/office/powerpoint/2010/main" val="3479312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patches in glacial areas were refuges for wide range of Animals. Often able to use surrounding scrub or shrublands</a:t>
            </a:r>
          </a:p>
          <a:p>
            <a:r>
              <a:rPr lang="en-US" dirty="0"/>
              <a:t>Vegetation spread rapidly with increases in temp &amp; rainfall. Shrublands and grass lands replaced by complex forests &lt;500 years at most locations. V quick – argues strongly for forest remnants in SI even though v cold &amp; covered in glaciers</a:t>
            </a:r>
          </a:p>
          <a:p>
            <a:endParaRPr lang="en-US" dirty="0"/>
          </a:p>
          <a:p>
            <a:endParaRPr lang="en-US" dirty="0"/>
          </a:p>
          <a:p>
            <a:endParaRPr lang="en-US" dirty="0"/>
          </a:p>
          <a:p>
            <a:r>
              <a:rPr lang="en-US" dirty="0"/>
              <a:t>Could do a slide on volcanism in the last 2my next??</a:t>
            </a:r>
          </a:p>
          <a:p>
            <a:r>
              <a:rPr lang="en-NZ" dirty="0"/>
              <a:t>super-volcanoes – Taupō, Rotorua, and Okataina calderas</a:t>
            </a:r>
          </a:p>
          <a:p>
            <a:pPr marL="171450" indent="-171450">
              <a:buFont typeface="Wingdings" pitchFamily="2" charset="2"/>
              <a:buChar char="à"/>
            </a:pPr>
            <a:r>
              <a:rPr lang="en-NZ" dirty="0">
                <a:sym typeface="Wingdings" pitchFamily="2" charset="2"/>
              </a:rPr>
              <a:t>Ignimbrite plateaus</a:t>
            </a:r>
          </a:p>
          <a:p>
            <a:pPr marL="0" indent="0">
              <a:buFontTx/>
              <a:buNone/>
            </a:pPr>
            <a:r>
              <a:rPr lang="en-NZ" dirty="0">
                <a:sym typeface="Wingdings" pitchFamily="2" charset="2"/>
              </a:rPr>
              <a:t>Active andesitic volcanoes – </a:t>
            </a:r>
            <a:r>
              <a:rPr lang="en-NZ" dirty="0"/>
              <a:t>Taranaki, Tongariro, Ngāuruhoe, Ruapehu and White Island.</a:t>
            </a:r>
          </a:p>
          <a:p>
            <a:pPr marL="0" indent="0">
              <a:buFontTx/>
              <a:buNone/>
            </a:pPr>
            <a:r>
              <a:rPr lang="en-NZ" dirty="0">
                <a:sym typeface="Wingdings" pitchFamily="2" charset="2"/>
              </a:rPr>
              <a:t>Auckland volcanic field</a:t>
            </a:r>
          </a:p>
          <a:p>
            <a:pPr marL="0" indent="0">
              <a:buFontTx/>
              <a:buNone/>
            </a:pPr>
            <a:r>
              <a:rPr lang="en-US" dirty="0">
                <a:sym typeface="Wingdings" pitchFamily="2" charset="2"/>
              </a:rPr>
              <a:t>https://</a:t>
            </a:r>
            <a:r>
              <a:rPr lang="en-US" dirty="0" err="1">
                <a:sym typeface="Wingdings" pitchFamily="2" charset="2"/>
              </a:rPr>
              <a:t>teara.govt.nz</a:t>
            </a:r>
            <a:r>
              <a:rPr lang="en-US" dirty="0">
                <a:sym typeface="Wingdings" pitchFamily="2" charset="2"/>
              </a:rPr>
              <a:t>/</a:t>
            </a:r>
            <a:r>
              <a:rPr lang="en-US" dirty="0" err="1">
                <a:sym typeface="Wingdings" pitchFamily="2" charset="2"/>
              </a:rPr>
              <a:t>en</a:t>
            </a:r>
            <a:r>
              <a:rPr lang="en-US" dirty="0">
                <a:sym typeface="Wingdings" pitchFamily="2" charset="2"/>
              </a:rPr>
              <a:t>/geology-overview/page-10</a:t>
            </a:r>
          </a:p>
        </p:txBody>
      </p:sp>
      <p:sp>
        <p:nvSpPr>
          <p:cNvPr id="4" name="Slide Number Placeholder 3"/>
          <p:cNvSpPr>
            <a:spLocks noGrp="1"/>
          </p:cNvSpPr>
          <p:nvPr>
            <p:ph type="sldNum" sz="quarter" idx="5"/>
          </p:nvPr>
        </p:nvSpPr>
        <p:spPr/>
        <p:txBody>
          <a:bodyPr/>
          <a:lstStyle/>
          <a:p>
            <a:fld id="{FF8259E2-10D4-4B47-B0F3-291E0EC989A3}" type="slidenum">
              <a:rPr lang="en-US" smtClean="0"/>
              <a:t>22</a:t>
            </a:fld>
            <a:endParaRPr lang="en-US"/>
          </a:p>
        </p:txBody>
      </p:sp>
    </p:spTree>
    <p:extLst>
      <p:ext uri="{BB962C8B-B14F-4D97-AF65-F5344CB8AC3E}">
        <p14:creationId xmlns:p14="http://schemas.microsoft.com/office/powerpoint/2010/main" val="1289834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Morepork only nocturnal predatory bird, </a:t>
            </a:r>
            <a:r>
              <a:rPr lang="en-US" dirty="0" err="1"/>
              <a:t>Haast’s</a:t>
            </a:r>
            <a:r>
              <a:rPr lang="en-US" dirty="0"/>
              <a:t> eagle hunted by day</a:t>
            </a:r>
          </a:p>
        </p:txBody>
      </p:sp>
      <p:sp>
        <p:nvSpPr>
          <p:cNvPr id="4" name="Slide Number Placeholder 3"/>
          <p:cNvSpPr>
            <a:spLocks noGrp="1"/>
          </p:cNvSpPr>
          <p:nvPr>
            <p:ph type="sldNum" sz="quarter" idx="5"/>
          </p:nvPr>
        </p:nvSpPr>
        <p:spPr/>
        <p:txBody>
          <a:bodyPr/>
          <a:lstStyle/>
          <a:p>
            <a:fld id="{FF8259E2-10D4-4B47-B0F3-291E0EC989A3}" type="slidenum">
              <a:rPr lang="en-US" smtClean="0"/>
              <a:t>23</a:t>
            </a:fld>
            <a:endParaRPr lang="en-US"/>
          </a:p>
        </p:txBody>
      </p:sp>
    </p:spTree>
    <p:extLst>
      <p:ext uri="{BB962C8B-B14F-4D97-AF65-F5344CB8AC3E}">
        <p14:creationId xmlns:p14="http://schemas.microsoft.com/office/powerpoint/2010/main" val="200231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Wingdings" pitchFamily="2" charset="2"/>
              </a:rPr>
              <a:t>Kaharoa</a:t>
            </a:r>
            <a:r>
              <a:rPr lang="en-US" dirty="0">
                <a:sym typeface="Wingdings" pitchFamily="2" charset="2"/>
              </a:rPr>
              <a:t> ash came from the Tarawera eruption in 1314</a:t>
            </a:r>
            <a:endParaRPr lang="en-US" dirty="0"/>
          </a:p>
          <a:p>
            <a:pPr marL="0" indent="0">
              <a:buFontTx/>
              <a:buNone/>
            </a:pPr>
            <a:endParaRPr lang="en-US" dirty="0">
              <a:sym typeface="Wingdings" pitchFamily="2" charset="2"/>
            </a:endParaRPr>
          </a:p>
          <a:p>
            <a:pPr marL="0" indent="0">
              <a:buFontTx/>
              <a:buNone/>
            </a:pPr>
            <a:r>
              <a:rPr lang="en-US" dirty="0">
                <a:sym typeface="Wingdings" pitchFamily="2" charset="2"/>
              </a:rPr>
              <a:t>Image: </a:t>
            </a:r>
            <a:r>
              <a:rPr lang="en-US" dirty="0" err="1">
                <a:sym typeface="Wingdings" pitchFamily="2" charset="2"/>
              </a:rPr>
              <a:t>www.landcareresearch.co.nz</a:t>
            </a:r>
            <a:r>
              <a:rPr lang="en-US" dirty="0">
                <a:sym typeface="Wingdings" pitchFamily="2" charset="2"/>
              </a:rPr>
              <a:t>/research/biodiversity/forest/</a:t>
            </a:r>
            <a:r>
              <a:rPr lang="en-US" dirty="0" err="1">
                <a:sym typeface="Wingdings" pitchFamily="2" charset="2"/>
              </a:rPr>
              <a:t>past_env</a:t>
            </a:r>
            <a:r>
              <a:rPr lang="en-US" dirty="0">
                <a:sym typeface="Wingdings" pitchFamily="2" charset="2"/>
              </a:rPr>
              <a:t>/</a:t>
            </a:r>
            <a:r>
              <a:rPr lang="en-US" dirty="0" err="1">
                <a:sym typeface="Wingdings" pitchFamily="2" charset="2"/>
              </a:rPr>
              <a:t>detection.asp</a:t>
            </a:r>
            <a:endParaRPr lang="en-US" dirty="0">
              <a:sym typeface="Wingdings" pitchFamily="2" charset="2"/>
            </a:endParaRPr>
          </a:p>
          <a:p>
            <a:pPr marL="0" indent="0">
              <a:buFontTx/>
              <a:buNone/>
            </a:pPr>
            <a:endParaRPr lang="en-US" dirty="0">
              <a:sym typeface="Wingdings" pitchFamily="2" charset="2"/>
            </a:endParaRPr>
          </a:p>
          <a:p>
            <a:pPr marL="0" indent="0">
              <a:buFontTx/>
              <a:buNone/>
            </a:pPr>
            <a:r>
              <a:rPr lang="en-US" i="1" dirty="0">
                <a:solidFill>
                  <a:srgbClr val="FF0000"/>
                </a:solidFill>
                <a:sym typeface="Wingdings" pitchFamily="2" charset="2"/>
              </a:rPr>
              <a:t>How might humans have affected the plants and animals living here? </a:t>
            </a:r>
            <a:r>
              <a:rPr lang="en-US" i="0" dirty="0">
                <a:solidFill>
                  <a:srgbClr val="FF0000"/>
                </a:solidFill>
                <a:sym typeface="Wingdings" pitchFamily="2" charset="2"/>
              </a:rPr>
              <a:t>See next slide</a:t>
            </a:r>
          </a:p>
        </p:txBody>
      </p:sp>
      <p:sp>
        <p:nvSpPr>
          <p:cNvPr id="4" name="Slide Number Placeholder 3"/>
          <p:cNvSpPr>
            <a:spLocks noGrp="1"/>
          </p:cNvSpPr>
          <p:nvPr>
            <p:ph type="sldNum" sz="quarter" idx="5"/>
          </p:nvPr>
        </p:nvSpPr>
        <p:spPr/>
        <p:txBody>
          <a:bodyPr/>
          <a:lstStyle/>
          <a:p>
            <a:fld id="{FF8259E2-10D4-4B47-B0F3-291E0EC989A3}" type="slidenum">
              <a:rPr lang="en-US" smtClean="0"/>
              <a:t>24</a:t>
            </a:fld>
            <a:endParaRPr lang="en-US"/>
          </a:p>
        </p:txBody>
      </p:sp>
    </p:spTree>
    <p:extLst>
      <p:ext uri="{BB962C8B-B14F-4D97-AF65-F5344CB8AC3E}">
        <p14:creationId xmlns:p14="http://schemas.microsoft.com/office/powerpoint/2010/main" val="2666126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influenced changes catastrophic for native biota because</a:t>
            </a:r>
          </a:p>
          <a:p>
            <a:r>
              <a:rPr lang="en-US" dirty="0"/>
              <a:t>So fast </a:t>
            </a:r>
            <a:r>
              <a:rPr lang="en-US" dirty="0" err="1"/>
              <a:t>evol</a:t>
            </a:r>
            <a:r>
              <a:rPr lang="en-US" dirty="0"/>
              <a:t> adaptation not </a:t>
            </a:r>
            <a:r>
              <a:rPr lang="en-US" dirty="0" err="1"/>
              <a:t>poss</a:t>
            </a:r>
            <a:endParaRPr lang="en-US" dirty="0"/>
          </a:p>
          <a:p>
            <a:r>
              <a:rPr lang="en-US" dirty="0"/>
              <a:t>Intro mam predators </a:t>
            </a:r>
          </a:p>
          <a:p>
            <a:r>
              <a:rPr lang="en-US" i="1" dirty="0">
                <a:solidFill>
                  <a:srgbClr val="FF0000"/>
                </a:solidFill>
              </a:rPr>
              <a:t>Do you remember K and r selection? </a:t>
            </a:r>
            <a:r>
              <a:rPr lang="en-US" i="0" dirty="0">
                <a:solidFill>
                  <a:schemeClr val="tx1"/>
                </a:solidFill>
              </a:rPr>
              <a:t>See next slide</a:t>
            </a:r>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25</a:t>
            </a:fld>
            <a:endParaRPr lang="en-US"/>
          </a:p>
        </p:txBody>
      </p:sp>
    </p:spTree>
    <p:extLst>
      <p:ext uri="{BB962C8B-B14F-4D97-AF65-F5344CB8AC3E}">
        <p14:creationId xmlns:p14="http://schemas.microsoft.com/office/powerpoint/2010/main" val="3014006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 grow slowly, good parental care but few offspring so when killed by predators slow to replace loss</a:t>
            </a:r>
          </a:p>
          <a:p>
            <a:r>
              <a:rPr lang="en-US" dirty="0"/>
              <a:t>R – grow to maturity quickly, lots offspring. Drive predators to extinction</a:t>
            </a:r>
          </a:p>
          <a:p>
            <a:r>
              <a:rPr lang="en-US" i="1" dirty="0"/>
              <a:t>What is the implication of this for our natives and their predators?</a:t>
            </a:r>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26</a:t>
            </a:fld>
            <a:endParaRPr lang="en-US"/>
          </a:p>
        </p:txBody>
      </p:sp>
    </p:spTree>
    <p:extLst>
      <p:ext uri="{BB962C8B-B14F-4D97-AF65-F5344CB8AC3E}">
        <p14:creationId xmlns:p14="http://schemas.microsoft.com/office/powerpoint/2010/main" val="394320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1000AD – before humans</a:t>
            </a:r>
          </a:p>
          <a:p>
            <a:r>
              <a:rPr lang="en-US" dirty="0"/>
              <a:t>1840 M used fires to clear land &amp; hunt. (Moa disappeared within 1</a:t>
            </a:r>
            <a:r>
              <a:rPr lang="en-US" baseline="30000" dirty="0"/>
              <a:t>st</a:t>
            </a:r>
            <a:r>
              <a:rPr lang="en-US" dirty="0"/>
              <a:t> 200 yrs of settlement, the pattern with megafauna worldwide)</a:t>
            </a:r>
          </a:p>
          <a:p>
            <a:endParaRPr lang="en-US" dirty="0"/>
          </a:p>
          <a:p>
            <a:r>
              <a:rPr lang="en-US" dirty="0"/>
              <a:t>https://</a:t>
            </a:r>
            <a:r>
              <a:rPr lang="en-US" dirty="0" err="1"/>
              <a:t>www.researchgate.net</a:t>
            </a:r>
            <a:r>
              <a:rPr lang="en-US" dirty="0"/>
              <a:t>/figure/Land-cover-in-New-Zealand-from-pre-human-Maori-settlement-c-800-years-ago-left_fig2_235725288</a:t>
            </a:r>
          </a:p>
        </p:txBody>
      </p:sp>
      <p:sp>
        <p:nvSpPr>
          <p:cNvPr id="4" name="Slide Number Placeholder 3"/>
          <p:cNvSpPr>
            <a:spLocks noGrp="1"/>
          </p:cNvSpPr>
          <p:nvPr>
            <p:ph type="sldNum" sz="quarter" idx="5"/>
          </p:nvPr>
        </p:nvSpPr>
        <p:spPr/>
        <p:txBody>
          <a:bodyPr/>
          <a:lstStyle/>
          <a:p>
            <a:fld id="{FF8259E2-10D4-4B47-B0F3-291E0EC989A3}" type="slidenum">
              <a:rPr lang="en-US" smtClean="0"/>
              <a:t>27</a:t>
            </a:fld>
            <a:endParaRPr lang="en-US"/>
          </a:p>
        </p:txBody>
      </p:sp>
    </p:spTree>
    <p:extLst>
      <p:ext uri="{BB962C8B-B14F-4D97-AF65-F5344CB8AC3E}">
        <p14:creationId xmlns:p14="http://schemas.microsoft.com/office/powerpoint/2010/main" val="3234094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Name some offshore islands on continental shelf</a:t>
            </a:r>
          </a:p>
          <a:p>
            <a:r>
              <a:rPr lang="en-US" dirty="0"/>
              <a:t> subantarctic – </a:t>
            </a:r>
            <a:r>
              <a:rPr lang="en-US" dirty="0" err="1"/>
              <a:t>chathams</a:t>
            </a:r>
            <a:r>
              <a:rPr lang="en-US" dirty="0"/>
              <a:t> - on continental shelf?</a:t>
            </a:r>
          </a:p>
        </p:txBody>
      </p:sp>
      <p:sp>
        <p:nvSpPr>
          <p:cNvPr id="4" name="Slide Number Placeholder 3"/>
          <p:cNvSpPr>
            <a:spLocks noGrp="1"/>
          </p:cNvSpPr>
          <p:nvPr>
            <p:ph type="sldNum" sz="quarter" idx="5"/>
          </p:nvPr>
        </p:nvSpPr>
        <p:spPr/>
        <p:txBody>
          <a:bodyPr/>
          <a:lstStyle/>
          <a:p>
            <a:fld id="{FF8259E2-10D4-4B47-B0F3-291E0EC989A3}" type="slidenum">
              <a:rPr lang="en-US" smtClean="0"/>
              <a:t>28</a:t>
            </a:fld>
            <a:endParaRPr lang="en-US"/>
          </a:p>
        </p:txBody>
      </p:sp>
    </p:spTree>
    <p:extLst>
      <p:ext uri="{BB962C8B-B14F-4D97-AF65-F5344CB8AC3E}">
        <p14:creationId xmlns:p14="http://schemas.microsoft.com/office/powerpoint/2010/main" val="1570293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Appeared in late Jurassic</a:t>
            </a:r>
          </a:p>
          <a:p>
            <a:r>
              <a:rPr lang="en-US" dirty="0"/>
              <a:t>Once above water and joined to other landmasses it received a lot of their biota</a:t>
            </a:r>
          </a:p>
          <a:p>
            <a:r>
              <a:rPr lang="en-US" dirty="0"/>
              <a:t>As sea floor spreading rafted NZ away from GWL those P &amp; A were shipwrecked here and in some cases survived here only</a:t>
            </a:r>
          </a:p>
          <a:p>
            <a:r>
              <a:rPr lang="en-US" dirty="0"/>
              <a:t>Currently New Zealand is at latitude 60°S, longitude 180°,</a:t>
            </a:r>
          </a:p>
          <a:p>
            <a:r>
              <a:rPr lang="en-US" i="1" dirty="0"/>
              <a:t>Deep gash going NE from NZ?</a:t>
            </a:r>
          </a:p>
        </p:txBody>
      </p:sp>
      <p:sp>
        <p:nvSpPr>
          <p:cNvPr id="4" name="Slide Number Placeholder 3"/>
          <p:cNvSpPr>
            <a:spLocks noGrp="1"/>
          </p:cNvSpPr>
          <p:nvPr>
            <p:ph type="sldNum" sz="quarter" idx="5"/>
          </p:nvPr>
        </p:nvSpPr>
        <p:spPr/>
        <p:txBody>
          <a:bodyPr/>
          <a:lstStyle/>
          <a:p>
            <a:fld id="{C50D0281-4F73-364A-8927-5FBEBE630891}" type="slidenum">
              <a:rPr lang="en-US" smtClean="0"/>
              <a:t>29</a:t>
            </a:fld>
            <a:endParaRPr lang="en-US"/>
          </a:p>
        </p:txBody>
      </p:sp>
    </p:spTree>
    <p:extLst>
      <p:ext uri="{BB962C8B-B14F-4D97-AF65-F5344CB8AC3E}">
        <p14:creationId xmlns:p14="http://schemas.microsoft.com/office/powerpoint/2010/main" val="301677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NZ today. </a:t>
            </a:r>
          </a:p>
          <a:p>
            <a:r>
              <a:rPr lang="en-US" dirty="0"/>
              <a:t>Remind me – </a:t>
            </a:r>
            <a:r>
              <a:rPr lang="en-US" i="1" dirty="0">
                <a:solidFill>
                  <a:srgbClr val="FF0000"/>
                </a:solidFill>
              </a:rPr>
              <a:t>what’s the difference between sedimentary, igneous, metamorphic rocks</a:t>
            </a:r>
          </a:p>
          <a:p>
            <a:r>
              <a:rPr lang="en-US" dirty="0"/>
              <a:t>   so sedimentary rocks are evidence of erosion</a:t>
            </a:r>
          </a:p>
          <a:p>
            <a:r>
              <a:rPr lang="en-US" dirty="0"/>
              <a:t>        igneous (including plutonic) are evidence of volcanic eruption</a:t>
            </a:r>
          </a:p>
          <a:p>
            <a:r>
              <a:rPr lang="en-US" dirty="0"/>
              <a:t>        metamorphic are evidence of mountain building</a:t>
            </a:r>
          </a:p>
          <a:p>
            <a:r>
              <a:rPr lang="en-US" i="1" dirty="0">
                <a:solidFill>
                  <a:srgbClr val="FF0000"/>
                </a:solidFill>
              </a:rPr>
              <a:t>What do you notice? </a:t>
            </a:r>
            <a:r>
              <a:rPr lang="en-US" dirty="0"/>
              <a:t>Lots sedimentary near coast, metamorphic </a:t>
            </a:r>
            <a:r>
              <a:rPr lang="en-US" dirty="0" err="1"/>
              <a:t>Sth</a:t>
            </a:r>
            <a:r>
              <a:rPr lang="en-US" dirty="0"/>
              <a:t> Island, volcanic all over but bigger areas NI</a:t>
            </a:r>
          </a:p>
          <a:p>
            <a:r>
              <a:rPr lang="en-US" i="1" dirty="0">
                <a:solidFill>
                  <a:srgbClr val="FF0000"/>
                </a:solidFill>
              </a:rPr>
              <a:t>Where are our oldest rocks</a:t>
            </a:r>
            <a:r>
              <a:rPr lang="en-US" dirty="0"/>
              <a:t>? (brown) NW Nelson &amp; SW Fiordland</a:t>
            </a:r>
          </a:p>
        </p:txBody>
      </p:sp>
      <p:sp>
        <p:nvSpPr>
          <p:cNvPr id="4" name="Slide Number Placeholder 3"/>
          <p:cNvSpPr>
            <a:spLocks noGrp="1"/>
          </p:cNvSpPr>
          <p:nvPr>
            <p:ph type="sldNum" sz="quarter" idx="5"/>
          </p:nvPr>
        </p:nvSpPr>
        <p:spPr/>
        <p:txBody>
          <a:bodyPr/>
          <a:lstStyle/>
          <a:p>
            <a:fld id="{C50D0281-4F73-364A-8927-5FBEBE630891}" type="slidenum">
              <a:rPr lang="en-US" smtClean="0"/>
              <a:t>3</a:t>
            </a:fld>
            <a:endParaRPr lang="en-US"/>
          </a:p>
        </p:txBody>
      </p:sp>
    </p:spTree>
    <p:extLst>
      <p:ext uri="{BB962C8B-B14F-4D97-AF65-F5344CB8AC3E}">
        <p14:creationId xmlns:p14="http://schemas.microsoft.com/office/powerpoint/2010/main" val="2234095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D0281-4F73-364A-8927-5FBEBE630891}" type="slidenum">
              <a:rPr lang="en-US" smtClean="0"/>
              <a:t>30</a:t>
            </a:fld>
            <a:endParaRPr lang="en-US"/>
          </a:p>
        </p:txBody>
      </p:sp>
    </p:spTree>
    <p:extLst>
      <p:ext uri="{BB962C8B-B14F-4D97-AF65-F5344CB8AC3E}">
        <p14:creationId xmlns:p14="http://schemas.microsoft.com/office/powerpoint/2010/main" val="112399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Once formed, the molten earth began to cool. The surface solidified and oceans 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All the land was originally one landmass – Pangaea, a supercontinent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250 million years ago Pangaea began to break  into 2, Laurasia in the North, Gondwana in the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i="1" dirty="0">
                <a:solidFill>
                  <a:srgbClr val="FF0000"/>
                </a:solidFill>
              </a:rPr>
              <a:t>What continents will form from Laurasia? </a:t>
            </a:r>
            <a:r>
              <a:rPr lang="en-NZ" sz="1200" dirty="0"/>
              <a:t>N America, Asia the continents in the northern hemisphere</a:t>
            </a:r>
          </a:p>
          <a:p>
            <a:endParaRPr lang="en-US" dirty="0"/>
          </a:p>
        </p:txBody>
      </p:sp>
      <p:sp>
        <p:nvSpPr>
          <p:cNvPr id="4" name="Slide Number Placeholder 3"/>
          <p:cNvSpPr>
            <a:spLocks noGrp="1"/>
          </p:cNvSpPr>
          <p:nvPr>
            <p:ph type="sldNum" sz="quarter" idx="5"/>
          </p:nvPr>
        </p:nvSpPr>
        <p:spPr/>
        <p:txBody>
          <a:bodyPr/>
          <a:lstStyle/>
          <a:p>
            <a:fld id="{C50D0281-4F73-364A-8927-5FBEBE630891}" type="slidenum">
              <a:rPr lang="en-US" smtClean="0"/>
              <a:t>4</a:t>
            </a:fld>
            <a:endParaRPr lang="en-US"/>
          </a:p>
        </p:txBody>
      </p:sp>
    </p:spTree>
    <p:extLst>
      <p:ext uri="{BB962C8B-B14F-4D97-AF65-F5344CB8AC3E}">
        <p14:creationId xmlns:p14="http://schemas.microsoft.com/office/powerpoint/2010/main" val="3827265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Gondwanaland was giant supercontinent, NZ wasn’t a landmass in its own right yet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Can you guess what the M &amp; FLA mean? </a:t>
            </a:r>
            <a:r>
              <a:rPr lang="en-US" dirty="0"/>
              <a:t>M = Madagascar, FLA = Florida (USA)</a:t>
            </a:r>
          </a:p>
          <a:p>
            <a:endParaRPr lang="en-US" dirty="0"/>
          </a:p>
        </p:txBody>
      </p:sp>
      <p:sp>
        <p:nvSpPr>
          <p:cNvPr id="4" name="Slide Number Placeholder 3"/>
          <p:cNvSpPr>
            <a:spLocks noGrp="1"/>
          </p:cNvSpPr>
          <p:nvPr>
            <p:ph type="sldNum" sz="quarter" idx="5"/>
          </p:nvPr>
        </p:nvSpPr>
        <p:spPr/>
        <p:txBody>
          <a:bodyPr/>
          <a:lstStyle/>
          <a:p>
            <a:fld id="{C50D0281-4F73-364A-8927-5FBEBE630891}" type="slidenum">
              <a:rPr lang="en-US" smtClean="0"/>
              <a:t>5</a:t>
            </a:fld>
            <a:endParaRPr lang="en-US"/>
          </a:p>
        </p:txBody>
      </p:sp>
    </p:spTree>
    <p:extLst>
      <p:ext uri="{BB962C8B-B14F-4D97-AF65-F5344CB8AC3E}">
        <p14:creationId xmlns:p14="http://schemas.microsoft.com/office/powerpoint/2010/main" val="306200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found on Gondwanaland (in order of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Kauri   Peripatus   </a:t>
            </a:r>
            <a:r>
              <a:rPr lang="en-US" dirty="0" err="1"/>
              <a:t>Paryphanta</a:t>
            </a:r>
            <a:r>
              <a:rPr lang="en-US" dirty="0"/>
              <a:t>  </a:t>
            </a:r>
            <a:r>
              <a:rPr lang="en-US" dirty="0" err="1"/>
              <a:t>Placostylus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Moa                                           </a:t>
            </a:r>
            <a:r>
              <a:rPr lang="en-US" dirty="0" err="1"/>
              <a:t>Hochsttetters</a:t>
            </a:r>
            <a:r>
              <a:rPr lang="en-US" dirty="0"/>
              <a:t> frog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Ankylosaur   Tuatara &amp; weta   Totara &amp; other podocarps   NI brown kiwi</a:t>
            </a:r>
          </a:p>
          <a:p>
            <a:endParaRPr lang="en-US" dirty="0"/>
          </a:p>
          <a:p>
            <a:r>
              <a:rPr lang="en-US" dirty="0"/>
              <a:t>Also</a:t>
            </a:r>
          </a:p>
          <a:p>
            <a:r>
              <a:rPr lang="en-NZ" dirty="0"/>
              <a:t>Wren, endemic parrot family </a:t>
            </a:r>
            <a:r>
              <a:rPr lang="en-NZ" i="1" dirty="0" err="1"/>
              <a:t>Strigopidae</a:t>
            </a:r>
            <a:r>
              <a:rPr lang="en-NZ" i="1" dirty="0"/>
              <a:t> – </a:t>
            </a:r>
            <a:r>
              <a:rPr lang="en-NZ" dirty="0"/>
              <a:t>kākāpō, kākā and kea</a:t>
            </a:r>
          </a:p>
          <a:p>
            <a:r>
              <a:rPr lang="en-US" dirty="0" err="1"/>
              <a:t>Nothofagus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a:t>
            </a:r>
            <a:r>
              <a:rPr lang="en-NZ" dirty="0"/>
              <a:t>Podocarps also </a:t>
            </a:r>
            <a:r>
              <a:rPr lang="en-NZ" dirty="0" err="1"/>
              <a:t>miro</a:t>
            </a:r>
            <a:r>
              <a:rPr lang="en-NZ" dirty="0"/>
              <a:t>, mataī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Dinosaurs – also had sauropods, therapods, pterosaurs.</a:t>
            </a:r>
            <a:r>
              <a:rPr lang="en-US" dirty="0"/>
              <a:t> All our dinosaurs went extinct at the end of the cretaceous – paved ways for other phyla.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Who was Joan </a:t>
            </a:r>
            <a:r>
              <a:rPr lang="en-US" i="1" dirty="0" err="1">
                <a:solidFill>
                  <a:srgbClr val="FF0000"/>
                </a:solidFill>
              </a:rPr>
              <a:t>Wiffin</a:t>
            </a:r>
            <a:r>
              <a:rPr lang="en-US" i="1"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8259E2-10D4-4B47-B0F3-291E0EC989A3}" type="slidenum">
              <a:rPr lang="en-US" smtClean="0"/>
              <a:t>6</a:t>
            </a:fld>
            <a:endParaRPr lang="en-US"/>
          </a:p>
        </p:txBody>
      </p:sp>
    </p:spTree>
    <p:extLst>
      <p:ext uri="{BB962C8B-B14F-4D97-AF65-F5344CB8AC3E}">
        <p14:creationId xmlns:p14="http://schemas.microsoft.com/office/powerpoint/2010/main" val="401516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If you’ve travelled in the south island what are the most common trees? </a:t>
            </a:r>
            <a:r>
              <a:rPr lang="en-US" dirty="0"/>
              <a:t>Beeches.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Southern spp of beech </a:t>
            </a:r>
            <a:r>
              <a:rPr lang="en-US" i="1" dirty="0" err="1"/>
              <a:t>Nothofagus</a:t>
            </a:r>
            <a:r>
              <a:rPr lang="en-US" dirty="0"/>
              <a:t> (</a:t>
            </a:r>
            <a:r>
              <a:rPr lang="en-US" dirty="0" err="1"/>
              <a:t>cf</a:t>
            </a:r>
            <a:r>
              <a:rPr lang="en-US" dirty="0"/>
              <a:t> Northern spp of beech, </a:t>
            </a:r>
            <a:r>
              <a:rPr lang="en-US" i="1" dirty="0"/>
              <a:t>Fagus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Swenson &amp; Hill 2001 https://</a:t>
            </a:r>
            <a:r>
              <a:rPr lang="en-US" dirty="0" err="1"/>
              <a:t>www.researchgate.net</a:t>
            </a:r>
            <a:r>
              <a:rPr lang="en-US" dirty="0"/>
              <a:t>/figure/Map-of-the-southern-Pacific-area-showing-the-distribution-of-extant-Nothofagus-ASE_fig1_263029918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Photo: Silver beech (</a:t>
            </a:r>
            <a:r>
              <a:rPr lang="en-NZ" b="0" i="1" dirty="0" err="1"/>
              <a:t>Nothofagus</a:t>
            </a:r>
            <a:r>
              <a:rPr lang="en-NZ" b="0" i="1" dirty="0"/>
              <a:t> </a:t>
            </a:r>
            <a:r>
              <a:rPr lang="en-NZ" b="0" i="1" dirty="0" err="1"/>
              <a:t>menziesii</a:t>
            </a:r>
            <a:r>
              <a:rPr lang="en-NZ" b="0" dirty="0"/>
              <a:t>) at Mt Aspiring. [Steve Attwood]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7</a:t>
            </a:fld>
            <a:endParaRPr lang="en-US"/>
          </a:p>
        </p:txBody>
      </p:sp>
    </p:spTree>
    <p:extLst>
      <p:ext uri="{BB962C8B-B14F-4D97-AF65-F5344CB8AC3E}">
        <p14:creationId xmlns:p14="http://schemas.microsoft.com/office/powerpoint/2010/main" val="234957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NZ formation began in a ditch off the coast of Australian</a:t>
            </a:r>
          </a:p>
        </p:txBody>
      </p:sp>
      <p:sp>
        <p:nvSpPr>
          <p:cNvPr id="4" name="Slide Number Placeholder 3"/>
          <p:cNvSpPr>
            <a:spLocks noGrp="1"/>
          </p:cNvSpPr>
          <p:nvPr>
            <p:ph type="sldNum" sz="quarter" idx="5"/>
          </p:nvPr>
        </p:nvSpPr>
        <p:spPr/>
        <p:txBody>
          <a:bodyPr/>
          <a:lstStyle/>
          <a:p>
            <a:fld id="{C50D0281-4F73-364A-8927-5FBEBE630891}" type="slidenum">
              <a:rPr lang="en-US" smtClean="0"/>
              <a:t>8</a:t>
            </a:fld>
            <a:endParaRPr lang="en-US"/>
          </a:p>
        </p:txBody>
      </p:sp>
    </p:spTree>
    <p:extLst>
      <p:ext uri="{BB962C8B-B14F-4D97-AF65-F5344CB8AC3E}">
        <p14:creationId xmlns:p14="http://schemas.microsoft.com/office/powerpoint/2010/main" val="1301452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K/T boundary – between Cretaceous and Tertiary</a:t>
            </a:r>
          </a:p>
          <a:p>
            <a:r>
              <a:rPr lang="en-US" dirty="0"/>
              <a:t>By this time mammals had already started to evolve, they had reached Australia, Antarctica, NZ (evidence at St </a:t>
            </a:r>
            <a:r>
              <a:rPr lang="en-US" dirty="0" err="1"/>
              <a:t>Bathans</a:t>
            </a:r>
            <a:r>
              <a:rPr lang="en-US" dirty="0"/>
              <a:t>) but did not become established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So once we separated from Gondwana 83mya how can other animals get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Isolated Land masses are a barrier to species dispersal, unless they can swim, fly or float organisms can’t cross the ocean between.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Mid ocean ridges in 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F8259E2-10D4-4B47-B0F3-291E0EC989A3}" type="slidenum">
              <a:rPr lang="en-US" smtClean="0"/>
              <a:t>9</a:t>
            </a:fld>
            <a:endParaRPr lang="en-US"/>
          </a:p>
        </p:txBody>
      </p:sp>
    </p:spTree>
    <p:extLst>
      <p:ext uri="{BB962C8B-B14F-4D97-AF65-F5344CB8AC3E}">
        <p14:creationId xmlns:p14="http://schemas.microsoft.com/office/powerpoint/2010/main" val="257166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B748-BEB3-0A4F-9CFF-4B5C8B49F8B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B43B4FC-9CB7-3342-A798-F7A1D87FE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2E464AA-6ECC-994D-ACEC-9E21D72EED5E}"/>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5" name="Footer Placeholder 4">
            <a:extLst>
              <a:ext uri="{FF2B5EF4-FFF2-40B4-BE49-F238E27FC236}">
                <a16:creationId xmlns:a16="http://schemas.microsoft.com/office/drawing/2014/main" id="{435BED7D-12B4-BA47-9F3E-F6349DEF4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48B0A-1CB6-FD41-B7DC-905DC49D30A4}"/>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3398705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3F0F-5D47-394E-A519-73282650821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4FAADD6-1C87-624E-A2EB-C55B5E0C429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9747B2-06A0-A146-8C42-DD006879D16C}"/>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5" name="Footer Placeholder 4">
            <a:extLst>
              <a:ext uri="{FF2B5EF4-FFF2-40B4-BE49-F238E27FC236}">
                <a16:creationId xmlns:a16="http://schemas.microsoft.com/office/drawing/2014/main" id="{5DE86341-92C6-494F-9BDD-DFC4A9082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59020-8F85-FC41-930F-76F3AAC2056D}"/>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240628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95023-1735-2148-B19F-1DF2BDCE3F3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D8AC7A-397C-CA4F-A02B-BE815CB9F8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858DDB-60A6-A140-94A6-C3EF8A9F8DA6}"/>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5" name="Footer Placeholder 4">
            <a:extLst>
              <a:ext uri="{FF2B5EF4-FFF2-40B4-BE49-F238E27FC236}">
                <a16:creationId xmlns:a16="http://schemas.microsoft.com/office/drawing/2014/main" id="{BFE85123-B3D7-D648-AEAC-1D745076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67AA6-AC52-6C45-B3CE-26CC33DA77BC}"/>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46082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E3FA-894F-4342-8091-64E1B0E0E5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EB1CCE9-2065-3E4D-BF1C-0C315ACBBA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1BA9C-944E-1A49-98FE-FFF598CFE212}"/>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5" name="Footer Placeholder 4">
            <a:extLst>
              <a:ext uri="{FF2B5EF4-FFF2-40B4-BE49-F238E27FC236}">
                <a16:creationId xmlns:a16="http://schemas.microsoft.com/office/drawing/2014/main" id="{AC231C50-8BC9-914D-A107-C7AF1D78F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27B85-E2FF-2B46-90E4-D5C5A3B6F366}"/>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94097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6FCD-78E2-C241-99FF-754DF7B1A3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7FD8C0E-9DFD-ED49-AD01-832C851D34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3CD24F-D0C9-E64F-A121-6F0B89CDF66C}"/>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5" name="Footer Placeholder 4">
            <a:extLst>
              <a:ext uri="{FF2B5EF4-FFF2-40B4-BE49-F238E27FC236}">
                <a16:creationId xmlns:a16="http://schemas.microsoft.com/office/drawing/2014/main" id="{D06F29F3-5856-E341-8CAD-B6B738D10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E2C0C-8DA3-064B-B4C2-4211A81703A3}"/>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39748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23CA-F84F-A443-960E-DA680B92F4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801694-B277-2A4C-A347-EA7B83013E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8935DF4-93E0-314E-91D6-DFD25F5357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183761D-F6CB-D646-91E0-9755AB0C1D30}"/>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6" name="Footer Placeholder 5">
            <a:extLst>
              <a:ext uri="{FF2B5EF4-FFF2-40B4-BE49-F238E27FC236}">
                <a16:creationId xmlns:a16="http://schemas.microsoft.com/office/drawing/2014/main" id="{7FD969E9-A913-4B46-9844-8FF8C032B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003FE-9351-114D-9AE1-D72EC914AB31}"/>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3649523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9B48-43DD-2A4B-819F-CFC7A6016B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366E76-BB82-0C43-8B4D-3C5C52109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669A4B-6006-C747-AA35-0D5C9DBD46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197ACF-127F-1843-A31A-E525D0BC06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483F4B7-4DEF-B74A-A77C-40E389532B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76AB646-6320-8C49-9336-296C5834A4AF}"/>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8" name="Footer Placeholder 7">
            <a:extLst>
              <a:ext uri="{FF2B5EF4-FFF2-40B4-BE49-F238E27FC236}">
                <a16:creationId xmlns:a16="http://schemas.microsoft.com/office/drawing/2014/main" id="{FA74EB13-26D8-3146-A530-F1B38C4DC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68A6F1-2A65-5248-85D0-72666585CB13}"/>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344423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7A70F-FDBB-6D48-A2F0-FC68214FD3F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711E117-332A-C841-B98D-E8235B27350A}"/>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4" name="Footer Placeholder 3">
            <a:extLst>
              <a:ext uri="{FF2B5EF4-FFF2-40B4-BE49-F238E27FC236}">
                <a16:creationId xmlns:a16="http://schemas.microsoft.com/office/drawing/2014/main" id="{99EB0793-47AF-9845-9B3E-5EE50CD33E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4BB50C-B7D9-3A4F-AED2-4F0D04574FC9}"/>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94473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DBB2C-16BD-514A-953E-F87EC8F0FF8C}"/>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3" name="Footer Placeholder 2">
            <a:extLst>
              <a:ext uri="{FF2B5EF4-FFF2-40B4-BE49-F238E27FC236}">
                <a16:creationId xmlns:a16="http://schemas.microsoft.com/office/drawing/2014/main" id="{06FFE5A6-A986-F44C-8075-5805BD9388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1ACF43-1D07-E542-84DA-B26575B7E664}"/>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330465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0FDA-6F79-3F48-BE6D-8ECA8C4710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967CBC-EFFF-FE4A-A5B7-8D27E96E1B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390F4BE-034B-4A4D-9183-4DA76A0AC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009C2E-B8CC-5249-B8AE-2A7E38DFA5DC}"/>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6" name="Footer Placeholder 5">
            <a:extLst>
              <a:ext uri="{FF2B5EF4-FFF2-40B4-BE49-F238E27FC236}">
                <a16:creationId xmlns:a16="http://schemas.microsoft.com/office/drawing/2014/main" id="{0F41325F-BE94-1A4D-AB68-CE48C3BDC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54DCF-52B9-0246-8C08-D443B69591B2}"/>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2881069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7CAE6-4D65-6644-A06B-B102EC9C5A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1D29F45-E0C4-8944-8C12-FABEFCF589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6FBEFA-3B6A-C249-B8B4-5D4EF90F1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9DE467-9260-4145-A613-D5F831F60993}"/>
              </a:ext>
            </a:extLst>
          </p:cNvPr>
          <p:cNvSpPr>
            <a:spLocks noGrp="1"/>
          </p:cNvSpPr>
          <p:nvPr>
            <p:ph type="dt" sz="half" idx="10"/>
          </p:nvPr>
        </p:nvSpPr>
        <p:spPr/>
        <p:txBody>
          <a:bodyPr/>
          <a:lstStyle/>
          <a:p>
            <a:fld id="{5417889D-1033-E645-B02C-BBE6B3B80B18}" type="datetimeFigureOut">
              <a:rPr lang="en-US" smtClean="0"/>
              <a:t>6/13/24</a:t>
            </a:fld>
            <a:endParaRPr lang="en-US"/>
          </a:p>
        </p:txBody>
      </p:sp>
      <p:sp>
        <p:nvSpPr>
          <p:cNvPr id="6" name="Footer Placeholder 5">
            <a:extLst>
              <a:ext uri="{FF2B5EF4-FFF2-40B4-BE49-F238E27FC236}">
                <a16:creationId xmlns:a16="http://schemas.microsoft.com/office/drawing/2014/main" id="{CCDBC6A8-5E2E-F44B-9849-C886C084F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F507C-7F1C-9B4A-A4DA-138023E5EA5C}"/>
              </a:ext>
            </a:extLst>
          </p:cNvPr>
          <p:cNvSpPr>
            <a:spLocks noGrp="1"/>
          </p:cNvSpPr>
          <p:nvPr>
            <p:ph type="sldNum" sz="quarter" idx="12"/>
          </p:nvPr>
        </p:nvSpPr>
        <p:spPr/>
        <p:txBody>
          <a:bodyPr/>
          <a:lstStyle/>
          <a:p>
            <a:fld id="{5E7F6FF9-0E16-5D41-A213-80AF1EB4E839}" type="slidenum">
              <a:rPr lang="en-US" smtClean="0"/>
              <a:t>‹#›</a:t>
            </a:fld>
            <a:endParaRPr lang="en-US"/>
          </a:p>
        </p:txBody>
      </p:sp>
    </p:spTree>
    <p:extLst>
      <p:ext uri="{BB962C8B-B14F-4D97-AF65-F5344CB8AC3E}">
        <p14:creationId xmlns:p14="http://schemas.microsoft.com/office/powerpoint/2010/main" val="250952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41E134-7B17-AD44-B9E5-2E38D26E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4E83C2-464B-DB4B-8442-72024C129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DE6356-8835-734A-B209-0C7E9220B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7889D-1033-E645-B02C-BBE6B3B80B18}" type="datetimeFigureOut">
              <a:rPr lang="en-US" smtClean="0"/>
              <a:t>6/13/24</a:t>
            </a:fld>
            <a:endParaRPr lang="en-US"/>
          </a:p>
        </p:txBody>
      </p:sp>
      <p:sp>
        <p:nvSpPr>
          <p:cNvPr id="5" name="Footer Placeholder 4">
            <a:extLst>
              <a:ext uri="{FF2B5EF4-FFF2-40B4-BE49-F238E27FC236}">
                <a16:creationId xmlns:a16="http://schemas.microsoft.com/office/drawing/2014/main" id="{D2D256FA-41F5-8841-928B-BA9D2E3DA5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C8581-7CA9-1C4B-B318-C04AE3B4D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F6FF9-0E16-5D41-A213-80AF1EB4E839}" type="slidenum">
              <a:rPr lang="en-US" smtClean="0"/>
              <a:t>‹#›</a:t>
            </a:fld>
            <a:endParaRPr lang="en-US"/>
          </a:p>
        </p:txBody>
      </p:sp>
    </p:spTree>
    <p:extLst>
      <p:ext uri="{BB962C8B-B14F-4D97-AF65-F5344CB8AC3E}">
        <p14:creationId xmlns:p14="http://schemas.microsoft.com/office/powerpoint/2010/main" val="1285557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britannica.com/place/New-Zealand/Relief" TargetMode="External"/><Relationship Id="rId3" Type="http://schemas.openxmlformats.org/officeDocument/2006/relationships/hyperlink" Target="https://www.youtube.com/watch?v=YsSMhjb0dsM&amp;t=6s" TargetMode="External"/><Relationship Id="rId7" Type="http://schemas.openxmlformats.org/officeDocument/2006/relationships/hyperlink" Target="https://www.geotrips.org.nz/downloads/Ballance_NZ_Geology-V2.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n.wikipedia.org/wiki/Geology_of_New_Zealand" TargetMode="External"/><Relationship Id="rId5" Type="http://schemas.openxmlformats.org/officeDocument/2006/relationships/hyperlink" Target="https://www.gns.cri.nz/our-science/land-and-marine-geoscience/our-past/our-geological-origins/" TargetMode="External"/><Relationship Id="rId10" Type="http://schemas.openxmlformats.org/officeDocument/2006/relationships/hyperlink" Target="https://www.biologyonline.com/tutorials/new-zealands-unique-geographical-history" TargetMode="External"/><Relationship Id="rId4" Type="http://schemas.openxmlformats.org/officeDocument/2006/relationships/hyperlink" Target="https://teara.govt.nz/en/geology-overview" TargetMode="External"/><Relationship Id="rId9" Type="http://schemas.openxmlformats.org/officeDocument/2006/relationships/hyperlink" Target="https://issuu.com/biozone/docs/2022_ncea_lvl_3_ext_colourised_/s/1725648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DB27-2288-734F-87D2-75C32ABB8ECB}"/>
              </a:ext>
            </a:extLst>
          </p:cNvPr>
          <p:cNvSpPr>
            <a:spLocks noGrp="1"/>
          </p:cNvSpPr>
          <p:nvPr>
            <p:ph type="ctrTitle"/>
          </p:nvPr>
        </p:nvSpPr>
        <p:spPr>
          <a:xfrm>
            <a:off x="45625" y="905578"/>
            <a:ext cx="12191999" cy="1756939"/>
          </a:xfrm>
        </p:spPr>
        <p:txBody>
          <a:bodyPr/>
          <a:lstStyle/>
          <a:p>
            <a:r>
              <a:rPr lang="en-US" dirty="0"/>
              <a:t>NZ’s Geological history </a:t>
            </a:r>
          </a:p>
        </p:txBody>
      </p:sp>
      <p:pic>
        <p:nvPicPr>
          <p:cNvPr id="3078" name="Picture 6" descr="The day the earth shifted | New Zealand Geographic">
            <a:extLst>
              <a:ext uri="{FF2B5EF4-FFF2-40B4-BE49-F238E27FC236}">
                <a16:creationId xmlns:a16="http://schemas.microsoft.com/office/drawing/2014/main" id="{2B620D4F-873D-8BA3-C432-77C99B1AD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135" y="3685310"/>
            <a:ext cx="4802978" cy="31794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w Zealand - Landforms, Islands, Geology | Britannica">
            <a:extLst>
              <a:ext uri="{FF2B5EF4-FFF2-40B4-BE49-F238E27FC236}">
                <a16:creationId xmlns:a16="http://schemas.microsoft.com/office/drawing/2014/main" id="{F12810C5-AE8F-5A79-71EF-4588D34DB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315" y="3692035"/>
            <a:ext cx="5628382" cy="31659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lpine Fault">
            <a:extLst>
              <a:ext uri="{FF2B5EF4-FFF2-40B4-BE49-F238E27FC236}">
                <a16:creationId xmlns:a16="http://schemas.microsoft.com/office/drawing/2014/main" id="{D117BC5B-CDD0-3339-A0E8-8C34B686A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35" y="3685310"/>
            <a:ext cx="3015205" cy="3165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E9CC21-176E-0AD6-9BCD-2E8983011373}"/>
              </a:ext>
            </a:extLst>
          </p:cNvPr>
          <p:cNvPicPr>
            <a:picLocks noChangeAspect="1"/>
          </p:cNvPicPr>
          <p:nvPr/>
        </p:nvPicPr>
        <p:blipFill>
          <a:blip r:embed="rId6"/>
          <a:stretch>
            <a:fillRect/>
          </a:stretch>
        </p:blipFill>
        <p:spPr>
          <a:xfrm>
            <a:off x="6373905" y="3705485"/>
            <a:ext cx="3239565" cy="3165965"/>
          </a:xfrm>
          <a:prstGeom prst="rect">
            <a:avLst/>
          </a:prstGeom>
        </p:spPr>
      </p:pic>
    </p:spTree>
    <p:extLst>
      <p:ext uri="{BB962C8B-B14F-4D97-AF65-F5344CB8AC3E}">
        <p14:creationId xmlns:p14="http://schemas.microsoft.com/office/powerpoint/2010/main" val="87905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C046-4C43-1144-B868-14345F79F054}"/>
              </a:ext>
            </a:extLst>
          </p:cNvPr>
          <p:cNvSpPr>
            <a:spLocks noGrp="1"/>
          </p:cNvSpPr>
          <p:nvPr>
            <p:ph type="title"/>
          </p:nvPr>
        </p:nvSpPr>
        <p:spPr>
          <a:xfrm>
            <a:off x="838200" y="365125"/>
            <a:ext cx="4916508" cy="779463"/>
          </a:xfrm>
        </p:spPr>
        <p:txBody>
          <a:bodyPr>
            <a:normAutofit fontScale="90000"/>
          </a:bodyPr>
          <a:lstStyle/>
          <a:p>
            <a:r>
              <a:rPr lang="en-US" dirty="0" err="1"/>
              <a:t>Palaeocene</a:t>
            </a:r>
            <a:r>
              <a:rPr lang="en-US" dirty="0"/>
              <a:t> 65-54 Ma</a:t>
            </a:r>
          </a:p>
        </p:txBody>
      </p:sp>
      <p:sp>
        <p:nvSpPr>
          <p:cNvPr id="3" name="Content Placeholder 2">
            <a:extLst>
              <a:ext uri="{FF2B5EF4-FFF2-40B4-BE49-F238E27FC236}">
                <a16:creationId xmlns:a16="http://schemas.microsoft.com/office/drawing/2014/main" id="{21DD1053-5BB9-AF4C-BB82-A51DC29EC2CD}"/>
              </a:ext>
            </a:extLst>
          </p:cNvPr>
          <p:cNvSpPr>
            <a:spLocks noGrp="1"/>
          </p:cNvSpPr>
          <p:nvPr>
            <p:ph idx="1"/>
          </p:nvPr>
        </p:nvSpPr>
        <p:spPr>
          <a:xfrm>
            <a:off x="291390" y="1302543"/>
            <a:ext cx="4716780" cy="4959712"/>
          </a:xfrm>
        </p:spPr>
        <p:txBody>
          <a:bodyPr>
            <a:normAutofit/>
          </a:bodyPr>
          <a:lstStyle/>
          <a:p>
            <a:r>
              <a:rPr lang="en-US" dirty="0"/>
              <a:t>Tasman sea fully formed, NZ isolated from Australia</a:t>
            </a:r>
          </a:p>
          <a:p>
            <a:r>
              <a:rPr lang="en-US" dirty="0"/>
              <a:t>The lack of land mammals  allowed moa to diversify to fill role of mammals on other continents – grazers, browsers. 12 species </a:t>
            </a:r>
          </a:p>
          <a:p>
            <a:r>
              <a:rPr lang="en-US" dirty="0"/>
              <a:t>A variety of bird and mammal immigrants arrived – short-tailed bats, wattle bird ancestors</a:t>
            </a:r>
          </a:p>
        </p:txBody>
      </p:sp>
      <p:pic>
        <p:nvPicPr>
          <p:cNvPr id="8196" name="Picture 4" descr="Latest Paleocene map">
            <a:extLst>
              <a:ext uri="{FF2B5EF4-FFF2-40B4-BE49-F238E27FC236}">
                <a16:creationId xmlns:a16="http://schemas.microsoft.com/office/drawing/2014/main" id="{271D7633-468A-FB4B-98D5-360B5B987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999" y="1302543"/>
            <a:ext cx="5851345" cy="4959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D12612-650C-E877-9208-794AB62EB4D9}"/>
              </a:ext>
            </a:extLst>
          </p:cNvPr>
          <p:cNvPicPr>
            <a:picLocks noChangeAspect="1"/>
          </p:cNvPicPr>
          <p:nvPr/>
        </p:nvPicPr>
        <p:blipFill>
          <a:blip r:embed="rId4"/>
          <a:stretch>
            <a:fillRect/>
          </a:stretch>
        </p:blipFill>
        <p:spPr>
          <a:xfrm>
            <a:off x="8978412" y="0"/>
            <a:ext cx="3213588" cy="2875316"/>
          </a:xfrm>
          <a:prstGeom prst="rect">
            <a:avLst/>
          </a:prstGeom>
        </p:spPr>
      </p:pic>
      <p:pic>
        <p:nvPicPr>
          <p:cNvPr id="7" name="Picture 6">
            <a:extLst>
              <a:ext uri="{FF2B5EF4-FFF2-40B4-BE49-F238E27FC236}">
                <a16:creationId xmlns:a16="http://schemas.microsoft.com/office/drawing/2014/main" id="{D0AB95D0-4F1F-450C-EAE2-4E0B2E197EB7}"/>
              </a:ext>
            </a:extLst>
          </p:cNvPr>
          <p:cNvPicPr>
            <a:picLocks noChangeAspect="1"/>
          </p:cNvPicPr>
          <p:nvPr/>
        </p:nvPicPr>
        <p:blipFill>
          <a:blip r:embed="rId5"/>
          <a:stretch>
            <a:fillRect/>
          </a:stretch>
        </p:blipFill>
        <p:spPr>
          <a:xfrm>
            <a:off x="8839200" y="5269706"/>
            <a:ext cx="3352800" cy="1498600"/>
          </a:xfrm>
          <a:prstGeom prst="rect">
            <a:avLst/>
          </a:prstGeom>
        </p:spPr>
      </p:pic>
    </p:spTree>
    <p:extLst>
      <p:ext uri="{BB962C8B-B14F-4D97-AF65-F5344CB8AC3E}">
        <p14:creationId xmlns:p14="http://schemas.microsoft.com/office/powerpoint/2010/main" val="3272282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5FE4-D041-4B4C-B2C2-DF01470607C6}"/>
              </a:ext>
            </a:extLst>
          </p:cNvPr>
          <p:cNvSpPr>
            <a:spLocks noGrp="1"/>
          </p:cNvSpPr>
          <p:nvPr>
            <p:ph type="title"/>
          </p:nvPr>
        </p:nvSpPr>
        <p:spPr>
          <a:xfrm>
            <a:off x="838200" y="365125"/>
            <a:ext cx="4964192" cy="1325563"/>
          </a:xfrm>
        </p:spPr>
        <p:txBody>
          <a:bodyPr/>
          <a:lstStyle/>
          <a:p>
            <a:r>
              <a:rPr lang="en-US"/>
              <a:t>Oligocene 37-25 Ma</a:t>
            </a:r>
          </a:p>
        </p:txBody>
      </p:sp>
      <p:sp>
        <p:nvSpPr>
          <p:cNvPr id="3" name="Content Placeholder 2">
            <a:extLst>
              <a:ext uri="{FF2B5EF4-FFF2-40B4-BE49-F238E27FC236}">
                <a16:creationId xmlns:a16="http://schemas.microsoft.com/office/drawing/2014/main" id="{2F9738C1-D5D2-4A4D-9CDD-13A5A978650E}"/>
              </a:ext>
            </a:extLst>
          </p:cNvPr>
          <p:cNvSpPr>
            <a:spLocks noGrp="1"/>
          </p:cNvSpPr>
          <p:nvPr>
            <p:ph idx="1"/>
          </p:nvPr>
        </p:nvSpPr>
        <p:spPr>
          <a:xfrm>
            <a:off x="430530" y="1825624"/>
            <a:ext cx="5371862" cy="4494211"/>
          </a:xfrm>
        </p:spPr>
        <p:txBody>
          <a:bodyPr>
            <a:normAutofit/>
          </a:bodyPr>
          <a:lstStyle/>
          <a:p>
            <a:r>
              <a:rPr lang="en-US" dirty="0">
                <a:sym typeface="Wingdings" pitchFamily="2" charset="2"/>
              </a:rPr>
              <a:t>NZ heavily eroded and submerged - marine fossils abound  </a:t>
            </a:r>
          </a:p>
          <a:p>
            <a:r>
              <a:rPr lang="en-US" dirty="0">
                <a:sym typeface="Wingdings" pitchFamily="2" charset="2"/>
              </a:rPr>
              <a:t>NZ completely submerged? No, as we still have Gondwana species that can’t tolerate salt water</a:t>
            </a:r>
          </a:p>
          <a:p>
            <a:pPr lvl="1"/>
            <a:r>
              <a:rPr lang="en-US" dirty="0" err="1">
                <a:sym typeface="Wingdings" pitchFamily="2" charset="2"/>
              </a:rPr>
              <a:t>Leiopelmid</a:t>
            </a:r>
            <a:r>
              <a:rPr lang="en-US" dirty="0">
                <a:sym typeface="Wingdings" pitchFamily="2" charset="2"/>
              </a:rPr>
              <a:t> frogs</a:t>
            </a:r>
          </a:p>
          <a:p>
            <a:pPr lvl="1"/>
            <a:r>
              <a:rPr lang="en-US" dirty="0" err="1">
                <a:sym typeface="Wingdings" pitchFamily="2" charset="2"/>
              </a:rPr>
              <a:t>Nothofagus</a:t>
            </a:r>
            <a:endParaRPr lang="en-US" dirty="0">
              <a:sym typeface="Wingdings" pitchFamily="2" charset="2"/>
            </a:endParaRPr>
          </a:p>
          <a:p>
            <a:pPr lvl="1"/>
            <a:r>
              <a:rPr lang="en-US" dirty="0">
                <a:sym typeface="Wingdings" pitchFamily="2" charset="2"/>
              </a:rPr>
              <a:t>Peripatus </a:t>
            </a:r>
          </a:p>
          <a:p>
            <a:r>
              <a:rPr lang="en-US" dirty="0">
                <a:sym typeface="Wingdings" pitchFamily="2" charset="2"/>
              </a:rPr>
              <a:t>Suggests there must have been islands present to act as refugia</a:t>
            </a:r>
          </a:p>
        </p:txBody>
      </p:sp>
      <p:pic>
        <p:nvPicPr>
          <p:cNvPr id="10242" name="Picture 2" descr="Late Oligocene map">
            <a:extLst>
              <a:ext uri="{FF2B5EF4-FFF2-40B4-BE49-F238E27FC236}">
                <a16:creationId xmlns:a16="http://schemas.microsoft.com/office/drawing/2014/main" id="{2173D1A6-6798-C24C-8A34-98E3089E3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392" y="307023"/>
            <a:ext cx="5959078" cy="50396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73BDE1-B63A-DEA8-F970-6ACD4329B9E8}"/>
              </a:ext>
            </a:extLst>
          </p:cNvPr>
          <p:cNvPicPr>
            <a:picLocks noChangeAspect="1"/>
          </p:cNvPicPr>
          <p:nvPr/>
        </p:nvPicPr>
        <p:blipFill>
          <a:blip r:embed="rId4"/>
          <a:stretch>
            <a:fillRect/>
          </a:stretch>
        </p:blipFill>
        <p:spPr>
          <a:xfrm>
            <a:off x="6386354" y="5346700"/>
            <a:ext cx="4787900" cy="1511300"/>
          </a:xfrm>
          <a:prstGeom prst="rect">
            <a:avLst/>
          </a:prstGeom>
        </p:spPr>
      </p:pic>
    </p:spTree>
    <p:extLst>
      <p:ext uri="{BB962C8B-B14F-4D97-AF65-F5344CB8AC3E}">
        <p14:creationId xmlns:p14="http://schemas.microsoft.com/office/powerpoint/2010/main" val="1943337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2085-0E2B-6746-ADC2-8B795786D47B}"/>
              </a:ext>
            </a:extLst>
          </p:cNvPr>
          <p:cNvSpPr>
            <a:spLocks noGrp="1"/>
          </p:cNvSpPr>
          <p:nvPr>
            <p:ph type="title"/>
          </p:nvPr>
        </p:nvSpPr>
        <p:spPr>
          <a:xfrm>
            <a:off x="920115" y="365124"/>
            <a:ext cx="5036820" cy="737419"/>
          </a:xfrm>
        </p:spPr>
        <p:txBody>
          <a:bodyPr/>
          <a:lstStyle/>
          <a:p>
            <a:r>
              <a:rPr lang="en-US" dirty="0"/>
              <a:t>Early Miocene 20 Ma </a:t>
            </a:r>
          </a:p>
        </p:txBody>
      </p:sp>
      <p:sp>
        <p:nvSpPr>
          <p:cNvPr id="3" name="Content Placeholder 2">
            <a:extLst>
              <a:ext uri="{FF2B5EF4-FFF2-40B4-BE49-F238E27FC236}">
                <a16:creationId xmlns:a16="http://schemas.microsoft.com/office/drawing/2014/main" id="{473328E8-8A90-3344-9F4C-70182B33C70F}"/>
              </a:ext>
            </a:extLst>
          </p:cNvPr>
          <p:cNvSpPr>
            <a:spLocks noGrp="1"/>
          </p:cNvSpPr>
          <p:nvPr>
            <p:ph idx="1"/>
          </p:nvPr>
        </p:nvSpPr>
        <p:spPr>
          <a:xfrm>
            <a:off x="339090" y="1102544"/>
            <a:ext cx="6744082" cy="5390331"/>
          </a:xfrm>
        </p:spPr>
        <p:txBody>
          <a:bodyPr>
            <a:normAutofit lnSpcReduction="10000"/>
          </a:bodyPr>
          <a:lstStyle/>
          <a:p>
            <a:r>
              <a:rPr lang="en-US" dirty="0">
                <a:sym typeface="Wingdings" pitchFamily="2" charset="2"/>
              </a:rPr>
              <a:t>West wind drift established</a:t>
            </a:r>
          </a:p>
          <a:p>
            <a:pPr lvl="1"/>
            <a:r>
              <a:rPr lang="en-US" sz="2800" dirty="0">
                <a:sym typeface="Wingdings" pitchFamily="2" charset="2"/>
              </a:rPr>
              <a:t>prevailing westerly winds </a:t>
            </a:r>
          </a:p>
          <a:p>
            <a:pPr lvl="1"/>
            <a:r>
              <a:rPr lang="en-US" sz="2800" dirty="0">
                <a:sym typeface="Wingdings" pitchFamily="2" charset="2"/>
              </a:rPr>
              <a:t>help distribute things blown along as rafts in water or birds flying in air.</a:t>
            </a:r>
          </a:p>
          <a:p>
            <a:pPr lvl="1"/>
            <a:r>
              <a:rPr lang="en-US" sz="2800" dirty="0">
                <a:sym typeface="Wingdings" pitchFamily="2" charset="2"/>
              </a:rPr>
              <a:t>brought species to us from Australia (&amp; carried species from NZ to S. America)</a:t>
            </a:r>
          </a:p>
          <a:p>
            <a:pPr lvl="2"/>
            <a:r>
              <a:rPr lang="en-US" sz="2400" dirty="0">
                <a:sym typeface="Wingdings" pitchFamily="2" charset="2"/>
              </a:rPr>
              <a:t>Long-tailed bat</a:t>
            </a:r>
          </a:p>
          <a:p>
            <a:pPr lvl="2"/>
            <a:r>
              <a:rPr lang="en-US" sz="2400" dirty="0" err="1">
                <a:sym typeface="Wingdings" pitchFamily="2" charset="2"/>
              </a:rPr>
              <a:t>Pukeko</a:t>
            </a:r>
            <a:r>
              <a:rPr lang="en-US" sz="2400" dirty="0">
                <a:sym typeface="Wingdings" pitchFamily="2" charset="2"/>
              </a:rPr>
              <a:t> ( takahe)</a:t>
            </a:r>
          </a:p>
          <a:p>
            <a:pPr lvl="2"/>
            <a:r>
              <a:rPr lang="en-US" sz="2400" dirty="0">
                <a:sym typeface="Wingdings" pitchFamily="2" charset="2"/>
              </a:rPr>
              <a:t>Skinks on rafts of vegetation </a:t>
            </a:r>
          </a:p>
          <a:p>
            <a:r>
              <a:rPr lang="en-US" dirty="0">
                <a:sym typeface="Wingdings" pitchFamily="2" charset="2"/>
              </a:rPr>
              <a:t>Species geographically isolated on these islands; diff selection pressures, diff env conditions plus impact of genetic drift  allopatric speciation.</a:t>
            </a:r>
          </a:p>
          <a:p>
            <a:pPr marL="1084263" lvl="1" indent="-238125"/>
            <a:r>
              <a:rPr lang="en-US" dirty="0">
                <a:sym typeface="Wingdings" pitchFamily="2" charset="2"/>
              </a:rPr>
              <a:t>eg skinks &amp; geckos</a:t>
            </a:r>
          </a:p>
        </p:txBody>
      </p:sp>
      <p:pic>
        <p:nvPicPr>
          <p:cNvPr id="11268" name="Picture 4" descr="Early Miocene map">
            <a:extLst>
              <a:ext uri="{FF2B5EF4-FFF2-40B4-BE49-F238E27FC236}">
                <a16:creationId xmlns:a16="http://schemas.microsoft.com/office/drawing/2014/main" id="{0D35F2BF-1A90-6742-BD64-2A7A1342C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72" y="365125"/>
            <a:ext cx="4769738" cy="40338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96086F-9FFC-685B-9BEA-4A1EA8EFAFC3}"/>
              </a:ext>
            </a:extLst>
          </p:cNvPr>
          <p:cNvPicPr>
            <a:picLocks noChangeAspect="1"/>
          </p:cNvPicPr>
          <p:nvPr/>
        </p:nvPicPr>
        <p:blipFill>
          <a:blip r:embed="rId4"/>
          <a:stretch>
            <a:fillRect/>
          </a:stretch>
        </p:blipFill>
        <p:spPr>
          <a:xfrm>
            <a:off x="8347710" y="3632200"/>
            <a:ext cx="3505200" cy="3225800"/>
          </a:xfrm>
          <a:prstGeom prst="rect">
            <a:avLst/>
          </a:prstGeom>
        </p:spPr>
      </p:pic>
    </p:spTree>
    <p:extLst>
      <p:ext uri="{BB962C8B-B14F-4D97-AF65-F5344CB8AC3E}">
        <p14:creationId xmlns:p14="http://schemas.microsoft.com/office/powerpoint/2010/main" val="958622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DD41-C300-2D4F-B0BB-E650A12FC256}"/>
              </a:ext>
            </a:extLst>
          </p:cNvPr>
          <p:cNvSpPr>
            <a:spLocks noGrp="1"/>
          </p:cNvSpPr>
          <p:nvPr>
            <p:ph type="title"/>
          </p:nvPr>
        </p:nvSpPr>
        <p:spPr>
          <a:xfrm>
            <a:off x="0" y="415583"/>
            <a:ext cx="5521894" cy="983615"/>
          </a:xfrm>
        </p:spPr>
        <p:txBody>
          <a:bodyPr>
            <a:normAutofit/>
          </a:bodyPr>
          <a:lstStyle/>
          <a:p>
            <a:pPr algn="ctr"/>
            <a:r>
              <a:rPr lang="en-US" dirty="0"/>
              <a:t>Late Miocene 10 Ma</a:t>
            </a:r>
          </a:p>
        </p:txBody>
      </p:sp>
      <p:sp>
        <p:nvSpPr>
          <p:cNvPr id="3" name="Content Placeholder 2">
            <a:extLst>
              <a:ext uri="{FF2B5EF4-FFF2-40B4-BE49-F238E27FC236}">
                <a16:creationId xmlns:a16="http://schemas.microsoft.com/office/drawing/2014/main" id="{2D9AD035-85BB-4547-92C2-1A4A11B92ACC}"/>
              </a:ext>
            </a:extLst>
          </p:cNvPr>
          <p:cNvSpPr>
            <a:spLocks noGrp="1"/>
          </p:cNvSpPr>
          <p:nvPr>
            <p:ph idx="1"/>
          </p:nvPr>
        </p:nvSpPr>
        <p:spPr>
          <a:xfrm>
            <a:off x="329214" y="1549009"/>
            <a:ext cx="4863465" cy="4180191"/>
          </a:xfrm>
        </p:spPr>
        <p:txBody>
          <a:bodyPr>
            <a:normAutofit/>
          </a:bodyPr>
          <a:lstStyle/>
          <a:p>
            <a:r>
              <a:rPr lang="en-US" dirty="0"/>
              <a:t>NZ landmass rising due to – </a:t>
            </a:r>
          </a:p>
          <a:p>
            <a:pPr lvl="1"/>
            <a:r>
              <a:rPr lang="en-US" dirty="0"/>
              <a:t>Sea level rising in a warm phase</a:t>
            </a:r>
          </a:p>
          <a:p>
            <a:pPr lvl="1"/>
            <a:r>
              <a:rPr lang="en-US" dirty="0"/>
              <a:t>Subduction of Indo-Australian &amp; Pacific plates. The one on top rises </a:t>
            </a:r>
            <a:r>
              <a:rPr lang="en-US" dirty="0">
                <a:sym typeface="Wingdings" pitchFamily="2" charset="2"/>
              </a:rPr>
              <a:t> mountain building</a:t>
            </a:r>
            <a:endParaRPr lang="en-US" dirty="0"/>
          </a:p>
          <a:p>
            <a:r>
              <a:rPr lang="en-US" dirty="0"/>
              <a:t>NI lots volcanic activity</a:t>
            </a:r>
          </a:p>
          <a:p>
            <a:r>
              <a:rPr lang="en-US" dirty="0"/>
              <a:t>SI alpine fault active – plates move past each other rather than subducting – transform fault (like San Andreas)</a:t>
            </a:r>
          </a:p>
          <a:p>
            <a:endParaRPr lang="en-US" dirty="0"/>
          </a:p>
          <a:p>
            <a:endParaRPr lang="en-US" dirty="0"/>
          </a:p>
        </p:txBody>
      </p:sp>
      <p:pic>
        <p:nvPicPr>
          <p:cNvPr id="12290" name="Picture 2" descr="Late Miocene map">
            <a:extLst>
              <a:ext uri="{FF2B5EF4-FFF2-40B4-BE49-F238E27FC236}">
                <a16:creationId xmlns:a16="http://schemas.microsoft.com/office/drawing/2014/main" id="{6409EED3-D058-5D44-A5B2-F7AFFC850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894" y="891539"/>
            <a:ext cx="6193855" cy="52854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eography 12 Rocks: SUBDUCTION ZONE">
            <a:extLst>
              <a:ext uri="{FF2B5EF4-FFF2-40B4-BE49-F238E27FC236}">
                <a16:creationId xmlns:a16="http://schemas.microsoft.com/office/drawing/2014/main" id="{E81BC206-CA8E-644A-A03C-7D28BB49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393" y="4394200"/>
            <a:ext cx="33020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2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467D-3B2C-7B4A-B60B-3B9EC99ECA1F}"/>
              </a:ext>
            </a:extLst>
          </p:cNvPr>
          <p:cNvSpPr>
            <a:spLocks noGrp="1"/>
          </p:cNvSpPr>
          <p:nvPr>
            <p:ph type="title"/>
          </p:nvPr>
        </p:nvSpPr>
        <p:spPr>
          <a:xfrm>
            <a:off x="838200" y="365125"/>
            <a:ext cx="5257800" cy="1325563"/>
          </a:xfrm>
        </p:spPr>
        <p:txBody>
          <a:bodyPr/>
          <a:lstStyle/>
          <a:p>
            <a:r>
              <a:rPr lang="en-US"/>
              <a:t>Pliocene 5 – 1.8 Ma</a:t>
            </a:r>
          </a:p>
        </p:txBody>
      </p:sp>
      <p:sp>
        <p:nvSpPr>
          <p:cNvPr id="3" name="Content Placeholder 2">
            <a:extLst>
              <a:ext uri="{FF2B5EF4-FFF2-40B4-BE49-F238E27FC236}">
                <a16:creationId xmlns:a16="http://schemas.microsoft.com/office/drawing/2014/main" id="{30ED6210-0F46-DD43-BB39-481376FF00E8}"/>
              </a:ext>
            </a:extLst>
          </p:cNvPr>
          <p:cNvSpPr>
            <a:spLocks noGrp="1"/>
          </p:cNvSpPr>
          <p:nvPr>
            <p:ph idx="1"/>
          </p:nvPr>
        </p:nvSpPr>
        <p:spPr>
          <a:xfrm>
            <a:off x="400189" y="1891998"/>
            <a:ext cx="5257800" cy="4351338"/>
          </a:xfrm>
        </p:spPr>
        <p:txBody>
          <a:bodyPr>
            <a:normAutofit lnSpcReduction="10000"/>
          </a:bodyPr>
          <a:lstStyle/>
          <a:p>
            <a:r>
              <a:rPr lang="en-US" dirty="0"/>
              <a:t>Geological activity continues – land rising due to subduction &amp; sea level rise</a:t>
            </a:r>
          </a:p>
          <a:p>
            <a:r>
              <a:rPr lang="en-US" dirty="0"/>
              <a:t>NZ &amp; Australia moving rapidly north </a:t>
            </a:r>
            <a:r>
              <a:rPr lang="en-US" dirty="0">
                <a:sym typeface="Wingdings" pitchFamily="2" charset="2"/>
              </a:rPr>
              <a:t> climate is changing</a:t>
            </a:r>
          </a:p>
          <a:p>
            <a:r>
              <a:rPr lang="en-US" dirty="0">
                <a:sym typeface="Wingdings" pitchFamily="2" charset="2"/>
              </a:rPr>
              <a:t>Cook &amp; Foveaux Straits form</a:t>
            </a:r>
          </a:p>
          <a:p>
            <a:r>
              <a:rPr lang="en-US" dirty="0">
                <a:sym typeface="Wingdings" pitchFamily="2" charset="2"/>
              </a:rPr>
              <a:t>Kaikoura Orogeny  forms Southern Alps, Kaikoura ranges</a:t>
            </a:r>
          </a:p>
          <a:p>
            <a:r>
              <a:rPr lang="en-US" dirty="0">
                <a:sym typeface="Wingdings" pitchFamily="2" charset="2"/>
              </a:rPr>
              <a:t>Widespread volcanic activity – Pacific Ring of Fire developing</a:t>
            </a:r>
            <a:endParaRPr lang="en-US" dirty="0"/>
          </a:p>
          <a:p>
            <a:endParaRPr lang="en-US" dirty="0"/>
          </a:p>
        </p:txBody>
      </p:sp>
      <p:pic>
        <p:nvPicPr>
          <p:cNvPr id="13314" name="Picture 2" descr="Base Pliocene map">
            <a:extLst>
              <a:ext uri="{FF2B5EF4-FFF2-40B4-BE49-F238E27FC236}">
                <a16:creationId xmlns:a16="http://schemas.microsoft.com/office/drawing/2014/main" id="{A0528D73-442E-B846-8B87-9D53C96AA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81037"/>
            <a:ext cx="5437007" cy="4603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A7B697-706C-AA41-84E0-C97FB17723F1}"/>
              </a:ext>
            </a:extLst>
          </p:cNvPr>
          <p:cNvPicPr>
            <a:picLocks noChangeAspect="1"/>
          </p:cNvPicPr>
          <p:nvPr/>
        </p:nvPicPr>
        <p:blipFill>
          <a:blip r:embed="rId4"/>
          <a:stretch>
            <a:fillRect/>
          </a:stretch>
        </p:blipFill>
        <p:spPr>
          <a:xfrm>
            <a:off x="7829411" y="4504036"/>
            <a:ext cx="2705100" cy="2193324"/>
          </a:xfrm>
          <a:prstGeom prst="rect">
            <a:avLst/>
          </a:prstGeom>
        </p:spPr>
      </p:pic>
      <p:pic>
        <p:nvPicPr>
          <p:cNvPr id="4" name="Picture 8" descr="The Alpine Fault — Science Learning Hub">
            <a:extLst>
              <a:ext uri="{FF2B5EF4-FFF2-40B4-BE49-F238E27FC236}">
                <a16:creationId xmlns:a16="http://schemas.microsoft.com/office/drawing/2014/main" id="{DD099D52-6045-5A0B-7DC3-5781BD170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8026" y="1271389"/>
            <a:ext cx="2352992" cy="307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93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1939-7C36-8842-A4D1-4D0722994D88}"/>
              </a:ext>
            </a:extLst>
          </p:cNvPr>
          <p:cNvSpPr>
            <a:spLocks noGrp="1"/>
          </p:cNvSpPr>
          <p:nvPr>
            <p:ph type="title"/>
          </p:nvPr>
        </p:nvSpPr>
        <p:spPr>
          <a:xfrm>
            <a:off x="838200" y="178089"/>
            <a:ext cx="10515600" cy="966499"/>
          </a:xfrm>
        </p:spPr>
        <p:txBody>
          <a:bodyPr/>
          <a:lstStyle/>
          <a:p>
            <a:r>
              <a:rPr lang="en-US" dirty="0"/>
              <a:t>Consequences of Pliocene/Kaikoura orogeny</a:t>
            </a:r>
          </a:p>
        </p:txBody>
      </p:sp>
      <p:sp>
        <p:nvSpPr>
          <p:cNvPr id="3" name="Content Placeholder 2">
            <a:extLst>
              <a:ext uri="{FF2B5EF4-FFF2-40B4-BE49-F238E27FC236}">
                <a16:creationId xmlns:a16="http://schemas.microsoft.com/office/drawing/2014/main" id="{A0E63A35-32EA-1E4F-A4C3-DE8C078CC5A0}"/>
              </a:ext>
            </a:extLst>
          </p:cNvPr>
          <p:cNvSpPr>
            <a:spLocks noGrp="1"/>
          </p:cNvSpPr>
          <p:nvPr>
            <p:ph idx="1"/>
          </p:nvPr>
        </p:nvSpPr>
        <p:spPr>
          <a:xfrm>
            <a:off x="489446" y="1659989"/>
            <a:ext cx="10515600" cy="4351338"/>
          </a:xfrm>
        </p:spPr>
        <p:txBody>
          <a:bodyPr/>
          <a:lstStyle/>
          <a:p>
            <a:r>
              <a:rPr lang="en-US" dirty="0"/>
              <a:t>1</a:t>
            </a:r>
            <a:r>
              <a:rPr lang="en-US" baseline="30000" dirty="0"/>
              <a:t>st</a:t>
            </a:r>
            <a:r>
              <a:rPr lang="en-US" dirty="0"/>
              <a:t> alpine habitats for 50 my </a:t>
            </a:r>
            <a:r>
              <a:rPr lang="en-US" dirty="0">
                <a:sym typeface="Wingdings" pitchFamily="2" charset="2"/>
              </a:rPr>
              <a:t> new set ecological niches available</a:t>
            </a:r>
          </a:p>
          <a:p>
            <a:r>
              <a:rPr lang="en-US" dirty="0">
                <a:sym typeface="Wingdings" pitchFamily="2" charset="2"/>
              </a:rPr>
              <a:t>NZ divided into warmer, wetter west &amp; cooler, drier east.</a:t>
            </a:r>
          </a:p>
          <a:p>
            <a:r>
              <a:rPr lang="en-US" dirty="0">
                <a:sym typeface="Wingdings" pitchFamily="2" charset="2"/>
              </a:rPr>
              <a:t>Eucalypts grew in west with associated fauna (pollen in strata)</a:t>
            </a:r>
          </a:p>
          <a:p>
            <a:r>
              <a:rPr lang="en-US" dirty="0"/>
              <a:t>Mountains became physical barriers to species dispersal</a:t>
            </a:r>
          </a:p>
          <a:p>
            <a:r>
              <a:rPr lang="en-US" dirty="0">
                <a:sym typeface="Wingdings" pitchFamily="2" charset="2"/>
              </a:rPr>
              <a:t>When sea level rose, NZ again divided into a series                                       of islands </a:t>
            </a:r>
          </a:p>
          <a:p>
            <a:pPr lvl="1"/>
            <a:r>
              <a:rPr lang="en-US" dirty="0">
                <a:sym typeface="Wingdings" pitchFamily="2" charset="2"/>
              </a:rPr>
              <a:t>species isolated  adaptive radiation</a:t>
            </a:r>
          </a:p>
          <a:p>
            <a:pPr lvl="1"/>
            <a:r>
              <a:rPr lang="en-US" dirty="0">
                <a:sym typeface="Wingdings" pitchFamily="2" charset="2"/>
              </a:rPr>
              <a:t>Eg land snails </a:t>
            </a:r>
            <a:r>
              <a:rPr lang="en-US" dirty="0" err="1">
                <a:sym typeface="Wingdings" pitchFamily="2" charset="2"/>
              </a:rPr>
              <a:t>Paryphanta</a:t>
            </a:r>
            <a:r>
              <a:rPr lang="en-US" dirty="0">
                <a:sym typeface="Wingdings" pitchFamily="2" charset="2"/>
              </a:rPr>
              <a:t> &amp; </a:t>
            </a:r>
            <a:r>
              <a:rPr lang="en-US" dirty="0" err="1">
                <a:sym typeface="Wingdings" pitchFamily="2" charset="2"/>
              </a:rPr>
              <a:t>Placostylus</a:t>
            </a:r>
            <a:endParaRPr lang="en-US" dirty="0"/>
          </a:p>
          <a:p>
            <a:endParaRPr lang="en-US" dirty="0"/>
          </a:p>
        </p:txBody>
      </p:sp>
      <p:pic>
        <p:nvPicPr>
          <p:cNvPr id="5" name="Picture 4">
            <a:extLst>
              <a:ext uri="{FF2B5EF4-FFF2-40B4-BE49-F238E27FC236}">
                <a16:creationId xmlns:a16="http://schemas.microsoft.com/office/drawing/2014/main" id="{6CA0922D-2565-D845-99DB-CCBF517B9DA8}"/>
              </a:ext>
            </a:extLst>
          </p:cNvPr>
          <p:cNvPicPr>
            <a:picLocks noChangeAspect="1"/>
          </p:cNvPicPr>
          <p:nvPr/>
        </p:nvPicPr>
        <p:blipFill>
          <a:blip r:embed="rId3"/>
          <a:stretch>
            <a:fillRect/>
          </a:stretch>
        </p:blipFill>
        <p:spPr>
          <a:xfrm>
            <a:off x="8229600" y="3835658"/>
            <a:ext cx="3962400" cy="3022341"/>
          </a:xfrm>
          <a:prstGeom prst="rect">
            <a:avLst/>
          </a:prstGeom>
        </p:spPr>
      </p:pic>
    </p:spTree>
    <p:extLst>
      <p:ext uri="{BB962C8B-B14F-4D97-AF65-F5344CB8AC3E}">
        <p14:creationId xmlns:p14="http://schemas.microsoft.com/office/powerpoint/2010/main" val="1820492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Ice Age">
            <a:extLst>
              <a:ext uri="{FF2B5EF4-FFF2-40B4-BE49-F238E27FC236}">
                <a16:creationId xmlns:a16="http://schemas.microsoft.com/office/drawing/2014/main" id="{389C6540-2A43-334D-A89E-122F747B9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344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12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8F1-1BBB-D341-B57E-C79C0748AF85}"/>
              </a:ext>
            </a:extLst>
          </p:cNvPr>
          <p:cNvSpPr>
            <a:spLocks noGrp="1"/>
          </p:cNvSpPr>
          <p:nvPr>
            <p:ph type="title"/>
          </p:nvPr>
        </p:nvSpPr>
        <p:spPr>
          <a:xfrm>
            <a:off x="838200" y="365125"/>
            <a:ext cx="5759386" cy="686435"/>
          </a:xfrm>
        </p:spPr>
        <p:txBody>
          <a:bodyPr>
            <a:normAutofit fontScale="90000"/>
          </a:bodyPr>
          <a:lstStyle/>
          <a:p>
            <a:r>
              <a:rPr lang="en-US"/>
              <a:t>Pleistocene ice ages</a:t>
            </a:r>
          </a:p>
        </p:txBody>
      </p:sp>
      <p:sp>
        <p:nvSpPr>
          <p:cNvPr id="3" name="Content Placeholder 2">
            <a:extLst>
              <a:ext uri="{FF2B5EF4-FFF2-40B4-BE49-F238E27FC236}">
                <a16:creationId xmlns:a16="http://schemas.microsoft.com/office/drawing/2014/main" id="{EA57B6F8-7688-8142-BD75-3C3518C4B4C4}"/>
              </a:ext>
            </a:extLst>
          </p:cNvPr>
          <p:cNvSpPr>
            <a:spLocks noGrp="1"/>
          </p:cNvSpPr>
          <p:nvPr>
            <p:ph idx="1"/>
          </p:nvPr>
        </p:nvSpPr>
        <p:spPr>
          <a:xfrm>
            <a:off x="188260" y="1325880"/>
            <a:ext cx="5266330" cy="5532120"/>
          </a:xfrm>
        </p:spPr>
        <p:txBody>
          <a:bodyPr>
            <a:normAutofit/>
          </a:bodyPr>
          <a:lstStyle/>
          <a:p>
            <a:r>
              <a:rPr lang="en-US" dirty="0"/>
              <a:t>Cold glacial period alternated                       with warmer </a:t>
            </a:r>
            <a:r>
              <a:rPr lang="en-US" dirty="0" err="1"/>
              <a:t>interglacials</a:t>
            </a:r>
            <a:endParaRPr lang="en-US" dirty="0"/>
          </a:p>
          <a:p>
            <a:r>
              <a:rPr lang="en-US" dirty="0">
                <a:sym typeface="Wingdings" pitchFamily="2" charset="2"/>
              </a:rPr>
              <a:t>2.4 mya – 10,000 ya</a:t>
            </a:r>
          </a:p>
          <a:p>
            <a:r>
              <a:rPr lang="en-US" dirty="0">
                <a:sym typeface="Wingdings" pitchFamily="2" charset="2"/>
              </a:rPr>
              <a:t>Physical effects</a:t>
            </a:r>
          </a:p>
          <a:p>
            <a:pPr lvl="1"/>
            <a:r>
              <a:rPr lang="en-US" dirty="0">
                <a:sym typeface="Wingdings" pitchFamily="2" charset="2"/>
              </a:rPr>
              <a:t>mean annual temp dropped by 5</a:t>
            </a:r>
            <a:r>
              <a:rPr lang="en-US" baseline="30000" dirty="0">
                <a:sym typeface="Wingdings" pitchFamily="2" charset="2"/>
              </a:rPr>
              <a:t>o</a:t>
            </a:r>
            <a:r>
              <a:rPr lang="en-US" dirty="0">
                <a:sym typeface="Wingdings" pitchFamily="2" charset="2"/>
              </a:rPr>
              <a:t>C</a:t>
            </a:r>
          </a:p>
          <a:p>
            <a:pPr lvl="1"/>
            <a:r>
              <a:rPr lang="en-US" dirty="0">
                <a:sym typeface="Wingdings" pitchFamily="2" charset="2"/>
              </a:rPr>
              <a:t>ice covered 27% earth’s surface</a:t>
            </a:r>
          </a:p>
          <a:p>
            <a:pPr lvl="1"/>
            <a:r>
              <a:rPr lang="en-US" dirty="0">
                <a:sym typeface="Wingdings" pitchFamily="2" charset="2"/>
              </a:rPr>
              <a:t>sea level dropped by 105 – 135 m</a:t>
            </a:r>
          </a:p>
          <a:p>
            <a:r>
              <a:rPr lang="en-US" dirty="0">
                <a:sym typeface="Wingdings" pitchFamily="2" charset="2"/>
              </a:rPr>
              <a:t>Complex changes had a marked influence on the survival &amp; distribution of plants &amp; animals in NZ</a:t>
            </a:r>
            <a:endParaRPr lang="en-US" dirty="0"/>
          </a:p>
        </p:txBody>
      </p:sp>
      <p:pic>
        <p:nvPicPr>
          <p:cNvPr id="5" name="Picture 4">
            <a:extLst>
              <a:ext uri="{FF2B5EF4-FFF2-40B4-BE49-F238E27FC236}">
                <a16:creationId xmlns:a16="http://schemas.microsoft.com/office/drawing/2014/main" id="{3C096B7E-9BD5-82BE-3470-22545B3A9827}"/>
              </a:ext>
            </a:extLst>
          </p:cNvPr>
          <p:cNvPicPr>
            <a:picLocks noChangeAspect="1"/>
          </p:cNvPicPr>
          <p:nvPr/>
        </p:nvPicPr>
        <p:blipFill>
          <a:blip r:embed="rId3"/>
          <a:stretch>
            <a:fillRect/>
          </a:stretch>
        </p:blipFill>
        <p:spPr>
          <a:xfrm>
            <a:off x="5454589" y="1547459"/>
            <a:ext cx="6325931" cy="3984661"/>
          </a:xfrm>
          <a:prstGeom prst="rect">
            <a:avLst/>
          </a:prstGeom>
        </p:spPr>
      </p:pic>
    </p:spTree>
    <p:extLst>
      <p:ext uri="{BB962C8B-B14F-4D97-AF65-F5344CB8AC3E}">
        <p14:creationId xmlns:p14="http://schemas.microsoft.com/office/powerpoint/2010/main" val="1482882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0D0DB-0540-0B41-9565-20D90BF84C06}"/>
              </a:ext>
            </a:extLst>
          </p:cNvPr>
          <p:cNvSpPr>
            <a:spLocks noGrp="1"/>
          </p:cNvSpPr>
          <p:nvPr>
            <p:ph type="title"/>
          </p:nvPr>
        </p:nvSpPr>
        <p:spPr>
          <a:xfrm>
            <a:off x="-1" y="26894"/>
            <a:ext cx="7755007" cy="991680"/>
          </a:xfrm>
        </p:spPr>
        <p:txBody>
          <a:bodyPr>
            <a:normAutofit/>
          </a:bodyPr>
          <a:lstStyle/>
          <a:p>
            <a:pPr algn="ctr"/>
            <a:r>
              <a:rPr lang="en-US" dirty="0"/>
              <a:t>Last NZ glaciation 25-15,000 ya</a:t>
            </a:r>
          </a:p>
        </p:txBody>
      </p:sp>
      <p:sp>
        <p:nvSpPr>
          <p:cNvPr id="5" name="Content Placeholder 4">
            <a:extLst>
              <a:ext uri="{FF2B5EF4-FFF2-40B4-BE49-F238E27FC236}">
                <a16:creationId xmlns:a16="http://schemas.microsoft.com/office/drawing/2014/main" id="{800ED370-2749-EB41-9129-A9EE63BFAEC1}"/>
              </a:ext>
            </a:extLst>
          </p:cNvPr>
          <p:cNvSpPr>
            <a:spLocks noGrp="1"/>
          </p:cNvSpPr>
          <p:nvPr>
            <p:ph idx="1"/>
          </p:nvPr>
        </p:nvSpPr>
        <p:spPr>
          <a:xfrm>
            <a:off x="320040" y="991680"/>
            <a:ext cx="6880860" cy="5683440"/>
          </a:xfrm>
        </p:spPr>
        <p:txBody>
          <a:bodyPr>
            <a:normAutofit/>
          </a:bodyPr>
          <a:lstStyle/>
          <a:p>
            <a:r>
              <a:rPr lang="en-US" dirty="0" err="1"/>
              <a:t>Speleotherm</a:t>
            </a:r>
            <a:r>
              <a:rPr lang="en-US" dirty="0"/>
              <a:t> data suggests glacial maximum was at 20,000 ya with a smaller cold event 12-13,000 ya</a:t>
            </a:r>
          </a:p>
          <a:p>
            <a:r>
              <a:rPr lang="en-US" dirty="0"/>
              <a:t>Mean annual temperature dropped 4.5</a:t>
            </a:r>
            <a:r>
              <a:rPr lang="en-US" baseline="30000" dirty="0"/>
              <a:t>o</a:t>
            </a:r>
            <a:r>
              <a:rPr lang="en-US" dirty="0"/>
              <a:t>C</a:t>
            </a:r>
          </a:p>
          <a:p>
            <a:r>
              <a:rPr lang="en-US" dirty="0"/>
              <a:t>Extensive glaciation along Southern Alps, down to sea level on West Coast (gouged sea floor), small glaciers on </a:t>
            </a:r>
            <a:r>
              <a:rPr lang="en-US" dirty="0" err="1"/>
              <a:t>Tararuas</a:t>
            </a:r>
            <a:r>
              <a:rPr lang="en-US" dirty="0"/>
              <a:t> &amp; Volcanic Plateau</a:t>
            </a:r>
          </a:p>
          <a:p>
            <a:r>
              <a:rPr lang="en-US" dirty="0"/>
              <a:t>Sea level was so low NZ was 1 continuous land mass, no Foveaux or Cook Straits</a:t>
            </a:r>
          </a:p>
          <a:p>
            <a:r>
              <a:rPr lang="en-US" dirty="0"/>
              <a:t>Forests confined to sheltered sites &amp; northern </a:t>
            </a:r>
            <a:r>
              <a:rPr lang="en-US" dirty="0" err="1"/>
              <a:t>rufugia</a:t>
            </a:r>
            <a:r>
              <a:rPr lang="en-US" dirty="0"/>
              <a:t> - pollen evidence and  quick recovery</a:t>
            </a:r>
          </a:p>
          <a:p>
            <a:endParaRPr lang="en-US" dirty="0"/>
          </a:p>
        </p:txBody>
      </p:sp>
      <p:pic>
        <p:nvPicPr>
          <p:cNvPr id="6" name="Picture 5">
            <a:extLst>
              <a:ext uri="{FF2B5EF4-FFF2-40B4-BE49-F238E27FC236}">
                <a16:creationId xmlns:a16="http://schemas.microsoft.com/office/drawing/2014/main" id="{1A2996D4-4249-6E8D-8DD8-90596667F3DF}"/>
              </a:ext>
            </a:extLst>
          </p:cNvPr>
          <p:cNvPicPr>
            <a:picLocks noChangeAspect="1"/>
          </p:cNvPicPr>
          <p:nvPr/>
        </p:nvPicPr>
        <p:blipFill>
          <a:blip r:embed="rId3"/>
          <a:stretch>
            <a:fillRect/>
          </a:stretch>
        </p:blipFill>
        <p:spPr>
          <a:xfrm>
            <a:off x="7755007" y="495840"/>
            <a:ext cx="3978408" cy="5683440"/>
          </a:xfrm>
          <a:prstGeom prst="rect">
            <a:avLst/>
          </a:prstGeom>
        </p:spPr>
      </p:pic>
    </p:spTree>
    <p:extLst>
      <p:ext uri="{BB962C8B-B14F-4D97-AF65-F5344CB8AC3E}">
        <p14:creationId xmlns:p14="http://schemas.microsoft.com/office/powerpoint/2010/main" val="323967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37FC-3079-8145-94B0-7055CFA2EE4B}"/>
              </a:ext>
            </a:extLst>
          </p:cNvPr>
          <p:cNvSpPr>
            <a:spLocks noGrp="1"/>
          </p:cNvSpPr>
          <p:nvPr>
            <p:ph type="title"/>
          </p:nvPr>
        </p:nvSpPr>
        <p:spPr>
          <a:xfrm>
            <a:off x="838200" y="1"/>
            <a:ext cx="5448300" cy="1169988"/>
          </a:xfrm>
        </p:spPr>
        <p:txBody>
          <a:bodyPr/>
          <a:lstStyle/>
          <a:p>
            <a:r>
              <a:rPr lang="en-US"/>
              <a:t>Biological effects</a:t>
            </a:r>
          </a:p>
        </p:txBody>
      </p:sp>
      <p:sp>
        <p:nvSpPr>
          <p:cNvPr id="3" name="Content Placeholder 2">
            <a:extLst>
              <a:ext uri="{FF2B5EF4-FFF2-40B4-BE49-F238E27FC236}">
                <a16:creationId xmlns:a16="http://schemas.microsoft.com/office/drawing/2014/main" id="{E1B13950-9184-8048-9C7D-B1F585B533D6}"/>
              </a:ext>
            </a:extLst>
          </p:cNvPr>
          <p:cNvSpPr>
            <a:spLocks noGrp="1"/>
          </p:cNvSpPr>
          <p:nvPr>
            <p:ph idx="1"/>
          </p:nvPr>
        </p:nvSpPr>
        <p:spPr>
          <a:xfrm>
            <a:off x="449580" y="1169989"/>
            <a:ext cx="10904220" cy="2910102"/>
          </a:xfrm>
        </p:spPr>
        <p:txBody>
          <a:bodyPr/>
          <a:lstStyle/>
          <a:p>
            <a:r>
              <a:rPr lang="en-US"/>
              <a:t>The range of </a:t>
            </a:r>
            <a:r>
              <a:rPr lang="en-US" err="1"/>
              <a:t>Nothofagus</a:t>
            </a:r>
            <a:r>
              <a:rPr lang="en-US"/>
              <a:t> was severely restricted during </a:t>
            </a:r>
            <a:r>
              <a:rPr lang="en-US" err="1"/>
              <a:t>glacials</a:t>
            </a:r>
            <a:r>
              <a:rPr lang="en-US"/>
              <a:t> – but it came back so quickly when glaciers retreated that the species must have survived in sheltered areas that didn’t get so cold.</a:t>
            </a:r>
          </a:p>
          <a:p>
            <a:r>
              <a:rPr lang="en-US"/>
              <a:t>Eucalypts died out</a:t>
            </a:r>
          </a:p>
          <a:p>
            <a:r>
              <a:rPr lang="en-US"/>
              <a:t>Kauri extended down to Wellington during warmer </a:t>
            </a:r>
            <a:r>
              <a:rPr lang="en-US" err="1"/>
              <a:t>interglacials</a:t>
            </a:r>
            <a:endParaRPr lang="en-US"/>
          </a:p>
          <a:p>
            <a:r>
              <a:rPr lang="en-US"/>
              <a:t>Takahe evolved on newly extended subalpine grasslands</a:t>
            </a:r>
          </a:p>
        </p:txBody>
      </p:sp>
      <p:pic>
        <p:nvPicPr>
          <p:cNvPr id="5" name="Picture 4">
            <a:extLst>
              <a:ext uri="{FF2B5EF4-FFF2-40B4-BE49-F238E27FC236}">
                <a16:creationId xmlns:a16="http://schemas.microsoft.com/office/drawing/2014/main" id="{F8F79F34-5ED7-434C-B5FD-94A6C65E2FD1}"/>
              </a:ext>
            </a:extLst>
          </p:cNvPr>
          <p:cNvPicPr>
            <a:picLocks noChangeAspect="1"/>
          </p:cNvPicPr>
          <p:nvPr/>
        </p:nvPicPr>
        <p:blipFill>
          <a:blip r:embed="rId3"/>
          <a:stretch>
            <a:fillRect/>
          </a:stretch>
        </p:blipFill>
        <p:spPr>
          <a:xfrm>
            <a:off x="9556238" y="4160520"/>
            <a:ext cx="2711962" cy="2672080"/>
          </a:xfrm>
          <a:prstGeom prst="rect">
            <a:avLst/>
          </a:prstGeom>
        </p:spPr>
      </p:pic>
      <p:pic>
        <p:nvPicPr>
          <p:cNvPr id="17418" name="Picture 10" descr="Agathis australis (kauri) description">
            <a:extLst>
              <a:ext uri="{FF2B5EF4-FFF2-40B4-BE49-F238E27FC236}">
                <a16:creationId xmlns:a16="http://schemas.microsoft.com/office/drawing/2014/main" id="{D3DBF237-ECFA-C341-B76E-E5F08CBB0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64" y="4160520"/>
            <a:ext cx="3702050" cy="277804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Eucalypt reveals smelly secret › News in Science (ABC Science)">
            <a:extLst>
              <a:ext uri="{FF2B5EF4-FFF2-40B4-BE49-F238E27FC236}">
                <a16:creationId xmlns:a16="http://schemas.microsoft.com/office/drawing/2014/main" id="{8D002C32-8579-4647-8D43-FAEAA339D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1218" y="4160520"/>
            <a:ext cx="2065020" cy="275251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Takahe: The pukeko's rarer, cooler cousin – Forest &amp; Bird">
            <a:extLst>
              <a:ext uri="{FF2B5EF4-FFF2-40B4-BE49-F238E27FC236}">
                <a16:creationId xmlns:a16="http://schemas.microsoft.com/office/drawing/2014/main" id="{D17FA111-F284-EF48-BCB4-5FE36C5F5A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60520"/>
            <a:ext cx="4012038" cy="267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16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68FB-9758-684E-A41C-F077F7C3BA60}"/>
              </a:ext>
            </a:extLst>
          </p:cNvPr>
          <p:cNvSpPr>
            <a:spLocks noGrp="1"/>
          </p:cNvSpPr>
          <p:nvPr>
            <p:ph type="title"/>
          </p:nvPr>
        </p:nvSpPr>
        <p:spPr/>
        <p:txBody>
          <a:bodyPr/>
          <a:lstStyle/>
          <a:p>
            <a:r>
              <a:rPr lang="en-US" dirty="0"/>
              <a:t>Ages</a:t>
            </a:r>
          </a:p>
        </p:txBody>
      </p:sp>
      <p:sp>
        <p:nvSpPr>
          <p:cNvPr id="3" name="Content Placeholder 2">
            <a:extLst>
              <a:ext uri="{FF2B5EF4-FFF2-40B4-BE49-F238E27FC236}">
                <a16:creationId xmlns:a16="http://schemas.microsoft.com/office/drawing/2014/main" id="{99DA946B-F7CC-5246-8DC6-52E0F72148C0}"/>
              </a:ext>
            </a:extLst>
          </p:cNvPr>
          <p:cNvSpPr>
            <a:spLocks noGrp="1"/>
          </p:cNvSpPr>
          <p:nvPr>
            <p:ph idx="1"/>
          </p:nvPr>
        </p:nvSpPr>
        <p:spPr>
          <a:xfrm>
            <a:off x="359948" y="1704976"/>
            <a:ext cx="5140739" cy="4351338"/>
          </a:xfrm>
        </p:spPr>
        <p:txBody>
          <a:bodyPr/>
          <a:lstStyle/>
          <a:p>
            <a:r>
              <a:rPr lang="en-US" dirty="0"/>
              <a:t>NZ not very old </a:t>
            </a:r>
            <a:r>
              <a:rPr lang="en-US" dirty="0" err="1"/>
              <a:t>cf</a:t>
            </a:r>
            <a:r>
              <a:rPr lang="en-US" dirty="0"/>
              <a:t> age of earth</a:t>
            </a:r>
          </a:p>
          <a:p>
            <a:r>
              <a:rPr lang="en-US" dirty="0"/>
              <a:t>Earth approx 4.6 billion years old</a:t>
            </a:r>
          </a:p>
          <a:p>
            <a:r>
              <a:rPr lang="en-US" dirty="0"/>
              <a:t>Oldest known rocks 4.1 billion years (10</a:t>
            </a:r>
            <a:r>
              <a:rPr lang="en-US" baseline="30000" dirty="0"/>
              <a:t>9</a:t>
            </a:r>
            <a:r>
              <a:rPr lang="en-US" dirty="0"/>
              <a:t>)</a:t>
            </a:r>
          </a:p>
          <a:p>
            <a:r>
              <a:rPr lang="en-US" dirty="0"/>
              <a:t>Oldest rocks in NZ 680 million years (10</a:t>
            </a:r>
            <a:r>
              <a:rPr lang="en-US" baseline="30000" dirty="0"/>
              <a:t>6</a:t>
            </a:r>
            <a:r>
              <a:rPr lang="en-US" dirty="0"/>
              <a:t>)</a:t>
            </a:r>
          </a:p>
          <a:p>
            <a:r>
              <a:rPr lang="en-US" dirty="0"/>
              <a:t>But permanent land dates back only 140 x million</a:t>
            </a:r>
            <a:r>
              <a:rPr lang="en-US" baseline="30000" dirty="0"/>
              <a:t> </a:t>
            </a:r>
            <a:r>
              <a:rPr lang="en-US" dirty="0"/>
              <a:t>years …?</a:t>
            </a:r>
          </a:p>
        </p:txBody>
      </p:sp>
      <p:pic>
        <p:nvPicPr>
          <p:cNvPr id="1026" name="Picture 2" descr="Age of the Earth - Simple English Wikipedia, the free encyclopedia">
            <a:extLst>
              <a:ext uri="{FF2B5EF4-FFF2-40B4-BE49-F238E27FC236}">
                <a16:creationId xmlns:a16="http://schemas.microsoft.com/office/drawing/2014/main" id="{2C4A773A-8662-F54A-9120-E35E84D9E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7" y="0"/>
            <a:ext cx="6691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2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BCDF-B2AD-4B41-8866-6606B8CF0A0F}"/>
              </a:ext>
            </a:extLst>
          </p:cNvPr>
          <p:cNvPicPr>
            <a:picLocks noChangeAspect="1"/>
          </p:cNvPicPr>
          <p:nvPr/>
        </p:nvPicPr>
        <p:blipFill>
          <a:blip r:embed="rId3"/>
          <a:stretch>
            <a:fillRect/>
          </a:stretch>
        </p:blipFill>
        <p:spPr>
          <a:xfrm>
            <a:off x="6099111" y="329609"/>
            <a:ext cx="6011863" cy="3907854"/>
          </a:xfrm>
          <a:prstGeom prst="rect">
            <a:avLst/>
          </a:prstGeom>
        </p:spPr>
      </p:pic>
      <p:sp>
        <p:nvSpPr>
          <p:cNvPr id="2" name="Title 1">
            <a:extLst>
              <a:ext uri="{FF2B5EF4-FFF2-40B4-BE49-F238E27FC236}">
                <a16:creationId xmlns:a16="http://schemas.microsoft.com/office/drawing/2014/main" id="{7F118B60-60BD-2F44-96E3-D73C7DD76C15}"/>
              </a:ext>
            </a:extLst>
          </p:cNvPr>
          <p:cNvSpPr>
            <a:spLocks noGrp="1"/>
          </p:cNvSpPr>
          <p:nvPr>
            <p:ph type="title"/>
          </p:nvPr>
        </p:nvSpPr>
        <p:spPr>
          <a:xfrm>
            <a:off x="838200" y="68897"/>
            <a:ext cx="6186055" cy="1053321"/>
          </a:xfrm>
        </p:spPr>
        <p:txBody>
          <a:bodyPr/>
          <a:lstStyle/>
          <a:p>
            <a:r>
              <a:rPr lang="en-US" dirty="0"/>
              <a:t>Disjunct taxa</a:t>
            </a:r>
          </a:p>
        </p:txBody>
      </p:sp>
      <p:sp>
        <p:nvSpPr>
          <p:cNvPr id="3" name="Content Placeholder 2">
            <a:extLst>
              <a:ext uri="{FF2B5EF4-FFF2-40B4-BE49-F238E27FC236}">
                <a16:creationId xmlns:a16="http://schemas.microsoft.com/office/drawing/2014/main" id="{FFE5B8F3-590C-144F-A380-048621B3A703}"/>
              </a:ext>
            </a:extLst>
          </p:cNvPr>
          <p:cNvSpPr>
            <a:spLocks noGrp="1"/>
          </p:cNvSpPr>
          <p:nvPr>
            <p:ph idx="1"/>
          </p:nvPr>
        </p:nvSpPr>
        <p:spPr>
          <a:xfrm>
            <a:off x="313014" y="955774"/>
            <a:ext cx="9612086" cy="5666885"/>
          </a:xfrm>
        </p:spPr>
        <p:txBody>
          <a:bodyPr>
            <a:normAutofit/>
          </a:bodyPr>
          <a:lstStyle/>
          <a:p>
            <a:r>
              <a:rPr lang="en-NZ" dirty="0"/>
              <a:t>Groups that are related but widely                                        separated  geographically </a:t>
            </a:r>
          </a:p>
          <a:p>
            <a:r>
              <a:rPr lang="en-NZ" dirty="0"/>
              <a:t>Causes?</a:t>
            </a:r>
          </a:p>
          <a:p>
            <a:pPr lvl="1"/>
            <a:r>
              <a:rPr lang="en-US" dirty="0"/>
              <a:t>dispersal over a wide area</a:t>
            </a:r>
          </a:p>
          <a:p>
            <a:pPr lvl="1"/>
            <a:r>
              <a:rPr lang="en-US" dirty="0"/>
              <a:t>suitable habitat once present in gaps</a:t>
            </a:r>
          </a:p>
          <a:p>
            <a:pPr lvl="1"/>
            <a:r>
              <a:rPr lang="en-US" dirty="0"/>
              <a:t>habitats separated by geological                                                         changes eg sea level rise</a:t>
            </a:r>
          </a:p>
          <a:p>
            <a:r>
              <a:rPr lang="en-NZ" dirty="0"/>
              <a:t>Examples</a:t>
            </a:r>
          </a:p>
          <a:p>
            <a:pPr lvl="1"/>
            <a:r>
              <a:rPr lang="en-US" dirty="0">
                <a:sym typeface="Wingdings" pitchFamily="2" charset="2"/>
              </a:rPr>
              <a:t>Castle Hill buttercup (relict pop survives                                                      at 600m on scree, rest are subalpine)</a:t>
            </a:r>
          </a:p>
          <a:p>
            <a:pPr lvl="1"/>
            <a:r>
              <a:rPr lang="en-US" dirty="0" err="1">
                <a:sym typeface="Wingdings" pitchFamily="2" charset="2"/>
              </a:rPr>
              <a:t>Placostylus</a:t>
            </a:r>
            <a:r>
              <a:rPr lang="en-US" dirty="0">
                <a:sym typeface="Wingdings" pitchFamily="2" charset="2"/>
              </a:rPr>
              <a:t> and weta in what used to                                                               be Northland islands</a:t>
            </a:r>
          </a:p>
          <a:p>
            <a:pPr lvl="1"/>
            <a:r>
              <a:rPr lang="en-US" dirty="0">
                <a:sym typeface="Wingdings" pitchFamily="2" charset="2"/>
              </a:rPr>
              <a:t>Kaka (forests) and kea (alpine)</a:t>
            </a:r>
          </a:p>
          <a:p>
            <a:pPr lvl="1"/>
            <a:r>
              <a:rPr lang="en-US" dirty="0" err="1">
                <a:sym typeface="Wingdings" pitchFamily="2" charset="2"/>
              </a:rPr>
              <a:t>Paryphanta</a:t>
            </a:r>
            <a:r>
              <a:rPr lang="en-US" dirty="0">
                <a:sym typeface="Wingdings" pitchFamily="2" charset="2"/>
              </a:rPr>
              <a:t> on either side Cook Strait</a:t>
            </a:r>
            <a:endParaRPr lang="en-US" dirty="0"/>
          </a:p>
          <a:p>
            <a:endParaRPr lang="en-US" dirty="0"/>
          </a:p>
        </p:txBody>
      </p:sp>
      <p:pic>
        <p:nvPicPr>
          <p:cNvPr id="5" name="Picture 4">
            <a:extLst>
              <a:ext uri="{FF2B5EF4-FFF2-40B4-BE49-F238E27FC236}">
                <a16:creationId xmlns:a16="http://schemas.microsoft.com/office/drawing/2014/main" id="{8F4D0060-0295-7D44-B34E-D49715659510}"/>
              </a:ext>
            </a:extLst>
          </p:cNvPr>
          <p:cNvPicPr>
            <a:picLocks noChangeAspect="1"/>
          </p:cNvPicPr>
          <p:nvPr/>
        </p:nvPicPr>
        <p:blipFill>
          <a:blip r:embed="rId4"/>
          <a:stretch>
            <a:fillRect/>
          </a:stretch>
        </p:blipFill>
        <p:spPr>
          <a:xfrm>
            <a:off x="6180137" y="4817637"/>
            <a:ext cx="6011863" cy="2764075"/>
          </a:xfrm>
          <a:prstGeom prst="rect">
            <a:avLst/>
          </a:prstGeom>
        </p:spPr>
      </p:pic>
    </p:spTree>
    <p:extLst>
      <p:ext uri="{BB962C8B-B14F-4D97-AF65-F5344CB8AC3E}">
        <p14:creationId xmlns:p14="http://schemas.microsoft.com/office/powerpoint/2010/main" val="55468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lpine fern">
            <a:extLst>
              <a:ext uri="{FF2B5EF4-FFF2-40B4-BE49-F238E27FC236}">
                <a16:creationId xmlns:a16="http://schemas.microsoft.com/office/drawing/2014/main" id="{CEDF3A6B-687F-6F49-A3D7-D1A86DC10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488" y="0"/>
            <a:ext cx="5174512" cy="344622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Red snow">
            <a:extLst>
              <a:ext uri="{FF2B5EF4-FFF2-40B4-BE49-F238E27FC236}">
                <a16:creationId xmlns:a16="http://schemas.microsoft.com/office/drawing/2014/main" id="{74474B58-410D-2642-AF45-BF5937663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488" y="3411776"/>
            <a:ext cx="5174511" cy="344622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Hectorella caespitosa Hook.f. | Collections Online - Museum of New ...">
            <a:extLst>
              <a:ext uri="{FF2B5EF4-FFF2-40B4-BE49-F238E27FC236}">
                <a16:creationId xmlns:a16="http://schemas.microsoft.com/office/drawing/2014/main" id="{0D1614CB-D9A4-6D40-A118-658494F4F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863" y="1"/>
            <a:ext cx="5174513" cy="343061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Giant spaniard and Mt Cook lily">
            <a:extLst>
              <a:ext uri="{FF2B5EF4-FFF2-40B4-BE49-F238E27FC236}">
                <a16:creationId xmlns:a16="http://schemas.microsoft.com/office/drawing/2014/main" id="{65F743CA-2EFB-EB49-835B-6377551299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1389"/>
            <a:ext cx="37719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a:extLst>
              <a:ext uri="{FF2B5EF4-FFF2-40B4-BE49-F238E27FC236}">
                <a16:creationId xmlns:a16="http://schemas.microsoft.com/office/drawing/2014/main" id="{56A7BE57-BD89-2F4B-B9BE-A41B8338E1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134" y="4118645"/>
            <a:ext cx="4104167" cy="273611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lubmoss whipcord hebe ">
            <a:extLst>
              <a:ext uri="{FF2B5EF4-FFF2-40B4-BE49-F238E27FC236}">
                <a16:creationId xmlns:a16="http://schemas.microsoft.com/office/drawing/2014/main" id="{8F010F99-8EA8-9D4E-829F-9E3F09621A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1901" y="2662541"/>
            <a:ext cx="3245588" cy="488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41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B174-45B5-7742-AA5B-5FDF54D8AB51}"/>
              </a:ext>
            </a:extLst>
          </p:cNvPr>
          <p:cNvSpPr>
            <a:spLocks noGrp="1"/>
          </p:cNvSpPr>
          <p:nvPr>
            <p:ph type="title"/>
          </p:nvPr>
        </p:nvSpPr>
        <p:spPr>
          <a:xfrm>
            <a:off x="0" y="124417"/>
            <a:ext cx="8016948" cy="1029470"/>
          </a:xfrm>
        </p:spPr>
        <p:txBody>
          <a:bodyPr/>
          <a:lstStyle/>
          <a:p>
            <a:pPr algn="ctr"/>
            <a:r>
              <a:rPr lang="en-US" dirty="0"/>
              <a:t>Post glacial vegetation changes</a:t>
            </a:r>
          </a:p>
        </p:txBody>
      </p:sp>
      <p:sp>
        <p:nvSpPr>
          <p:cNvPr id="3" name="Content Placeholder 2">
            <a:extLst>
              <a:ext uri="{FF2B5EF4-FFF2-40B4-BE49-F238E27FC236}">
                <a16:creationId xmlns:a16="http://schemas.microsoft.com/office/drawing/2014/main" id="{3FE80795-C2C1-0D4D-9A3A-3345F784EB4E}"/>
              </a:ext>
            </a:extLst>
          </p:cNvPr>
          <p:cNvSpPr>
            <a:spLocks noGrp="1"/>
          </p:cNvSpPr>
          <p:nvPr>
            <p:ph idx="1"/>
          </p:nvPr>
        </p:nvSpPr>
        <p:spPr>
          <a:xfrm>
            <a:off x="223728" y="1153887"/>
            <a:ext cx="7455195" cy="5579696"/>
          </a:xfrm>
        </p:spPr>
        <p:txBody>
          <a:bodyPr/>
          <a:lstStyle/>
          <a:p>
            <a:r>
              <a:rPr lang="en-US" dirty="0"/>
              <a:t>Forest patches in glacial areas were refuges for wide range of species</a:t>
            </a:r>
          </a:p>
          <a:p>
            <a:r>
              <a:rPr lang="en-US" dirty="0"/>
              <a:t>Vegetation spread rapidly with increases in temperature &amp; rainfall.</a:t>
            </a:r>
          </a:p>
          <a:p>
            <a:r>
              <a:rPr lang="en-US" dirty="0"/>
              <a:t>Shrublands and grasslands were replaced by complex forests in &lt;500 years at most locations. Very quick – argues strongly for forest remnants in South Island even though it was very cold &amp; covered in glaciers.</a:t>
            </a:r>
          </a:p>
          <a:p>
            <a:r>
              <a:rPr lang="en-US" dirty="0"/>
              <a:t>Rapid spread only possible if</a:t>
            </a:r>
          </a:p>
          <a:p>
            <a:pPr lvl="1"/>
            <a:r>
              <a:rPr lang="en-US" dirty="0"/>
              <a:t>Many small pockets of surviving bush</a:t>
            </a:r>
          </a:p>
          <a:p>
            <a:pPr lvl="1"/>
            <a:r>
              <a:rPr lang="en-US" dirty="0"/>
              <a:t>Animals (especially birds) survived in sufficient numbers to disperse seeds</a:t>
            </a:r>
          </a:p>
          <a:p>
            <a:endParaRPr lang="en-US" dirty="0"/>
          </a:p>
        </p:txBody>
      </p:sp>
      <p:pic>
        <p:nvPicPr>
          <p:cNvPr id="6" name="Picture 5">
            <a:extLst>
              <a:ext uri="{FF2B5EF4-FFF2-40B4-BE49-F238E27FC236}">
                <a16:creationId xmlns:a16="http://schemas.microsoft.com/office/drawing/2014/main" id="{5FDB5407-FB4C-AA35-3716-40C4686CDEA2}"/>
              </a:ext>
            </a:extLst>
          </p:cNvPr>
          <p:cNvPicPr>
            <a:picLocks noChangeAspect="1"/>
          </p:cNvPicPr>
          <p:nvPr/>
        </p:nvPicPr>
        <p:blipFill>
          <a:blip r:embed="rId3"/>
          <a:stretch>
            <a:fillRect/>
          </a:stretch>
        </p:blipFill>
        <p:spPr>
          <a:xfrm>
            <a:off x="7902651" y="639152"/>
            <a:ext cx="4175052" cy="6046627"/>
          </a:xfrm>
          <a:prstGeom prst="rect">
            <a:avLst/>
          </a:prstGeom>
        </p:spPr>
      </p:pic>
    </p:spTree>
    <p:extLst>
      <p:ext uri="{BB962C8B-B14F-4D97-AF65-F5344CB8AC3E}">
        <p14:creationId xmlns:p14="http://schemas.microsoft.com/office/powerpoint/2010/main" val="9529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08EC-7817-664F-9BC2-83581178DDE3}"/>
              </a:ext>
            </a:extLst>
          </p:cNvPr>
          <p:cNvSpPr>
            <a:spLocks noGrp="1"/>
          </p:cNvSpPr>
          <p:nvPr>
            <p:ph type="title"/>
          </p:nvPr>
        </p:nvSpPr>
        <p:spPr>
          <a:xfrm>
            <a:off x="0" y="116055"/>
            <a:ext cx="8200365" cy="1280163"/>
          </a:xfrm>
        </p:spPr>
        <p:txBody>
          <a:bodyPr>
            <a:normAutofit/>
          </a:bodyPr>
          <a:lstStyle/>
          <a:p>
            <a:pPr algn="ctr"/>
            <a:r>
              <a:rPr lang="en-US" dirty="0"/>
              <a:t>Holocene – time of human arrival</a:t>
            </a:r>
          </a:p>
        </p:txBody>
      </p:sp>
      <p:sp>
        <p:nvSpPr>
          <p:cNvPr id="3" name="Content Placeholder 2">
            <a:extLst>
              <a:ext uri="{FF2B5EF4-FFF2-40B4-BE49-F238E27FC236}">
                <a16:creationId xmlns:a16="http://schemas.microsoft.com/office/drawing/2014/main" id="{8006800C-2D52-6045-A567-5AFA14DA9101}"/>
              </a:ext>
            </a:extLst>
          </p:cNvPr>
          <p:cNvSpPr>
            <a:spLocks noGrp="1"/>
          </p:cNvSpPr>
          <p:nvPr>
            <p:ph idx="1"/>
          </p:nvPr>
        </p:nvSpPr>
        <p:spPr>
          <a:xfrm>
            <a:off x="339436" y="1264841"/>
            <a:ext cx="7599219" cy="5177523"/>
          </a:xfrm>
        </p:spPr>
        <p:txBody>
          <a:bodyPr/>
          <a:lstStyle/>
          <a:p>
            <a:r>
              <a:rPr lang="en-US" dirty="0"/>
              <a:t>Forests in 80 % of country except for alpine zones  &amp; grasslands in Canterbury &amp; Otago</a:t>
            </a:r>
          </a:p>
          <a:p>
            <a:r>
              <a:rPr lang="en-US" dirty="0"/>
              <a:t>NZ had a rich fauna – with a few large predators:</a:t>
            </a:r>
          </a:p>
          <a:p>
            <a:pPr lvl="1"/>
            <a:r>
              <a:rPr lang="en-US" dirty="0"/>
              <a:t>eagle, harrier, falcon, raven in air</a:t>
            </a:r>
          </a:p>
          <a:p>
            <a:pPr lvl="1"/>
            <a:r>
              <a:rPr lang="en-US" dirty="0"/>
              <a:t>tuatara &amp; lizards on ground</a:t>
            </a:r>
          </a:p>
          <a:p>
            <a:r>
              <a:rPr lang="en-US" dirty="0"/>
              <a:t>Big predators being birds, who hunt by sight, favoured evolution of large, flightless, cryptically coloured &amp; nocturnal prey</a:t>
            </a:r>
          </a:p>
          <a:p>
            <a:r>
              <a:rPr lang="en-US" dirty="0"/>
              <a:t>Misconception – no predators until humans brought mammals! NZ did have predators, just not terrestrial mammalian predators</a:t>
            </a:r>
          </a:p>
          <a:p>
            <a:endParaRPr lang="en-US" dirty="0"/>
          </a:p>
        </p:txBody>
      </p:sp>
      <p:pic>
        <p:nvPicPr>
          <p:cNvPr id="4" name="Picture 2" descr="How many moa once roamed NZ? - NZ Herald">
            <a:extLst>
              <a:ext uri="{FF2B5EF4-FFF2-40B4-BE49-F238E27FC236}">
                <a16:creationId xmlns:a16="http://schemas.microsoft.com/office/drawing/2014/main" id="{64D74D3C-10F4-D340-B6F8-1A76DCD88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367" y="2764444"/>
            <a:ext cx="3991634" cy="4093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uatara Sphenodon punctatus photos">
            <a:extLst>
              <a:ext uri="{FF2B5EF4-FFF2-40B4-BE49-F238E27FC236}">
                <a16:creationId xmlns:a16="http://schemas.microsoft.com/office/drawing/2014/main" id="{55771DC4-DF62-864C-A5E4-45D2B9A91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0366" y="27992"/>
            <a:ext cx="3991634" cy="273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2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18C0-0693-9743-921D-58C658E42754}"/>
              </a:ext>
            </a:extLst>
          </p:cNvPr>
          <p:cNvSpPr>
            <a:spLocks noGrp="1"/>
          </p:cNvSpPr>
          <p:nvPr>
            <p:ph type="title"/>
          </p:nvPr>
        </p:nvSpPr>
        <p:spPr>
          <a:xfrm>
            <a:off x="838200" y="123555"/>
            <a:ext cx="10515600" cy="985693"/>
          </a:xfrm>
        </p:spPr>
        <p:txBody>
          <a:bodyPr/>
          <a:lstStyle/>
          <a:p>
            <a:r>
              <a:rPr lang="en-US" dirty="0"/>
              <a:t>Dating human arrival in NZ</a:t>
            </a:r>
          </a:p>
        </p:txBody>
      </p:sp>
      <p:sp>
        <p:nvSpPr>
          <p:cNvPr id="3" name="Content Placeholder 2">
            <a:extLst>
              <a:ext uri="{FF2B5EF4-FFF2-40B4-BE49-F238E27FC236}">
                <a16:creationId xmlns:a16="http://schemas.microsoft.com/office/drawing/2014/main" id="{13C0BDD6-F905-AA46-B101-B7B7CE502F41}"/>
              </a:ext>
            </a:extLst>
          </p:cNvPr>
          <p:cNvSpPr>
            <a:spLocks noGrp="1"/>
          </p:cNvSpPr>
          <p:nvPr>
            <p:ph idx="1"/>
          </p:nvPr>
        </p:nvSpPr>
        <p:spPr>
          <a:xfrm>
            <a:off x="609601" y="1109248"/>
            <a:ext cx="7162800" cy="4996584"/>
          </a:xfrm>
        </p:spPr>
        <p:txBody>
          <a:bodyPr>
            <a:normAutofit lnSpcReduction="10000"/>
          </a:bodyPr>
          <a:lstStyle/>
          <a:p>
            <a:pPr marL="0" indent="0">
              <a:buNone/>
            </a:pPr>
            <a:r>
              <a:rPr lang="en-US" dirty="0"/>
              <a:t>How do we know when humans arrived?</a:t>
            </a:r>
          </a:p>
          <a:p>
            <a:r>
              <a:rPr lang="en-US" dirty="0"/>
              <a:t>Pollen samples – changes in forest cover due to fires, subsequent spread of bracken fern (a good food source) &amp; grasslands. </a:t>
            </a:r>
          </a:p>
          <a:p>
            <a:r>
              <a:rPr lang="en-US" dirty="0"/>
              <a:t>Human remains found above the ash from </a:t>
            </a:r>
            <a:r>
              <a:rPr lang="en-US" dirty="0" err="1"/>
              <a:t>Kaharoa</a:t>
            </a:r>
            <a:r>
              <a:rPr lang="en-US" dirty="0"/>
              <a:t> eruption sequence &amp; not below – volcanic ash is easily dated. </a:t>
            </a:r>
          </a:p>
          <a:p>
            <a:r>
              <a:rPr lang="en-US" dirty="0"/>
              <a:t>Presence of rat-gnawed seeds – humans introduced rats, seeds can be dated</a:t>
            </a:r>
          </a:p>
          <a:p>
            <a:r>
              <a:rPr lang="en-US" dirty="0"/>
              <a:t>Accumulated eggshells – evidence of moa hunter culture, can be dated</a:t>
            </a:r>
          </a:p>
          <a:p>
            <a:pPr marL="0" indent="0">
              <a:buNone/>
            </a:pPr>
            <a:r>
              <a:rPr lang="en-US" dirty="0">
                <a:sym typeface="Wingdings" pitchFamily="2" charset="2"/>
              </a:rPr>
              <a:t> </a:t>
            </a:r>
            <a:r>
              <a:rPr lang="en-US" dirty="0"/>
              <a:t>NZ was 1</a:t>
            </a:r>
            <a:r>
              <a:rPr lang="en-US" baseline="30000" dirty="0"/>
              <a:t>st</a:t>
            </a:r>
            <a:r>
              <a:rPr lang="en-US" dirty="0"/>
              <a:t> settled by humans about 1280 AD.</a:t>
            </a:r>
          </a:p>
        </p:txBody>
      </p:sp>
      <p:pic>
        <p:nvPicPr>
          <p:cNvPr id="19458" name="Picture 2" descr="Maori Chief, and Carved Stem of a New Zealand Canoe by Auckland ...">
            <a:extLst>
              <a:ext uri="{FF2B5EF4-FFF2-40B4-BE49-F238E27FC236}">
                <a16:creationId xmlns:a16="http://schemas.microsoft.com/office/drawing/2014/main" id="{12D25975-4242-B042-A362-A786ACEFF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039091"/>
            <a:ext cx="3860367" cy="477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66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69AA-DE98-114D-B52F-70B7B7720172}"/>
              </a:ext>
            </a:extLst>
          </p:cNvPr>
          <p:cNvSpPr>
            <a:spLocks noGrp="1"/>
          </p:cNvSpPr>
          <p:nvPr>
            <p:ph type="title"/>
          </p:nvPr>
        </p:nvSpPr>
        <p:spPr>
          <a:xfrm>
            <a:off x="838200" y="18255"/>
            <a:ext cx="10515600" cy="919005"/>
          </a:xfrm>
        </p:spPr>
        <p:txBody>
          <a:bodyPr/>
          <a:lstStyle/>
          <a:p>
            <a:r>
              <a:rPr lang="en-US"/>
              <a:t>Human-influenced changes</a:t>
            </a:r>
          </a:p>
        </p:txBody>
      </p:sp>
      <p:sp>
        <p:nvSpPr>
          <p:cNvPr id="3" name="Content Placeholder 2">
            <a:extLst>
              <a:ext uri="{FF2B5EF4-FFF2-40B4-BE49-F238E27FC236}">
                <a16:creationId xmlns:a16="http://schemas.microsoft.com/office/drawing/2014/main" id="{091347F3-A39B-644B-B12B-51C9B4D57653}"/>
              </a:ext>
            </a:extLst>
          </p:cNvPr>
          <p:cNvSpPr>
            <a:spLocks noGrp="1"/>
          </p:cNvSpPr>
          <p:nvPr>
            <p:ph idx="1"/>
          </p:nvPr>
        </p:nvSpPr>
        <p:spPr>
          <a:xfrm>
            <a:off x="228600" y="1001684"/>
            <a:ext cx="8931031" cy="5239703"/>
          </a:xfrm>
        </p:spPr>
        <p:txBody>
          <a:bodyPr>
            <a:noAutofit/>
          </a:bodyPr>
          <a:lstStyle/>
          <a:p>
            <a:r>
              <a:rPr lang="en-US" dirty="0"/>
              <a:t>NZ had many large flightless birds eg takahe, ground-dwelling insects eg weta, weevils as well as frogs, lizards. </a:t>
            </a:r>
          </a:p>
          <a:p>
            <a:r>
              <a:rPr lang="en-US" dirty="0"/>
              <a:t>Human – influenced changes</a:t>
            </a:r>
          </a:p>
          <a:p>
            <a:pPr lvl="1"/>
            <a:r>
              <a:rPr lang="en-US" sz="2800" dirty="0"/>
              <a:t>Habitat destruction</a:t>
            </a:r>
          </a:p>
          <a:p>
            <a:pPr lvl="1"/>
            <a:r>
              <a:rPr lang="en-US" sz="2800" dirty="0"/>
              <a:t>Introduction of terrestrial mammalian predators</a:t>
            </a:r>
          </a:p>
          <a:p>
            <a:r>
              <a:rPr lang="en-US" dirty="0"/>
              <a:t>These changes were catastrophic for native biota because</a:t>
            </a:r>
          </a:p>
          <a:p>
            <a:pPr lvl="1"/>
            <a:r>
              <a:rPr lang="en-US" sz="2800" dirty="0"/>
              <a:t>They happened so rapidly, over a few hundred years, that evolutionary adaptation was not possible</a:t>
            </a:r>
          </a:p>
          <a:p>
            <a:pPr lvl="1"/>
            <a:r>
              <a:rPr lang="en-US" sz="2800" dirty="0"/>
              <a:t>Cryptic, nocturnal prey who froze on sight of predators were easy targets for mammals who hunt by scent</a:t>
            </a:r>
          </a:p>
          <a:p>
            <a:pPr lvl="1"/>
            <a:r>
              <a:rPr lang="en-US" sz="2800" dirty="0"/>
              <a:t>Many native species were K selected while the exotics were r selected </a:t>
            </a:r>
          </a:p>
        </p:txBody>
      </p:sp>
      <p:pic>
        <p:nvPicPr>
          <p:cNvPr id="20482" name="Picture 2" descr="Free Homework Help: Kill the bunnies!">
            <a:extLst>
              <a:ext uri="{FF2B5EF4-FFF2-40B4-BE49-F238E27FC236}">
                <a16:creationId xmlns:a16="http://schemas.microsoft.com/office/drawing/2014/main" id="{54C99BEC-78FA-F945-9351-578CE0B01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9631" y="3488819"/>
            <a:ext cx="3979276" cy="281027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e science that stops possums eating your garden">
            <a:extLst>
              <a:ext uri="{FF2B5EF4-FFF2-40B4-BE49-F238E27FC236}">
                <a16:creationId xmlns:a16="http://schemas.microsoft.com/office/drawing/2014/main" id="{1D987BEC-E015-9046-A988-43DEA339C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631" y="558902"/>
            <a:ext cx="5002761" cy="300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04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1C4A-FC2A-544E-AD73-84285D054F78}"/>
              </a:ext>
            </a:extLst>
          </p:cNvPr>
          <p:cNvSpPr>
            <a:spLocks noGrp="1"/>
          </p:cNvSpPr>
          <p:nvPr>
            <p:ph type="title"/>
          </p:nvPr>
        </p:nvSpPr>
        <p:spPr>
          <a:xfrm>
            <a:off x="839788" y="104775"/>
            <a:ext cx="10515600" cy="996661"/>
          </a:xfrm>
        </p:spPr>
        <p:txBody>
          <a:bodyPr/>
          <a:lstStyle/>
          <a:p>
            <a:r>
              <a:rPr lang="en-US"/>
              <a:t>Patterns of Population growth</a:t>
            </a:r>
          </a:p>
        </p:txBody>
      </p:sp>
      <p:sp>
        <p:nvSpPr>
          <p:cNvPr id="3" name="Text Placeholder 2">
            <a:extLst>
              <a:ext uri="{FF2B5EF4-FFF2-40B4-BE49-F238E27FC236}">
                <a16:creationId xmlns:a16="http://schemas.microsoft.com/office/drawing/2014/main" id="{30FEC8C2-750A-614D-950C-3576539504DE}"/>
              </a:ext>
            </a:extLst>
          </p:cNvPr>
          <p:cNvSpPr>
            <a:spLocks noGrp="1"/>
          </p:cNvSpPr>
          <p:nvPr>
            <p:ph type="body" idx="1"/>
          </p:nvPr>
        </p:nvSpPr>
        <p:spPr>
          <a:xfrm>
            <a:off x="836611" y="874889"/>
            <a:ext cx="5157787" cy="593148"/>
          </a:xfrm>
        </p:spPr>
        <p:txBody>
          <a:bodyPr/>
          <a:lstStyle/>
          <a:p>
            <a:r>
              <a:rPr lang="en-US"/>
              <a:t>K selected</a:t>
            </a:r>
          </a:p>
        </p:txBody>
      </p:sp>
      <p:sp>
        <p:nvSpPr>
          <p:cNvPr id="4" name="Content Placeholder 3">
            <a:extLst>
              <a:ext uri="{FF2B5EF4-FFF2-40B4-BE49-F238E27FC236}">
                <a16:creationId xmlns:a16="http://schemas.microsoft.com/office/drawing/2014/main" id="{028E7918-AA1F-474D-B2DF-A5951C42C77C}"/>
              </a:ext>
            </a:extLst>
          </p:cNvPr>
          <p:cNvSpPr>
            <a:spLocks noGrp="1"/>
          </p:cNvSpPr>
          <p:nvPr>
            <p:ph sz="half" idx="2"/>
          </p:nvPr>
        </p:nvSpPr>
        <p:spPr>
          <a:xfrm>
            <a:off x="836611" y="1557266"/>
            <a:ext cx="5157787" cy="3684588"/>
          </a:xfrm>
        </p:spPr>
        <p:txBody>
          <a:bodyPr>
            <a:normAutofit lnSpcReduction="10000"/>
          </a:bodyPr>
          <a:lstStyle/>
          <a:p>
            <a:r>
              <a:rPr lang="en-US" dirty="0"/>
              <a:t>Sigmoid growth, plateau oscillates around k, the carrying capacity of the environment</a:t>
            </a:r>
          </a:p>
          <a:p>
            <a:r>
              <a:rPr lang="en-US" dirty="0"/>
              <a:t>Large animals</a:t>
            </a:r>
          </a:p>
          <a:p>
            <a:r>
              <a:rPr lang="en-US" dirty="0"/>
              <a:t>Few young</a:t>
            </a:r>
          </a:p>
          <a:p>
            <a:r>
              <a:rPr lang="en-US" dirty="0"/>
              <a:t>Prolonged parental care</a:t>
            </a:r>
          </a:p>
          <a:p>
            <a:r>
              <a:rPr lang="en-US" dirty="0"/>
              <a:t>Mature slowly, long life span</a:t>
            </a:r>
          </a:p>
          <a:p>
            <a:r>
              <a:rPr lang="en-US" dirty="0"/>
              <a:t>Many native species</a:t>
            </a:r>
          </a:p>
        </p:txBody>
      </p:sp>
      <p:sp>
        <p:nvSpPr>
          <p:cNvPr id="5" name="Text Placeholder 4">
            <a:extLst>
              <a:ext uri="{FF2B5EF4-FFF2-40B4-BE49-F238E27FC236}">
                <a16:creationId xmlns:a16="http://schemas.microsoft.com/office/drawing/2014/main" id="{B6ED6175-5C0D-8747-9EA5-7B24EAF4BC9C}"/>
              </a:ext>
            </a:extLst>
          </p:cNvPr>
          <p:cNvSpPr>
            <a:spLocks noGrp="1"/>
          </p:cNvSpPr>
          <p:nvPr>
            <p:ph type="body" sz="quarter" idx="3"/>
          </p:nvPr>
        </p:nvSpPr>
        <p:spPr>
          <a:xfrm>
            <a:off x="6083299" y="1029455"/>
            <a:ext cx="5183188" cy="438582"/>
          </a:xfrm>
        </p:spPr>
        <p:txBody>
          <a:bodyPr/>
          <a:lstStyle/>
          <a:p>
            <a:r>
              <a:rPr lang="en-US"/>
              <a:t>r  selected</a:t>
            </a:r>
          </a:p>
        </p:txBody>
      </p:sp>
      <p:pic>
        <p:nvPicPr>
          <p:cNvPr id="18434" name="Picture 2" descr="How Many Rats Does it Take to Power a Lightbulb? | Displayr">
            <a:extLst>
              <a:ext uri="{FF2B5EF4-FFF2-40B4-BE49-F238E27FC236}">
                <a16:creationId xmlns:a16="http://schemas.microsoft.com/office/drawing/2014/main" id="{F1D87659-EDD1-D746-8473-C1CFD9A87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878" y="4880554"/>
            <a:ext cx="3595832" cy="220511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1F9726BB-F32D-5342-9F71-6E427A391C41}"/>
              </a:ext>
            </a:extLst>
          </p:cNvPr>
          <p:cNvSpPr>
            <a:spLocks noGrp="1"/>
          </p:cNvSpPr>
          <p:nvPr>
            <p:ph sz="quarter" idx="4"/>
          </p:nvPr>
        </p:nvSpPr>
        <p:spPr>
          <a:xfrm>
            <a:off x="6172200" y="1557266"/>
            <a:ext cx="5183188" cy="3684588"/>
          </a:xfrm>
        </p:spPr>
        <p:txBody>
          <a:bodyPr>
            <a:normAutofit lnSpcReduction="10000"/>
          </a:bodyPr>
          <a:lstStyle/>
          <a:p>
            <a:r>
              <a:rPr lang="en-US" dirty="0"/>
              <a:t>Grow rapidly, exceed carrying capacity of environment then numbers drop quickly</a:t>
            </a:r>
          </a:p>
          <a:p>
            <a:r>
              <a:rPr lang="en-US" dirty="0"/>
              <a:t>Smaller animals</a:t>
            </a:r>
          </a:p>
          <a:p>
            <a:r>
              <a:rPr lang="en-US" dirty="0"/>
              <a:t>Lots of young</a:t>
            </a:r>
          </a:p>
          <a:p>
            <a:r>
              <a:rPr lang="en-US" dirty="0"/>
              <a:t>Short period of dependency</a:t>
            </a:r>
          </a:p>
          <a:p>
            <a:r>
              <a:rPr lang="en-US" dirty="0"/>
              <a:t>Mature quickly, short life span</a:t>
            </a:r>
          </a:p>
          <a:p>
            <a:r>
              <a:rPr lang="en-US" dirty="0"/>
              <a:t>Many introduced (exotic) species</a:t>
            </a:r>
          </a:p>
        </p:txBody>
      </p:sp>
      <p:pic>
        <p:nvPicPr>
          <p:cNvPr id="18438" name="Picture 6" descr="Where to See Kiwi Birds in New Zealand - NZ Pocket Guide #1 New ...">
            <a:extLst>
              <a:ext uri="{FF2B5EF4-FFF2-40B4-BE49-F238E27FC236}">
                <a16:creationId xmlns:a16="http://schemas.microsoft.com/office/drawing/2014/main" id="{51ACA4DD-EB7D-CC47-8B01-DAFFDF0E3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958" y="5130299"/>
            <a:ext cx="2563091" cy="170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301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879905-A1CF-7742-82AC-761F79E1D867}"/>
              </a:ext>
            </a:extLst>
          </p:cNvPr>
          <p:cNvPicPr>
            <a:picLocks noChangeAspect="1"/>
          </p:cNvPicPr>
          <p:nvPr/>
        </p:nvPicPr>
        <p:blipFill>
          <a:blip r:embed="rId3"/>
          <a:stretch>
            <a:fillRect/>
          </a:stretch>
        </p:blipFill>
        <p:spPr>
          <a:xfrm>
            <a:off x="619762" y="677246"/>
            <a:ext cx="10952475" cy="5852968"/>
          </a:xfrm>
          <a:prstGeom prst="rect">
            <a:avLst/>
          </a:prstGeom>
        </p:spPr>
      </p:pic>
      <p:sp>
        <p:nvSpPr>
          <p:cNvPr id="4" name="TextBox 3">
            <a:extLst>
              <a:ext uri="{FF2B5EF4-FFF2-40B4-BE49-F238E27FC236}">
                <a16:creationId xmlns:a16="http://schemas.microsoft.com/office/drawing/2014/main" id="{338E7191-53AC-8C48-83FC-37BEEF784ACF}"/>
              </a:ext>
            </a:extLst>
          </p:cNvPr>
          <p:cNvSpPr txBox="1"/>
          <p:nvPr/>
        </p:nvSpPr>
        <p:spPr>
          <a:xfrm>
            <a:off x="807256" y="327786"/>
            <a:ext cx="10764981" cy="523220"/>
          </a:xfrm>
          <a:prstGeom prst="rect">
            <a:avLst/>
          </a:prstGeom>
          <a:noFill/>
        </p:spPr>
        <p:txBody>
          <a:bodyPr wrap="square" rtlCol="0">
            <a:spAutoFit/>
          </a:bodyPr>
          <a:lstStyle/>
          <a:p>
            <a:r>
              <a:rPr lang="en-US" sz="2800"/>
              <a:t>NZ Landcover 1200           NZ Landcover 1840          NZ Landcover 1990</a:t>
            </a:r>
          </a:p>
        </p:txBody>
      </p:sp>
    </p:spTree>
    <p:extLst>
      <p:ext uri="{BB962C8B-B14F-4D97-AF65-F5344CB8AC3E}">
        <p14:creationId xmlns:p14="http://schemas.microsoft.com/office/powerpoint/2010/main" val="111992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C03A-89CC-0145-AD3D-A8D23C7CEFC2}"/>
              </a:ext>
            </a:extLst>
          </p:cNvPr>
          <p:cNvSpPr>
            <a:spLocks noGrp="1"/>
          </p:cNvSpPr>
          <p:nvPr>
            <p:ph type="title"/>
          </p:nvPr>
        </p:nvSpPr>
        <p:spPr>
          <a:xfrm>
            <a:off x="266700" y="252412"/>
            <a:ext cx="5829300" cy="1325563"/>
          </a:xfrm>
        </p:spPr>
        <p:txBody>
          <a:bodyPr/>
          <a:lstStyle/>
          <a:p>
            <a:pPr algn="ctr"/>
            <a:r>
              <a:rPr lang="en-US" dirty="0"/>
              <a:t>Human effects on  extinction rates in NZ</a:t>
            </a:r>
          </a:p>
        </p:txBody>
      </p:sp>
      <p:sp>
        <p:nvSpPr>
          <p:cNvPr id="3" name="Content Placeholder 2">
            <a:extLst>
              <a:ext uri="{FF2B5EF4-FFF2-40B4-BE49-F238E27FC236}">
                <a16:creationId xmlns:a16="http://schemas.microsoft.com/office/drawing/2014/main" id="{FA18E7FA-F114-934C-AD4F-9AF32A11A9B5}"/>
              </a:ext>
            </a:extLst>
          </p:cNvPr>
          <p:cNvSpPr>
            <a:spLocks noGrp="1"/>
          </p:cNvSpPr>
          <p:nvPr>
            <p:ph idx="1"/>
          </p:nvPr>
        </p:nvSpPr>
        <p:spPr>
          <a:xfrm>
            <a:off x="552450" y="1825625"/>
            <a:ext cx="5257800" cy="4351338"/>
          </a:xfrm>
        </p:spPr>
        <p:txBody>
          <a:bodyPr>
            <a:normAutofit lnSpcReduction="10000"/>
          </a:bodyPr>
          <a:lstStyle/>
          <a:p>
            <a:r>
              <a:rPr lang="en-US" dirty="0"/>
              <a:t>Of the biota breeding in NZ prior to human arrival </a:t>
            </a:r>
          </a:p>
          <a:p>
            <a:pPr lvl="1"/>
            <a:r>
              <a:rPr lang="en-US" dirty="0"/>
              <a:t>Avifauna – 31% locally or globally extinct. </a:t>
            </a:r>
          </a:p>
          <a:p>
            <a:pPr lvl="1"/>
            <a:r>
              <a:rPr lang="en-US" dirty="0"/>
              <a:t>Endemic species – 41% extinct</a:t>
            </a:r>
          </a:p>
          <a:p>
            <a:r>
              <a:rPr lang="en-US" dirty="0"/>
              <a:t>Offshore islands act as refuges. Islands on continental shelf were part of mainland during ice ages - their flora and sometimes fauna, give us an idea of how NZ looked prior to human arrival</a:t>
            </a:r>
          </a:p>
        </p:txBody>
      </p:sp>
      <p:pic>
        <p:nvPicPr>
          <p:cNvPr id="24578" name="Picture 2" descr="Map showing principal offshore islands.">
            <a:extLst>
              <a:ext uri="{FF2B5EF4-FFF2-40B4-BE49-F238E27FC236}">
                <a16:creationId xmlns:a16="http://schemas.microsoft.com/office/drawing/2014/main" id="{D0861B95-DBC6-3447-BC6A-FC4CE352B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618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02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E3CB-D8DD-2D4B-9FC3-513CD647F463}"/>
              </a:ext>
            </a:extLst>
          </p:cNvPr>
          <p:cNvSpPr>
            <a:spLocks noGrp="1"/>
          </p:cNvSpPr>
          <p:nvPr>
            <p:ph type="title"/>
          </p:nvPr>
        </p:nvSpPr>
        <p:spPr>
          <a:xfrm>
            <a:off x="838200" y="365125"/>
            <a:ext cx="5060951" cy="1325563"/>
          </a:xfrm>
        </p:spPr>
        <p:txBody>
          <a:bodyPr/>
          <a:lstStyle/>
          <a:p>
            <a:r>
              <a:rPr lang="en-US" dirty="0"/>
              <a:t>     Zealandia</a:t>
            </a:r>
          </a:p>
        </p:txBody>
      </p:sp>
      <p:sp>
        <p:nvSpPr>
          <p:cNvPr id="3" name="Content Placeholder 2">
            <a:extLst>
              <a:ext uri="{FF2B5EF4-FFF2-40B4-BE49-F238E27FC236}">
                <a16:creationId xmlns:a16="http://schemas.microsoft.com/office/drawing/2014/main" id="{6C9846CD-5273-3F4B-A5D1-45B095426050}"/>
              </a:ext>
            </a:extLst>
          </p:cNvPr>
          <p:cNvSpPr>
            <a:spLocks noGrp="1"/>
          </p:cNvSpPr>
          <p:nvPr>
            <p:ph idx="1"/>
          </p:nvPr>
        </p:nvSpPr>
        <p:spPr>
          <a:xfrm>
            <a:off x="513735" y="2027105"/>
            <a:ext cx="4860851" cy="3931244"/>
          </a:xfrm>
        </p:spPr>
        <p:txBody>
          <a:bodyPr/>
          <a:lstStyle/>
          <a:p>
            <a:r>
              <a:rPr lang="en-US" dirty="0"/>
              <a:t>Greater NZ landmass – pink border</a:t>
            </a:r>
          </a:p>
          <a:p>
            <a:r>
              <a:rPr lang="en-US" dirty="0"/>
              <a:t>Extends from New Caledonia to the Campbell Plateau &amp; from Lord Howe Island to the Chatham Islands</a:t>
            </a:r>
          </a:p>
          <a:p>
            <a:r>
              <a:rPr lang="en-US" dirty="0"/>
              <a:t>In contact with Gondwanaland New Guinea, Indonesia (land bridges, island chains)</a:t>
            </a:r>
          </a:p>
        </p:txBody>
      </p:sp>
      <p:pic>
        <p:nvPicPr>
          <p:cNvPr id="27650" name="Picture 2" descr="Zealandia - Wikipedia">
            <a:extLst>
              <a:ext uri="{FF2B5EF4-FFF2-40B4-BE49-F238E27FC236}">
                <a16:creationId xmlns:a16="http://schemas.microsoft.com/office/drawing/2014/main" id="{F725F8DA-7534-944B-96F9-C7E79590E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552143"/>
            <a:ext cx="6849039" cy="796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8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ology of New Zealand - Wikipedia">
            <a:extLst>
              <a:ext uri="{FF2B5EF4-FFF2-40B4-BE49-F238E27FC236}">
                <a16:creationId xmlns:a16="http://schemas.microsoft.com/office/drawing/2014/main" id="{B560CE9A-55DB-7F44-A919-53B7BE594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96" y="-1202543"/>
            <a:ext cx="6722382" cy="118970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B8F074-A52B-AC4C-BC8C-12E7F45F991F}"/>
              </a:ext>
            </a:extLst>
          </p:cNvPr>
          <p:cNvPicPr>
            <a:picLocks noChangeAspect="1"/>
          </p:cNvPicPr>
          <p:nvPr/>
        </p:nvPicPr>
        <p:blipFill>
          <a:blip r:embed="rId4"/>
          <a:stretch>
            <a:fillRect/>
          </a:stretch>
        </p:blipFill>
        <p:spPr>
          <a:xfrm>
            <a:off x="6813278" y="2375132"/>
            <a:ext cx="4678506" cy="3597965"/>
          </a:xfrm>
          <a:prstGeom prst="rect">
            <a:avLst/>
          </a:prstGeom>
        </p:spPr>
      </p:pic>
      <p:sp>
        <p:nvSpPr>
          <p:cNvPr id="2" name="TextBox 1">
            <a:extLst>
              <a:ext uri="{FF2B5EF4-FFF2-40B4-BE49-F238E27FC236}">
                <a16:creationId xmlns:a16="http://schemas.microsoft.com/office/drawing/2014/main" id="{12F92E2A-8375-190C-5656-ECA20548E8ED}"/>
              </a:ext>
            </a:extLst>
          </p:cNvPr>
          <p:cNvSpPr txBox="1"/>
          <p:nvPr/>
        </p:nvSpPr>
        <p:spPr>
          <a:xfrm flipH="1">
            <a:off x="7344696" y="884903"/>
            <a:ext cx="2448233" cy="769441"/>
          </a:xfrm>
          <a:prstGeom prst="rect">
            <a:avLst/>
          </a:prstGeom>
          <a:noFill/>
        </p:spPr>
        <p:txBody>
          <a:bodyPr wrap="square" rtlCol="0">
            <a:spAutoFit/>
          </a:bodyPr>
          <a:lstStyle/>
          <a:p>
            <a:r>
              <a:rPr lang="en-US" sz="4400" dirty="0"/>
              <a:t>NZ rocks</a:t>
            </a:r>
          </a:p>
        </p:txBody>
      </p:sp>
    </p:spTree>
    <p:extLst>
      <p:ext uri="{BB962C8B-B14F-4D97-AF65-F5344CB8AC3E}">
        <p14:creationId xmlns:p14="http://schemas.microsoft.com/office/powerpoint/2010/main" val="221694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5662-06EA-8691-D858-8F51FDACD556}"/>
              </a:ext>
            </a:extLst>
          </p:cNvPr>
          <p:cNvSpPr>
            <a:spLocks noGrp="1"/>
          </p:cNvSpPr>
          <p:nvPr>
            <p:ph type="title"/>
          </p:nvPr>
        </p:nvSpPr>
        <p:spPr>
          <a:xfrm>
            <a:off x="838200" y="365125"/>
            <a:ext cx="10515600" cy="720725"/>
          </a:xfrm>
        </p:spPr>
        <p:txBody>
          <a:bodyPr/>
          <a:lstStyle/>
          <a:p>
            <a:r>
              <a:rPr lang="en-US" dirty="0"/>
              <a:t>Sources</a:t>
            </a:r>
          </a:p>
        </p:txBody>
      </p:sp>
      <p:sp>
        <p:nvSpPr>
          <p:cNvPr id="3" name="Content Placeholder 2">
            <a:extLst>
              <a:ext uri="{FF2B5EF4-FFF2-40B4-BE49-F238E27FC236}">
                <a16:creationId xmlns:a16="http://schemas.microsoft.com/office/drawing/2014/main" id="{19FF86AB-9B0B-C6C7-2316-3F4B6081647F}"/>
              </a:ext>
            </a:extLst>
          </p:cNvPr>
          <p:cNvSpPr>
            <a:spLocks noGrp="1"/>
          </p:cNvSpPr>
          <p:nvPr>
            <p:ph idx="1"/>
          </p:nvPr>
        </p:nvSpPr>
        <p:spPr>
          <a:xfrm>
            <a:off x="283779" y="1409044"/>
            <a:ext cx="12192000" cy="4862513"/>
          </a:xfrm>
        </p:spPr>
        <p:txBody>
          <a:bodyPr>
            <a:normAutofit fontScale="92500" lnSpcReduction="20000"/>
          </a:bodyPr>
          <a:lstStyle/>
          <a:p>
            <a:r>
              <a:rPr lang="en-NZ" kern="100" dirty="0">
                <a:effectLst/>
                <a:ea typeface="Calibri" panose="020F0502020204030204" pitchFamily="34" charset="0"/>
                <a:cs typeface="Times New Roman" panose="02020603050405020304" pitchFamily="18" charset="0"/>
              </a:rPr>
              <a:t>Ideas and some images from Alison Campbe</a:t>
            </a:r>
            <a:r>
              <a:rPr lang="en-NZ" kern="100" dirty="0">
                <a:ea typeface="Calibri" panose="020F0502020204030204" pitchFamily="34" charset="0"/>
                <a:cs typeface="Times New Roman" panose="02020603050405020304" pitchFamily="18" charset="0"/>
              </a:rPr>
              <a:t>ll’s scholarship webinars</a:t>
            </a:r>
            <a:endParaRPr lang="en-NZ" kern="100" dirty="0">
              <a:effectLst/>
              <a:ea typeface="Calibri" panose="020F0502020204030204" pitchFamily="34" charset="0"/>
              <a:cs typeface="Times New Roman" panose="02020603050405020304" pitchFamily="18" charset="0"/>
            </a:endParaRPr>
          </a:p>
          <a:p>
            <a:r>
              <a:rPr lang="en-NZ" kern="100" dirty="0">
                <a:effectLst/>
                <a:ea typeface="Calibri" panose="020F0502020204030204" pitchFamily="34" charset="0"/>
                <a:cs typeface="Times New Roman" panose="02020603050405020304" pitchFamily="18" charset="0"/>
              </a:rPr>
              <a:t>The 100-million-year evolution of Zealandia </a:t>
            </a:r>
            <a:r>
              <a:rPr lang="en-NZ" u="sng" kern="100" dirty="0">
                <a:solidFill>
                  <a:srgbClr val="0563C1"/>
                </a:solidFill>
                <a:effectLst/>
                <a:ea typeface="Calibri" panose="020F0502020204030204" pitchFamily="34" charset="0"/>
                <a:cs typeface="Times New Roman" panose="02020603050405020304" pitchFamily="18" charset="0"/>
                <a:hlinkClick r:id="rId3"/>
              </a:rPr>
              <a:t>https://www.youtube.com/watch?v=YsSMhjb0dsM&amp;t=6s</a:t>
            </a:r>
            <a:endParaRPr lang="en-NZ" kern="100" dirty="0">
              <a:effectLst/>
              <a:ea typeface="Calibri" panose="020F0502020204030204" pitchFamily="34" charset="0"/>
              <a:cs typeface="Times New Roman" panose="02020603050405020304" pitchFamily="18" charset="0"/>
            </a:endParaRPr>
          </a:p>
          <a:p>
            <a:r>
              <a:rPr lang="en-NZ" u="sng" kern="100" dirty="0">
                <a:solidFill>
                  <a:srgbClr val="0563C1"/>
                </a:solidFill>
                <a:effectLst/>
                <a:ea typeface="Calibri" panose="020F0502020204030204" pitchFamily="34" charset="0"/>
                <a:cs typeface="Times New Roman" panose="02020603050405020304" pitchFamily="18" charset="0"/>
                <a:hlinkClick r:id="rId4"/>
              </a:rPr>
              <a:t>https://teara.govt.nz/en/geology-overview</a:t>
            </a:r>
            <a:endParaRPr lang="en-NZ" kern="100" dirty="0">
              <a:effectLst/>
              <a:ea typeface="Calibri" panose="020F0502020204030204" pitchFamily="34" charset="0"/>
              <a:cs typeface="Times New Roman" panose="02020603050405020304" pitchFamily="18" charset="0"/>
            </a:endParaRPr>
          </a:p>
          <a:p>
            <a:r>
              <a:rPr lang="en-NZ" u="sng" kern="100" dirty="0">
                <a:solidFill>
                  <a:srgbClr val="0563C1"/>
                </a:solidFill>
                <a:effectLst/>
                <a:ea typeface="Calibri" panose="020F0502020204030204" pitchFamily="34" charset="0"/>
                <a:cs typeface="Times New Roman" panose="02020603050405020304" pitchFamily="18" charset="0"/>
                <a:hlinkClick r:id="rId5"/>
              </a:rPr>
              <a:t>https://www.gns.cri.nz/our-science/land-and-marine-geoscience/our-past/our-geological-origins/</a:t>
            </a:r>
            <a:endParaRPr lang="en-NZ" dirty="0">
              <a:effectLst/>
              <a:ea typeface="Times New Roman" panose="02020603050405020304" pitchFamily="18" charset="0"/>
            </a:endParaRPr>
          </a:p>
          <a:p>
            <a:r>
              <a:rPr lang="en-NZ" u="sng" dirty="0">
                <a:solidFill>
                  <a:srgbClr val="0563C1"/>
                </a:solidFill>
                <a:effectLst/>
                <a:ea typeface="Times New Roman" panose="02020603050405020304" pitchFamily="18" charset="0"/>
                <a:hlinkClick r:id="rId6"/>
              </a:rPr>
              <a:t>https://en.wikipedia.org/wiki/Geology_of_New_Zealand</a:t>
            </a:r>
            <a:endParaRPr lang="en-NZ" dirty="0">
              <a:effectLst/>
              <a:ea typeface="Times New Roman" panose="02020603050405020304" pitchFamily="18" charset="0"/>
            </a:endParaRPr>
          </a:p>
          <a:p>
            <a:r>
              <a:rPr lang="en-NZ" u="sng" dirty="0">
                <a:solidFill>
                  <a:srgbClr val="0563C1"/>
                </a:solidFill>
                <a:effectLst/>
                <a:ea typeface="Times New Roman" panose="02020603050405020304" pitchFamily="18" charset="0"/>
                <a:hlinkClick r:id="rId7"/>
              </a:rPr>
              <a:t>https://www.geotrips.org.nz/downloads/Ballance_NZ_Geology-V2.pdf</a:t>
            </a:r>
            <a:r>
              <a:rPr lang="en-NZ" dirty="0">
                <a:effectLst/>
                <a:ea typeface="Times New Roman" panose="02020603050405020304" pitchFamily="18" charset="0"/>
              </a:rPr>
              <a:t> especially diagrams and summary p27 – 33</a:t>
            </a:r>
          </a:p>
          <a:p>
            <a:r>
              <a:rPr lang="en-NZ" u="sng" dirty="0">
                <a:solidFill>
                  <a:srgbClr val="0563C1"/>
                </a:solidFill>
                <a:effectLst/>
                <a:ea typeface="Times New Roman" panose="02020603050405020304" pitchFamily="18" charset="0"/>
                <a:hlinkClick r:id="rId8"/>
              </a:rPr>
              <a:t>https://www.britannica.com/place/New-Zealand/Relief</a:t>
            </a:r>
            <a:r>
              <a:rPr lang="en-NZ" dirty="0">
                <a:effectLst/>
                <a:ea typeface="Times New Roman" panose="02020603050405020304" pitchFamily="18" charset="0"/>
              </a:rPr>
              <a:t> ???</a:t>
            </a:r>
          </a:p>
          <a:p>
            <a:r>
              <a:rPr lang="en-NZ" u="sng" dirty="0">
                <a:solidFill>
                  <a:srgbClr val="0563C1"/>
                </a:solidFill>
                <a:effectLst/>
                <a:ea typeface="Times New Roman" panose="02020603050405020304" pitchFamily="18" charset="0"/>
                <a:hlinkClick r:id="rId9"/>
              </a:rPr>
              <a:t>https://issuu.com/biozone/docs/2022_ncea_lvl_3_ext_colourised_/s/17256483</a:t>
            </a:r>
            <a:endParaRPr lang="en-NZ" dirty="0">
              <a:effectLst/>
              <a:ea typeface="Times New Roman" panose="02020603050405020304" pitchFamily="18" charset="0"/>
            </a:endParaRPr>
          </a:p>
          <a:p>
            <a:r>
              <a:rPr lang="en-NZ" u="sng" dirty="0">
                <a:solidFill>
                  <a:srgbClr val="0563C1"/>
                </a:solidFill>
                <a:effectLst/>
                <a:ea typeface="Times New Roman" panose="02020603050405020304" pitchFamily="18" charset="0"/>
                <a:hlinkClick r:id="rId10"/>
              </a:rPr>
              <a:t>https://www.biologyonline.com/tutorials/new-zealands-unique-geographical-history</a:t>
            </a:r>
            <a:r>
              <a:rPr lang="en-NZ" dirty="0">
                <a:effectLst/>
                <a:ea typeface="Times New Roman" panose="02020603050405020304" pitchFamily="18" charset="0"/>
              </a:rPr>
              <a:t> </a:t>
            </a:r>
          </a:p>
        </p:txBody>
      </p:sp>
    </p:spTree>
    <p:extLst>
      <p:ext uri="{BB962C8B-B14F-4D97-AF65-F5344CB8AC3E}">
        <p14:creationId xmlns:p14="http://schemas.microsoft.com/office/powerpoint/2010/main" val="244746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4E68-A2E3-BAE4-4FA0-E9EC1FE36B8D}"/>
              </a:ext>
            </a:extLst>
          </p:cNvPr>
          <p:cNvSpPr>
            <a:spLocks noGrp="1"/>
          </p:cNvSpPr>
          <p:nvPr>
            <p:ph type="title"/>
          </p:nvPr>
        </p:nvSpPr>
        <p:spPr>
          <a:xfrm>
            <a:off x="3048000" y="281997"/>
            <a:ext cx="6096000" cy="952593"/>
          </a:xfrm>
        </p:spPr>
        <p:txBody>
          <a:bodyPr>
            <a:normAutofit fontScale="90000"/>
          </a:bodyPr>
          <a:lstStyle/>
          <a:p>
            <a:r>
              <a:rPr lang="en-US" dirty="0"/>
              <a:t>Pre-Cambrian &amp; </a:t>
            </a:r>
            <a:r>
              <a:rPr lang="en-US" dirty="0" err="1"/>
              <a:t>Palaeozoic</a:t>
            </a:r>
            <a:endParaRPr lang="en-US" dirty="0"/>
          </a:p>
        </p:txBody>
      </p:sp>
      <p:pic>
        <p:nvPicPr>
          <p:cNvPr id="7" name="Content Placeholder 6">
            <a:extLst>
              <a:ext uri="{FF2B5EF4-FFF2-40B4-BE49-F238E27FC236}">
                <a16:creationId xmlns:a16="http://schemas.microsoft.com/office/drawing/2014/main" id="{7A0B8A8B-9BA9-02DE-A9AB-E1A2280776C6}"/>
              </a:ext>
            </a:extLst>
          </p:cNvPr>
          <p:cNvPicPr>
            <a:picLocks noGrp="1" noChangeAspect="1"/>
          </p:cNvPicPr>
          <p:nvPr>
            <p:ph idx="1"/>
          </p:nvPr>
        </p:nvPicPr>
        <p:blipFill>
          <a:blip r:embed="rId3"/>
          <a:stretch>
            <a:fillRect/>
          </a:stretch>
        </p:blipFill>
        <p:spPr>
          <a:xfrm>
            <a:off x="685800" y="1234590"/>
            <a:ext cx="10820400" cy="5623410"/>
          </a:xfrm>
        </p:spPr>
      </p:pic>
    </p:spTree>
    <p:extLst>
      <p:ext uri="{BB962C8B-B14F-4D97-AF65-F5344CB8AC3E}">
        <p14:creationId xmlns:p14="http://schemas.microsoft.com/office/powerpoint/2010/main" val="187695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5603-83B6-6140-B391-54F2161FF06D}"/>
              </a:ext>
            </a:extLst>
          </p:cNvPr>
          <p:cNvSpPr>
            <a:spLocks noGrp="1"/>
          </p:cNvSpPr>
          <p:nvPr>
            <p:ph type="title"/>
          </p:nvPr>
        </p:nvSpPr>
        <p:spPr>
          <a:xfrm>
            <a:off x="1794013" y="5347251"/>
            <a:ext cx="8603974" cy="1152940"/>
          </a:xfrm>
        </p:spPr>
        <p:txBody>
          <a:bodyPr/>
          <a:lstStyle/>
          <a:p>
            <a:r>
              <a:rPr lang="en-US" dirty="0"/>
              <a:t>Major landmasses of Gondwanaland</a:t>
            </a:r>
          </a:p>
        </p:txBody>
      </p:sp>
      <p:pic>
        <p:nvPicPr>
          <p:cNvPr id="4100" name="Picture 4">
            <a:extLst>
              <a:ext uri="{FF2B5EF4-FFF2-40B4-BE49-F238E27FC236}">
                <a16:creationId xmlns:a16="http://schemas.microsoft.com/office/drawing/2014/main" id="{8CB763D8-E104-DC4A-9CEC-1AD661856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076" y="278294"/>
            <a:ext cx="8275848" cy="506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50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E.R:R.A.I.N - Taranaki Educational Resource: Research, Analysis ...">
            <a:extLst>
              <a:ext uri="{FF2B5EF4-FFF2-40B4-BE49-F238E27FC236}">
                <a16:creationId xmlns:a16="http://schemas.microsoft.com/office/drawing/2014/main" id="{8850B0F3-5A6A-DA4C-B0C2-16A3A1FFF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355" y="0"/>
            <a:ext cx="3652795" cy="27395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Carniverous Giant Powelliphanta Snail | Heather's Homilies">
            <a:extLst>
              <a:ext uri="{FF2B5EF4-FFF2-40B4-BE49-F238E27FC236}">
                <a16:creationId xmlns:a16="http://schemas.microsoft.com/office/drawing/2014/main" id="{4A688A8C-DCEB-E647-BACA-6854CA471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489" y="-359026"/>
            <a:ext cx="3330888" cy="21733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ochstetter's frog (Leiopelma hochstetteri) • Rare Species">
            <a:extLst>
              <a:ext uri="{FF2B5EF4-FFF2-40B4-BE49-F238E27FC236}">
                <a16:creationId xmlns:a16="http://schemas.microsoft.com/office/drawing/2014/main" id="{C9453EEA-085F-2B4C-8420-14829F9A3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3357" y="1924869"/>
            <a:ext cx="3399976" cy="3345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lax snail/pupurangi: Invertebrates">
            <a:extLst>
              <a:ext uri="{FF2B5EF4-FFF2-40B4-BE49-F238E27FC236}">
                <a16:creationId xmlns:a16="http://schemas.microsoft.com/office/drawing/2014/main" id="{633001DA-5A5B-0F46-9B11-4C9AA1F81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8054" y="0"/>
            <a:ext cx="4263946" cy="24000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E.R:R.A.I.N - Taranaki Educational Resource: Research, Analysis ...">
            <a:extLst>
              <a:ext uri="{FF2B5EF4-FFF2-40B4-BE49-F238E27FC236}">
                <a16:creationId xmlns:a16="http://schemas.microsoft.com/office/drawing/2014/main" id="{DD78DD07-0CF5-444C-8497-FDC3C1D47E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5846" y="5020128"/>
            <a:ext cx="2704415" cy="20335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orth Island brown kiwi - Stock Image - Z804/0037 - Science Photo ...">
            <a:extLst>
              <a:ext uri="{FF2B5EF4-FFF2-40B4-BE49-F238E27FC236}">
                <a16:creationId xmlns:a16="http://schemas.microsoft.com/office/drawing/2014/main" id="{963F49CA-5B40-2D41-A9BA-AC3D9F1C08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7529" y="4637221"/>
            <a:ext cx="3345804" cy="22207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auri, Agathis australis – 1966 Encyclopaedia of New Zealand – Te Ara">
            <a:extLst>
              <a:ext uri="{FF2B5EF4-FFF2-40B4-BE49-F238E27FC236}">
                <a16:creationId xmlns:a16="http://schemas.microsoft.com/office/drawing/2014/main" id="{0209780A-54C7-134A-9945-166D1636A1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51" y="0"/>
            <a:ext cx="1902497" cy="273959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New Zealand's extinct moa irreplaceable, research reveals | UNSW ...">
            <a:extLst>
              <a:ext uri="{FF2B5EF4-FFF2-40B4-BE49-F238E27FC236}">
                <a16:creationId xmlns:a16="http://schemas.microsoft.com/office/drawing/2014/main" id="{F336FCBB-A541-E740-B8D8-4BB35797B2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07" y="2592638"/>
            <a:ext cx="3893143" cy="27395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uatara Sphenodon punctatus photos">
            <a:extLst>
              <a:ext uri="{FF2B5EF4-FFF2-40B4-BE49-F238E27FC236}">
                <a16:creationId xmlns:a16="http://schemas.microsoft.com/office/drawing/2014/main" id="{532B32C5-CA84-854C-93F1-FD100ECFF1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3138" y="4776072"/>
            <a:ext cx="3678382" cy="2521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14754FF2-F4AD-E74F-A226-085A98C584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3138" y="1718372"/>
            <a:ext cx="5585724" cy="34212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kylosaurus Facts For Kids | DK Find Out">
            <a:extLst>
              <a:ext uri="{FF2B5EF4-FFF2-40B4-BE49-F238E27FC236}">
                <a16:creationId xmlns:a16="http://schemas.microsoft.com/office/drawing/2014/main" id="{410A0996-BFDB-3B42-A27C-6AC41F1313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46" y="5185276"/>
            <a:ext cx="3427784" cy="1822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7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78A18C-9738-DC47-9C8A-39AA072E6CD8}"/>
              </a:ext>
            </a:extLst>
          </p:cNvPr>
          <p:cNvPicPr>
            <a:picLocks noChangeAspect="1"/>
          </p:cNvPicPr>
          <p:nvPr/>
        </p:nvPicPr>
        <p:blipFill>
          <a:blip r:embed="rId3"/>
          <a:stretch>
            <a:fillRect/>
          </a:stretch>
        </p:blipFill>
        <p:spPr>
          <a:xfrm>
            <a:off x="3406140" y="1165810"/>
            <a:ext cx="8575040" cy="4526379"/>
          </a:xfrm>
          <a:prstGeom prst="rect">
            <a:avLst/>
          </a:prstGeom>
        </p:spPr>
      </p:pic>
      <p:sp>
        <p:nvSpPr>
          <p:cNvPr id="5" name="TextBox 4">
            <a:extLst>
              <a:ext uri="{FF2B5EF4-FFF2-40B4-BE49-F238E27FC236}">
                <a16:creationId xmlns:a16="http://schemas.microsoft.com/office/drawing/2014/main" id="{FB377FB5-040F-B448-94C6-DC51BC7124D5}"/>
              </a:ext>
            </a:extLst>
          </p:cNvPr>
          <p:cNvSpPr txBox="1"/>
          <p:nvPr/>
        </p:nvSpPr>
        <p:spPr>
          <a:xfrm>
            <a:off x="105410" y="819955"/>
            <a:ext cx="3195320" cy="3816429"/>
          </a:xfrm>
          <a:prstGeom prst="rect">
            <a:avLst/>
          </a:prstGeom>
          <a:noFill/>
        </p:spPr>
        <p:txBody>
          <a:bodyPr wrap="square" rtlCol="0">
            <a:spAutoFit/>
          </a:bodyPr>
          <a:lstStyle/>
          <a:p>
            <a:r>
              <a:rPr lang="en-US" sz="2800" dirty="0" err="1"/>
              <a:t>Nothofagus</a:t>
            </a:r>
            <a:r>
              <a:rPr lang="en-US" sz="2800" dirty="0"/>
              <a:t> seeds:</a:t>
            </a:r>
          </a:p>
          <a:p>
            <a:pPr marL="457200" indent="-457200">
              <a:buFont typeface="Arial" panose="020B0604020202020204" pitchFamily="34" charset="0"/>
              <a:buChar char="•"/>
            </a:pPr>
            <a:r>
              <a:rPr lang="en-US" sz="2800" dirty="0"/>
              <a:t>Sink in fresh water</a:t>
            </a:r>
          </a:p>
          <a:p>
            <a:pPr marL="457200" indent="-457200">
              <a:buFont typeface="Arial" panose="020B0604020202020204" pitchFamily="34" charset="0"/>
              <a:buChar char="•"/>
            </a:pPr>
            <a:r>
              <a:rPr lang="en-US" sz="2800" dirty="0"/>
              <a:t>Die in salt water</a:t>
            </a:r>
          </a:p>
          <a:p>
            <a:pPr marL="457200" indent="-457200">
              <a:buFont typeface="Arial" panose="020B0604020202020204" pitchFamily="34" charset="0"/>
              <a:buChar char="•"/>
            </a:pPr>
            <a:r>
              <a:rPr lang="en-US" sz="2800" dirty="0"/>
              <a:t>Killed by freezing</a:t>
            </a:r>
          </a:p>
          <a:p>
            <a:pPr marL="457200" indent="-457200">
              <a:buFont typeface="Arial" panose="020B0604020202020204" pitchFamily="34" charset="0"/>
              <a:buChar char="•"/>
            </a:pPr>
            <a:r>
              <a:rPr lang="en-US" sz="2800" dirty="0"/>
              <a:t>Disliked by birds</a:t>
            </a:r>
          </a:p>
          <a:p>
            <a:pPr marL="457200" indent="-457200">
              <a:buFont typeface="Arial" panose="020B0604020202020204" pitchFamily="34" charset="0"/>
              <a:buChar char="•"/>
            </a:pPr>
            <a:r>
              <a:rPr lang="en-US" sz="2800" dirty="0"/>
              <a:t>Too heavy for wind dispersal</a:t>
            </a:r>
          </a:p>
          <a:p>
            <a:endParaRPr lang="en-US" dirty="0"/>
          </a:p>
        </p:txBody>
      </p:sp>
      <p:pic>
        <p:nvPicPr>
          <p:cNvPr id="7" name="Picture 6">
            <a:extLst>
              <a:ext uri="{FF2B5EF4-FFF2-40B4-BE49-F238E27FC236}">
                <a16:creationId xmlns:a16="http://schemas.microsoft.com/office/drawing/2014/main" id="{1B0F2286-3362-13C9-312C-4A59A70BF310}"/>
              </a:ext>
            </a:extLst>
          </p:cNvPr>
          <p:cNvPicPr>
            <a:picLocks noChangeAspect="1"/>
          </p:cNvPicPr>
          <p:nvPr/>
        </p:nvPicPr>
        <p:blipFill>
          <a:blip r:embed="rId4"/>
          <a:stretch>
            <a:fillRect/>
          </a:stretch>
        </p:blipFill>
        <p:spPr>
          <a:xfrm>
            <a:off x="0" y="4636384"/>
            <a:ext cx="3195320" cy="2221615"/>
          </a:xfrm>
          <a:prstGeom prst="rect">
            <a:avLst/>
          </a:prstGeom>
        </p:spPr>
      </p:pic>
    </p:spTree>
    <p:extLst>
      <p:ext uri="{BB962C8B-B14F-4D97-AF65-F5344CB8AC3E}">
        <p14:creationId xmlns:p14="http://schemas.microsoft.com/office/powerpoint/2010/main" val="232089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15A70-4C84-364F-B7A5-DC8B0FEB69D0}"/>
              </a:ext>
            </a:extLst>
          </p:cNvPr>
          <p:cNvSpPr>
            <a:spLocks noGrp="1"/>
          </p:cNvSpPr>
          <p:nvPr>
            <p:ph type="title"/>
          </p:nvPr>
        </p:nvSpPr>
        <p:spPr>
          <a:xfrm>
            <a:off x="0" y="227164"/>
            <a:ext cx="12191999" cy="1020763"/>
          </a:xfrm>
        </p:spPr>
        <p:txBody>
          <a:bodyPr/>
          <a:lstStyle/>
          <a:p>
            <a:r>
              <a:rPr lang="en-US" dirty="0"/>
              <a:t>          Geosyncline formation 280 – 120 mya</a:t>
            </a:r>
          </a:p>
        </p:txBody>
      </p:sp>
      <p:sp>
        <p:nvSpPr>
          <p:cNvPr id="3" name="Content Placeholder 2">
            <a:extLst>
              <a:ext uri="{FF2B5EF4-FFF2-40B4-BE49-F238E27FC236}">
                <a16:creationId xmlns:a16="http://schemas.microsoft.com/office/drawing/2014/main" id="{1FB07F6F-8ED5-7A42-8D59-C015FDF39042}"/>
              </a:ext>
            </a:extLst>
          </p:cNvPr>
          <p:cNvSpPr>
            <a:spLocks noGrp="1"/>
          </p:cNvSpPr>
          <p:nvPr>
            <p:ph idx="1"/>
          </p:nvPr>
        </p:nvSpPr>
        <p:spPr>
          <a:xfrm>
            <a:off x="505238" y="1706680"/>
            <a:ext cx="11181522" cy="4435240"/>
          </a:xfrm>
        </p:spPr>
        <p:txBody>
          <a:bodyPr>
            <a:noAutofit/>
          </a:bodyPr>
          <a:lstStyle/>
          <a:p>
            <a:r>
              <a:rPr lang="en-US" dirty="0"/>
              <a:t>Trough offshore filled with sediments washed down from the part Of Gondwana that would eventually become Australia</a:t>
            </a:r>
          </a:p>
          <a:p>
            <a:r>
              <a:rPr lang="en-US" dirty="0"/>
              <a:t>Bed of geosyncline sinks due to weight of sediments</a:t>
            </a:r>
          </a:p>
          <a:p>
            <a:r>
              <a:rPr lang="en-NZ" sz="2800" dirty="0"/>
              <a:t>The deposited muddy                                                                                 sandstone sediments formed                                                                       greywacke, the basement rock                                                                          under most of NZ.</a:t>
            </a:r>
            <a:endParaRPr lang="en-US" dirty="0"/>
          </a:p>
          <a:p>
            <a:endParaRPr lang="en-US" dirty="0"/>
          </a:p>
        </p:txBody>
      </p:sp>
      <p:sp>
        <p:nvSpPr>
          <p:cNvPr id="4" name="AutoShape 4" descr="What is geosynclines? - Quora">
            <a:extLst>
              <a:ext uri="{FF2B5EF4-FFF2-40B4-BE49-F238E27FC236}">
                <a16:creationId xmlns:a16="http://schemas.microsoft.com/office/drawing/2014/main" id="{7538E96A-4123-CB44-B1F3-CF03537C4B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01CC09E-5339-D1A5-AAD5-3F7915834B72}"/>
              </a:ext>
            </a:extLst>
          </p:cNvPr>
          <p:cNvPicPr>
            <a:picLocks noChangeAspect="1"/>
          </p:cNvPicPr>
          <p:nvPr/>
        </p:nvPicPr>
        <p:blipFill>
          <a:blip r:embed="rId3"/>
          <a:stretch>
            <a:fillRect/>
          </a:stretch>
        </p:blipFill>
        <p:spPr>
          <a:xfrm flipH="1">
            <a:off x="5312877" y="3276600"/>
            <a:ext cx="6373883" cy="3324073"/>
          </a:xfrm>
          <a:prstGeom prst="rect">
            <a:avLst/>
          </a:prstGeom>
        </p:spPr>
      </p:pic>
    </p:spTree>
    <p:extLst>
      <p:ext uri="{BB962C8B-B14F-4D97-AF65-F5344CB8AC3E}">
        <p14:creationId xmlns:p14="http://schemas.microsoft.com/office/powerpoint/2010/main" val="393926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4B38-4AB6-DD4A-8E6A-8CFBA57A77B2}"/>
              </a:ext>
            </a:extLst>
          </p:cNvPr>
          <p:cNvSpPr>
            <a:spLocks noGrp="1"/>
          </p:cNvSpPr>
          <p:nvPr>
            <p:ph type="title"/>
          </p:nvPr>
        </p:nvSpPr>
        <p:spPr>
          <a:xfrm>
            <a:off x="1" y="188259"/>
            <a:ext cx="6583680" cy="1290917"/>
          </a:xfrm>
        </p:spPr>
        <p:txBody>
          <a:bodyPr>
            <a:normAutofit fontScale="90000"/>
          </a:bodyPr>
          <a:lstStyle/>
          <a:p>
            <a:r>
              <a:rPr lang="en-US" dirty="0"/>
              <a:t>         End of Cretaceous  </a:t>
            </a:r>
            <a:br>
              <a:rPr lang="en-US" dirty="0"/>
            </a:br>
            <a:r>
              <a:rPr lang="en-US" dirty="0"/>
              <a:t>             100 – 83 mya</a:t>
            </a:r>
          </a:p>
        </p:txBody>
      </p:sp>
      <p:sp>
        <p:nvSpPr>
          <p:cNvPr id="3" name="Content Placeholder 2">
            <a:extLst>
              <a:ext uri="{FF2B5EF4-FFF2-40B4-BE49-F238E27FC236}">
                <a16:creationId xmlns:a16="http://schemas.microsoft.com/office/drawing/2014/main" id="{CACBE4F8-E0CD-404B-AEEC-2AC8A583C7ED}"/>
              </a:ext>
            </a:extLst>
          </p:cNvPr>
          <p:cNvSpPr>
            <a:spLocks noGrp="1"/>
          </p:cNvSpPr>
          <p:nvPr>
            <p:ph idx="1"/>
          </p:nvPr>
        </p:nvSpPr>
        <p:spPr>
          <a:xfrm>
            <a:off x="419101" y="1529323"/>
            <a:ext cx="5745480" cy="5167312"/>
          </a:xfrm>
        </p:spPr>
        <p:txBody>
          <a:bodyPr>
            <a:normAutofit/>
          </a:bodyPr>
          <a:lstStyle/>
          <a:p>
            <a:r>
              <a:rPr lang="en-US" dirty="0"/>
              <a:t>Upwelling magma led to a chain of volcanoes which began to erupt.</a:t>
            </a:r>
          </a:p>
          <a:p>
            <a:r>
              <a:rPr lang="en-US" dirty="0"/>
              <a:t>Tasman sea and Atlantic &amp; Indian oceans widened </a:t>
            </a:r>
            <a:r>
              <a:rPr lang="en-US" dirty="0">
                <a:sym typeface="Wingdings" pitchFamily="2" charset="2"/>
              </a:rPr>
              <a:t> further isolating all major Gondwana landmasses</a:t>
            </a:r>
          </a:p>
          <a:p>
            <a:r>
              <a:rPr lang="en-US" dirty="0">
                <a:sym typeface="Wingdings" pitchFamily="2" charset="2"/>
              </a:rPr>
              <a:t>NZ broke away with Gondwana species, no mammals survive</a:t>
            </a:r>
          </a:p>
          <a:p>
            <a:r>
              <a:rPr lang="en-US" dirty="0">
                <a:sym typeface="Wingdings" pitchFamily="2" charset="2"/>
              </a:rPr>
              <a:t>At this time there was a </a:t>
            </a:r>
            <a:r>
              <a:rPr lang="en-US" dirty="0">
                <a:solidFill>
                  <a:srgbClr val="FF0000"/>
                </a:solidFill>
                <a:sym typeface="Wingdings" pitchFamily="2" charset="2"/>
              </a:rPr>
              <a:t>mass extinction</a:t>
            </a:r>
            <a:r>
              <a:rPr lang="en-US" dirty="0">
                <a:sym typeface="Wingdings" pitchFamily="2" charset="2"/>
              </a:rPr>
              <a:t> of many animals including dinosaurs, ammonites and phytoplankton. Other groups (mammals, birds) expanded.</a:t>
            </a:r>
          </a:p>
        </p:txBody>
      </p:sp>
      <p:pic>
        <p:nvPicPr>
          <p:cNvPr id="1026" name="Picture 2" descr="New Zealand adrift – Geology – overview – Te Ara Encyclopedia of ...">
            <a:extLst>
              <a:ext uri="{FF2B5EF4-FFF2-40B4-BE49-F238E27FC236}">
                <a16:creationId xmlns:a16="http://schemas.microsoft.com/office/drawing/2014/main" id="{C82FEB7D-C164-CB40-B49E-74F2BC67F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681" y="-746502"/>
            <a:ext cx="5608320" cy="760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458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1775</TotalTime>
  <Words>3983</Words>
  <Application>Microsoft Macintosh PowerPoint</Application>
  <PresentationFormat>Widescreen</PresentationFormat>
  <Paragraphs>402</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Office Theme</vt:lpstr>
      <vt:lpstr>NZ’s Geological history </vt:lpstr>
      <vt:lpstr>Ages</vt:lpstr>
      <vt:lpstr>PowerPoint Presentation</vt:lpstr>
      <vt:lpstr>Pre-Cambrian &amp; Palaeozoic</vt:lpstr>
      <vt:lpstr>Major landmasses of Gondwanaland</vt:lpstr>
      <vt:lpstr>PowerPoint Presentation</vt:lpstr>
      <vt:lpstr>PowerPoint Presentation</vt:lpstr>
      <vt:lpstr>          Geosyncline formation 280 – 120 mya</vt:lpstr>
      <vt:lpstr>         End of Cretaceous                100 – 83 mya</vt:lpstr>
      <vt:lpstr>Palaeocene 65-54 Ma</vt:lpstr>
      <vt:lpstr>Oligocene 37-25 Ma</vt:lpstr>
      <vt:lpstr>Early Miocene 20 Ma </vt:lpstr>
      <vt:lpstr>Late Miocene 10 Ma</vt:lpstr>
      <vt:lpstr>Pliocene 5 – 1.8 Ma</vt:lpstr>
      <vt:lpstr>Consequences of Pliocene/Kaikoura orogeny</vt:lpstr>
      <vt:lpstr>PowerPoint Presentation</vt:lpstr>
      <vt:lpstr>Pleistocene ice ages</vt:lpstr>
      <vt:lpstr>Last NZ glaciation 25-15,000 ya</vt:lpstr>
      <vt:lpstr>Biological effects</vt:lpstr>
      <vt:lpstr>Disjunct taxa</vt:lpstr>
      <vt:lpstr>PowerPoint Presentation</vt:lpstr>
      <vt:lpstr>Post glacial vegetation changes</vt:lpstr>
      <vt:lpstr>Holocene – time of human arrival</vt:lpstr>
      <vt:lpstr>Dating human arrival in NZ</vt:lpstr>
      <vt:lpstr>Human-influenced changes</vt:lpstr>
      <vt:lpstr>Patterns of Population growth</vt:lpstr>
      <vt:lpstr>PowerPoint Presentation</vt:lpstr>
      <vt:lpstr>Human effects on  extinction rates in NZ</vt:lpstr>
      <vt:lpstr>     Zealandia</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Nz’s geo hisd from Cambrian. To jurassic</dc:title>
  <dc:creator>Mikhal Stone</dc:creator>
  <cp:lastModifiedBy>Mikhal Stone</cp:lastModifiedBy>
  <cp:revision>58</cp:revision>
  <dcterms:created xsi:type="dcterms:W3CDTF">2020-05-05T01:28:41Z</dcterms:created>
  <dcterms:modified xsi:type="dcterms:W3CDTF">2024-06-13T21:41:01Z</dcterms:modified>
</cp:coreProperties>
</file>