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0"/>
  </p:notesMasterIdLst>
  <p:handoutMasterIdLst>
    <p:handoutMasterId r:id="rId141"/>
  </p:handoutMasterIdLst>
  <p:sldIdLst>
    <p:sldId id="260" r:id="rId2"/>
    <p:sldId id="259" r:id="rId3"/>
    <p:sldId id="291" r:id="rId4"/>
    <p:sldId id="257" r:id="rId5"/>
    <p:sldId id="256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8" r:id="rId14"/>
    <p:sldId id="267" r:id="rId15"/>
    <p:sldId id="270" r:id="rId16"/>
    <p:sldId id="271" r:id="rId17"/>
    <p:sldId id="274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460" r:id="rId34"/>
    <p:sldId id="461" r:id="rId35"/>
    <p:sldId id="289" r:id="rId36"/>
    <p:sldId id="290" r:id="rId37"/>
    <p:sldId id="258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  <p:sldId id="354" r:id="rId101"/>
    <p:sldId id="355" r:id="rId102"/>
    <p:sldId id="356" r:id="rId103"/>
    <p:sldId id="357" r:id="rId104"/>
    <p:sldId id="358" r:id="rId105"/>
    <p:sldId id="359" r:id="rId106"/>
    <p:sldId id="360" r:id="rId107"/>
    <p:sldId id="361" r:id="rId108"/>
    <p:sldId id="362" r:id="rId109"/>
    <p:sldId id="363" r:id="rId110"/>
    <p:sldId id="364" r:id="rId111"/>
    <p:sldId id="365" r:id="rId112"/>
    <p:sldId id="366" r:id="rId113"/>
    <p:sldId id="367" r:id="rId114"/>
    <p:sldId id="368" r:id="rId115"/>
    <p:sldId id="369" r:id="rId116"/>
    <p:sldId id="370" r:id="rId117"/>
    <p:sldId id="371" r:id="rId118"/>
    <p:sldId id="372" r:id="rId119"/>
    <p:sldId id="373" r:id="rId120"/>
    <p:sldId id="374" r:id="rId121"/>
    <p:sldId id="375" r:id="rId122"/>
    <p:sldId id="376" r:id="rId123"/>
    <p:sldId id="378" r:id="rId124"/>
    <p:sldId id="379" r:id="rId125"/>
    <p:sldId id="380" r:id="rId126"/>
    <p:sldId id="381" r:id="rId127"/>
    <p:sldId id="382" r:id="rId128"/>
    <p:sldId id="383" r:id="rId129"/>
    <p:sldId id="384" r:id="rId130"/>
    <p:sldId id="388" r:id="rId131"/>
    <p:sldId id="389" r:id="rId132"/>
    <p:sldId id="390" r:id="rId133"/>
    <p:sldId id="391" r:id="rId134"/>
    <p:sldId id="392" r:id="rId135"/>
    <p:sldId id="385" r:id="rId136"/>
    <p:sldId id="387" r:id="rId137"/>
    <p:sldId id="449" r:id="rId138"/>
    <p:sldId id="450" r:id="rId139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tin Cook" initials="KC" lastIdx="1" clrIdx="0">
    <p:extLst>
      <p:ext uri="{19B8F6BF-5375-455C-9EA6-DF929625EA0E}">
        <p15:presenceInfo xmlns:p15="http://schemas.microsoft.com/office/powerpoint/2012/main" userId="e0795e9bf7fe71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68" autoAdjust="0"/>
    <p:restoredTop sz="73967"/>
  </p:normalViewPr>
  <p:slideViewPr>
    <p:cSldViewPr snapToGrid="0">
      <p:cViewPr varScale="1">
        <p:scale>
          <a:sx n="61" d="100"/>
          <a:sy n="61" d="100"/>
        </p:scale>
        <p:origin x="216" y="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4" d="100"/>
          <a:sy n="94" d="100"/>
        </p:scale>
        <p:origin x="1408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notesMaster" Target="notesMasters/notesMaster1.xml"/><Relationship Id="rId14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handoutMaster" Target="handoutMasters/handoutMaster1.xml"/><Relationship Id="rId14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commentAuthors" Target="commentAuthor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9C7EC8-1C81-4FD0-8279-D6C841FE91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3763" cy="467072"/>
          </a:xfrm>
          <a:prstGeom prst="rect">
            <a:avLst/>
          </a:prstGeom>
        </p:spPr>
        <p:txBody>
          <a:bodyPr vert="horz" lIns="92925" tIns="46463" rIns="92925" bIns="4646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B00BBE-0ABA-48AE-893B-85338469F47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9466" y="1"/>
            <a:ext cx="3013763" cy="467072"/>
          </a:xfrm>
          <a:prstGeom prst="rect">
            <a:avLst/>
          </a:prstGeom>
        </p:spPr>
        <p:txBody>
          <a:bodyPr vert="horz" lIns="92925" tIns="46463" rIns="92925" bIns="46463" rtlCol="0"/>
          <a:lstStyle>
            <a:lvl1pPr algn="r">
              <a:defRPr sz="1200"/>
            </a:lvl1pPr>
          </a:lstStyle>
          <a:p>
            <a:fld id="{F8795A2F-CF29-47AD-AC2A-E9BE369F7D16}" type="datetimeFigureOut">
              <a:rPr lang="en-US" smtClean="0"/>
              <a:t>8/2/24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654B3B-799D-45FB-B393-C9B5B70364F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25" tIns="46463" rIns="92925" bIns="4646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3F06E2-C75A-46EB-B5D5-18E8C225E30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25" tIns="46463" rIns="92925" bIns="46463" rtlCol="0" anchor="b"/>
          <a:lstStyle>
            <a:lvl1pPr algn="r">
              <a:defRPr sz="1200"/>
            </a:lvl1pPr>
          </a:lstStyle>
          <a:p>
            <a:fld id="{C4181827-CEBB-4717-8BFC-03E5AC200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633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9FE95-AEC1-054F-A481-F55E15AF297A}" type="datetimeFigureOut">
              <a:rPr lang="en-US" smtClean="0"/>
              <a:t>8/2/24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79925"/>
            <a:ext cx="5564188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B235A-C1C2-094E-B21A-17B35D4B7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Shared by Kristin Cook on the Biology Teachers FB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5B235A-C1C2-094E-B21A-17B35D4B70F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93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9540B-0D76-4BEC-9F56-B9FE90EF38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A2C9B1-F83A-4AE9-9031-95270AB388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ACF63-092A-47B3-9947-932003E5B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CF96-1FF4-4CB7-B832-4F184BA5A59D}" type="datetimeFigureOut">
              <a:rPr lang="en-US" smtClean="0"/>
              <a:t>8/2/24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2648A-ACFB-4C24-AB5A-197D75A0E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AA5A3-9FBA-49E0-B8B8-746320B50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8068-1888-4EBA-86D5-D33BDAC26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792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E952-5423-4DBD-BF82-8D700AE6A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D69055-8DE0-4FF0-A094-BB7843D6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23E3E-49E2-4473-B3FD-638159151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CF96-1FF4-4CB7-B832-4F184BA5A59D}" type="datetimeFigureOut">
              <a:rPr lang="en-US" smtClean="0"/>
              <a:t>8/2/24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8202E-0246-4C0C-A791-D3DB172A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B5704-E388-4A39-A377-624D7F4C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8068-1888-4EBA-86D5-D33BDAC26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93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60A6BB-F14D-476D-9EAE-9108B9727E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A24EE7-8A00-4DF3-BA66-13A0942CC7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AA23E-1925-419B-BFEE-ED66B1997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CF96-1FF4-4CB7-B832-4F184BA5A59D}" type="datetimeFigureOut">
              <a:rPr lang="en-US" smtClean="0"/>
              <a:t>8/2/24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EAD95-E97C-49C4-8F5C-1F9398766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6493F-5C7E-4A72-90CA-B4549EE3D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8068-1888-4EBA-86D5-D33BDAC26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9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D8086-7BD1-490C-A974-928D1AED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40D2AAA8-F2A3-4F38-8848-1FB0DF58D902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6D8DAF-4EE6-4A07-8B34-2708208554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FE1961-7162-48E6-9F82-3F4E2A06D7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2C0AD7-8563-4993-8D05-2475109D66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71E85-03FA-4429-9B05-A2D67F7D64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79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8D427-9729-437D-B432-67D2B86CD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208DA-1DFC-499D-9BA8-B1076D03C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C09B3-4C79-42A9-A3A7-376794344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CF96-1FF4-4CB7-B832-4F184BA5A59D}" type="datetimeFigureOut">
              <a:rPr lang="en-US" smtClean="0"/>
              <a:t>8/2/24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F1697-E9CA-4C23-93B8-733E7EA30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C4BD5-9CD8-4672-A31C-B916E9E1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8068-1888-4EBA-86D5-D33BDAC26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7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5FC65-C908-474F-9578-0ABFE35A2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8D96F6-CDC4-4FE4-97C0-43EF2D5AE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E70BF-014A-43E0-AE62-320D6E489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CF96-1FF4-4CB7-B832-4F184BA5A59D}" type="datetimeFigureOut">
              <a:rPr lang="en-US" smtClean="0"/>
              <a:t>8/2/24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E09A58-F15E-499E-B58C-053322011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03D07-B902-4E8D-ABEF-D013EC8BD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8068-1888-4EBA-86D5-D33BDAC26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7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B8574-C30C-4A9E-ACDF-BCA1BFBF0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6D777-07CE-4ABF-9434-0C770AC1DB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C97878-C406-4E5B-8B7C-E5BAF2401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31724F-73A6-44ED-AD54-D86EB8628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CF96-1FF4-4CB7-B832-4F184BA5A59D}" type="datetimeFigureOut">
              <a:rPr lang="en-US" smtClean="0"/>
              <a:t>8/2/24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38A225-54C5-484A-A9BE-C1C242194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B5EF3B-870F-48B4-AAC9-EA555C850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8068-1888-4EBA-86D5-D33BDAC26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7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3F516-B011-4015-A602-94809F6C3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0678B-7DDA-49A8-AFFD-656CC2D81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5B3304-E5D3-4B0F-855F-7C3CCA91DB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ABDC8B-745A-42EC-BB8A-5D2F3E211E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D77325-A48D-4D70-BC86-83185DEB0A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6C9158-67A5-455C-81C5-2A816F909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CF96-1FF4-4CB7-B832-4F184BA5A59D}" type="datetimeFigureOut">
              <a:rPr lang="en-US" smtClean="0"/>
              <a:t>8/2/24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4645FC-69DF-4B56-B5DD-33E6B7D5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448540-DA97-4BCC-A24B-4B65D28A9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8068-1888-4EBA-86D5-D33BDAC26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241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85814-01FB-4443-9540-33F7B02C9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2F974B-59FA-46EF-8208-D814058E6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CF96-1FF4-4CB7-B832-4F184BA5A59D}" type="datetimeFigureOut">
              <a:rPr lang="en-US" smtClean="0"/>
              <a:t>8/2/24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1C64DA-D89C-4270-AD4A-964D367C2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EBBDDE-9342-4170-8BA1-C3031768A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8068-1888-4EBA-86D5-D33BDAC26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45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C61D44-E9B4-4E06-B40E-D0D957223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CF96-1FF4-4CB7-B832-4F184BA5A59D}" type="datetimeFigureOut">
              <a:rPr lang="en-US" smtClean="0"/>
              <a:t>8/2/24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275A6E-5E96-48DB-A30F-F5F23C293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9E3FA-8FDE-4CAD-8E5F-D581B50F2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8068-1888-4EBA-86D5-D33BDAC26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12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B93F5-2BF2-4EFC-89CE-9BC305D2F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C0C75-73A3-4259-B186-7694645A5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8DB70B-E0B6-4DA2-BF42-E2784565D5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F20F7A-FB8F-4443-94EF-1006FB6C1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CF96-1FF4-4CB7-B832-4F184BA5A59D}" type="datetimeFigureOut">
              <a:rPr lang="en-US" smtClean="0"/>
              <a:t>8/2/24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F8992-1774-4C1C-BD47-4FFEE1EEB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D94C3-D8FA-49B0-BE54-B346F4083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8068-1888-4EBA-86D5-D33BDAC26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56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07E9A-F00F-408F-920C-7F40832E0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C9BD63-E373-4EBC-8069-7F2EF68FBD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3602A-F83B-4B7F-8852-DB949C2C7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FD5C71-96D3-461D-A8AE-E37DFCC0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CF96-1FF4-4CB7-B832-4F184BA5A59D}" type="datetimeFigureOut">
              <a:rPr lang="en-US" smtClean="0"/>
              <a:t>8/2/24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E33BE5-59FE-4168-B99E-9B9F79829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1BF421-E065-4886-81AB-06CB0ADC2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8068-1888-4EBA-86D5-D33BDAC26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49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4CF6A3-0C3A-4DD3-962E-680F70977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F49C33-6949-41E3-A573-715BE13A2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B576F-0E0C-4C67-83BC-F6731A89AA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4CF96-1FF4-4CB7-B832-4F184BA5A59D}" type="datetimeFigureOut">
              <a:rPr lang="en-US" smtClean="0"/>
              <a:t>8/2/24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C7F48-6148-4F78-9730-E504E4246E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F31DF-35B2-4229-AC0C-4DBA78392A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78068-1888-4EBA-86D5-D33BDAC26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510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23F3ECD-1615-4BEB-81BE-0A9F3EFBAD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371600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US" altLang="en-US" sz="54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5400" b="1" dirty="0">
              <a:solidFill>
                <a:srgbClr val="002060"/>
              </a:solidFill>
              <a:latin typeface="Papyrus" panose="03070502060502030205" pitchFamily="66" charset="0"/>
            </a:endParaRPr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2A97002B-E896-4945-8F1F-9E2D4B1B7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95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O N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2" name="Group 46">
            <a:extLst>
              <a:ext uri="{FF2B5EF4-FFF2-40B4-BE49-F238E27FC236}">
                <a16:creationId xmlns:a16="http://schemas.microsoft.com/office/drawing/2014/main" id="{900A341C-8BE3-4044-8003-D6C5E7D8ED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3426727"/>
              </p:ext>
            </p:extLst>
          </p:nvPr>
        </p:nvGraphicFramePr>
        <p:xfrm>
          <a:off x="495301" y="2057401"/>
          <a:ext cx="11235034" cy="4800599"/>
        </p:xfrm>
        <a:graphic>
          <a:graphicData uri="http://schemas.openxmlformats.org/drawingml/2006/table">
            <a:tbl>
              <a:tblPr/>
              <a:tblGrid>
                <a:gridCol w="2641308">
                  <a:extLst>
                    <a:ext uri="{9D8B030D-6E8A-4147-A177-3AD203B41FA5}">
                      <a16:colId xmlns:a16="http://schemas.microsoft.com/office/drawing/2014/main" val="806256601"/>
                    </a:ext>
                  </a:extLst>
                </a:gridCol>
                <a:gridCol w="4296863">
                  <a:extLst>
                    <a:ext uri="{9D8B030D-6E8A-4147-A177-3AD203B41FA5}">
                      <a16:colId xmlns:a16="http://schemas.microsoft.com/office/drawing/2014/main" val="1451810638"/>
                    </a:ext>
                  </a:extLst>
                </a:gridCol>
                <a:gridCol w="4296863">
                  <a:extLst>
                    <a:ext uri="{9D8B030D-6E8A-4147-A177-3AD203B41FA5}">
                      <a16:colId xmlns:a16="http://schemas.microsoft.com/office/drawing/2014/main" val="2466193065"/>
                    </a:ext>
                  </a:extLst>
                </a:gridCol>
              </a:tblGrid>
              <a:tr h="4800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Root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Definition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Examples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334070"/>
                  </a:ext>
                </a:extLst>
              </a:tr>
              <a:tr h="8634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ine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related to, like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crystalline, marine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767471"/>
                  </a:ext>
                </a:extLst>
              </a:tr>
              <a:tr h="8651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cumul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build up, heap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cumulus, accumulate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801729"/>
                  </a:ext>
                </a:extLst>
              </a:tr>
              <a:tr h="8634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anti-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against, opposite of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antibiotic, antifreeze, antibody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797721"/>
                  </a:ext>
                </a:extLst>
              </a:tr>
              <a:tr h="8651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eo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early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eohippus, Eocene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126177"/>
                  </a:ext>
                </a:extLst>
              </a:tr>
              <a:tr h="8634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hem-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blood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hematoma, hemoglobin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08883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C92863D-0B07-4E3B-8198-984E63728712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313502769"/>
      </p:ext>
    </p:extLst>
  </p:cSld>
  <p:clrMapOvr>
    <a:masterClrMapping/>
  </p:clrMapOvr>
  <p:transition spd="med" advTm="120000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A119FDE-8758-4468-B989-2A77ACB84F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371600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US" altLang="en-US" sz="54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54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2051" name="Text Box 4">
            <a:extLst>
              <a:ext uri="{FF2B5EF4-FFF2-40B4-BE49-F238E27FC236}">
                <a16:creationId xmlns:a16="http://schemas.microsoft.com/office/drawing/2014/main" id="{D17D209B-EDF4-42F6-9A53-E98446E4E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295400"/>
            <a:ext cx="868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 E 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 K    T  E 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51" name="Group 55">
            <a:extLst>
              <a:ext uri="{FF2B5EF4-FFF2-40B4-BE49-F238E27FC236}">
                <a16:creationId xmlns:a16="http://schemas.microsoft.com/office/drawing/2014/main" id="{A72300BE-2897-48B6-B724-AA922A6ED5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734929"/>
              </p:ext>
            </p:extLst>
          </p:nvPr>
        </p:nvGraphicFramePr>
        <p:xfrm>
          <a:off x="652462" y="2057400"/>
          <a:ext cx="10796586" cy="4800600"/>
        </p:xfrm>
        <a:graphic>
          <a:graphicData uri="http://schemas.openxmlformats.org/drawingml/2006/table">
            <a:tbl>
              <a:tblPr/>
              <a:tblGrid>
                <a:gridCol w="3598862">
                  <a:extLst>
                    <a:ext uri="{9D8B030D-6E8A-4147-A177-3AD203B41FA5}">
                      <a16:colId xmlns:a16="http://schemas.microsoft.com/office/drawing/2014/main" val="2709646429"/>
                    </a:ext>
                  </a:extLst>
                </a:gridCol>
                <a:gridCol w="3598862">
                  <a:extLst>
                    <a:ext uri="{9D8B030D-6E8A-4147-A177-3AD203B41FA5}">
                      <a16:colId xmlns:a16="http://schemas.microsoft.com/office/drawing/2014/main" val="3935269925"/>
                    </a:ext>
                  </a:extLst>
                </a:gridCol>
                <a:gridCol w="3598862">
                  <a:extLst>
                    <a:ext uri="{9D8B030D-6E8A-4147-A177-3AD203B41FA5}">
                      <a16:colId xmlns:a16="http://schemas.microsoft.com/office/drawing/2014/main" val="2720265701"/>
                    </a:ext>
                  </a:extLst>
                </a:gridCol>
              </a:tblGrid>
              <a:tr h="558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Root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Definition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Examples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93675"/>
                  </a:ext>
                </a:extLst>
              </a:tr>
              <a:tr h="8480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vert-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turn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invert, convert, vertical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9062529"/>
                  </a:ext>
                </a:extLst>
              </a:tr>
              <a:tr h="84886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circ</a:t>
                      </a: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around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circumference, circle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4578874"/>
                  </a:ext>
                </a:extLst>
              </a:tr>
              <a:tr h="8479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neo-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new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neoclassical, neoconservative</a:t>
                      </a: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4695845"/>
                  </a:ext>
                </a:extLst>
              </a:tr>
              <a:tr h="8488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juven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young, youth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juvenile, rejuvenate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20451"/>
                  </a:ext>
                </a:extLst>
              </a:tr>
              <a:tr h="847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kilo-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thousand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kilogram, kilo</a:t>
                      </a:r>
                      <a:r>
                        <a:rPr kumimoji="0" lang="en-US" alt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meter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035884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D9BA3D4-6FBF-4EA5-B474-3321461C61F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46814430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H I R T Y – T W O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5952152"/>
              </p:ext>
            </p:extLst>
          </p:nvPr>
        </p:nvGraphicFramePr>
        <p:xfrm>
          <a:off x="569168" y="1815353"/>
          <a:ext cx="10842171" cy="5042649"/>
        </p:xfrm>
        <a:graphic>
          <a:graphicData uri="http://schemas.openxmlformats.org/drawingml/2006/table">
            <a:tbl>
              <a:tblPr/>
              <a:tblGrid>
                <a:gridCol w="3614057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14057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14057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ish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relating to, characteristic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Blemish, nourish, flourish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chol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chole-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bile or gall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Cholera, cholecystectomy 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blephar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eyelid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Blepharitis, blepharospasm,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blepharism</a:t>
                      </a: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dem(o)-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people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Democracy, demography, epidemic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-age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action or process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Manage, carriage, wattage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1331648134"/>
      </p:ext>
    </p:extLst>
  </p:cSld>
  <p:clrMapOvr>
    <a:masterClrMapping/>
  </p:clrMapOvr>
  <p:transition spd="med" advClick="0" advTm="150000">
    <p:dissolve/>
  </p:transition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H I R T Y – T H R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670205"/>
              </p:ext>
            </p:extLst>
          </p:nvPr>
        </p:nvGraphicFramePr>
        <p:xfrm>
          <a:off x="531845" y="1815353"/>
          <a:ext cx="10972797" cy="5042649"/>
        </p:xfrm>
        <a:graphic>
          <a:graphicData uri="http://schemas.openxmlformats.org/drawingml/2006/table">
            <a:tbl>
              <a:tblPr/>
              <a:tblGrid>
                <a:gridCol w="3657599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bol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bole-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cast or throw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Hyperbole, parabola, catabolism, anabolism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myrmec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Myrmecology, myrmecomorphy,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aceto-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Acidic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Acetous, acetobacter, acetonitrile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acious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 or –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acity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having the ability or inclination to do something 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Fallacious, sagacity, audacity, hellacious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loc-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loq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Talk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Loqu</a:t>
                      </a:r>
                      <a:r>
                        <a:rPr kumimoji="0" lang="en-US" alt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acious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, eloquent, elocution, soliloquy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271850539"/>
      </p:ext>
    </p:extLst>
  </p:cSld>
  <p:clrMapOvr>
    <a:masterClrMapping/>
  </p:clrMapOvr>
  <p:transition spd="med" advClick="0" advTm="150000">
    <p:dissolve/>
  </p:transition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H I R T Y – F O U R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636344"/>
              </p:ext>
            </p:extLst>
          </p:nvPr>
        </p:nvGraphicFramePr>
        <p:xfrm>
          <a:off x="569168" y="1815353"/>
          <a:ext cx="10795518" cy="5042649"/>
        </p:xfrm>
        <a:graphic>
          <a:graphicData uri="http://schemas.openxmlformats.org/drawingml/2006/table">
            <a:tbl>
              <a:tblPr/>
              <a:tblGrid>
                <a:gridCol w="359850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59850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59850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ang-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bend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Angle, tangle, angulation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-dactyl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finger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Polydactyl, pterodactyl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plasia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growth or formation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Achondroplasia, metaplasia, hypoplasia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atmo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steam or vapor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Atmosphere, atmophile, atmometer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aux- or auxo-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growth or acceleration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Auxotrophic, auxetic, heteroauxins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3935866089"/>
      </p:ext>
    </p:extLst>
  </p:cSld>
  <p:clrMapOvr>
    <a:masterClrMapping/>
  </p:clrMapOvr>
  <p:transition spd="med" advClick="0" advTm="150000">
    <p:dissolve/>
  </p:transition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O N E 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4222589"/>
              </p:ext>
            </p:extLst>
          </p:nvPr>
        </p:nvGraphicFramePr>
        <p:xfrm>
          <a:off x="561976" y="1815353"/>
          <a:ext cx="11168358" cy="5042649"/>
        </p:xfrm>
        <a:graphic>
          <a:graphicData uri="http://schemas.openxmlformats.org/drawingml/2006/table">
            <a:tbl>
              <a:tblPr/>
              <a:tblGrid>
                <a:gridCol w="372278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2794216579"/>
      </p:ext>
    </p:extLst>
  </p:cSld>
  <p:clrMapOvr>
    <a:masterClrMapping/>
  </p:clrMapOvr>
  <p:transition spd="med" advClick="0" advTm="150000">
    <p:dissolve/>
  </p:transition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T W O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766018"/>
              </p:ext>
            </p:extLst>
          </p:nvPr>
        </p:nvGraphicFramePr>
        <p:xfrm>
          <a:off x="571499" y="1815353"/>
          <a:ext cx="11158836" cy="5042649"/>
        </p:xfrm>
        <a:graphic>
          <a:graphicData uri="http://schemas.openxmlformats.org/drawingml/2006/table">
            <a:tbl>
              <a:tblPr/>
              <a:tblGrid>
                <a:gridCol w="3719612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19612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19612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2671709178"/>
      </p:ext>
    </p:extLst>
  </p:cSld>
  <p:clrMapOvr>
    <a:masterClrMapping/>
  </p:clrMapOvr>
  <p:transition spd="med" advClick="0" advTm="150000">
    <p:dissolve/>
  </p:transition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T H R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7978052"/>
              </p:ext>
            </p:extLst>
          </p:nvPr>
        </p:nvGraphicFramePr>
        <p:xfrm>
          <a:off x="561976" y="1815353"/>
          <a:ext cx="11168358" cy="5042649"/>
        </p:xfrm>
        <a:graphic>
          <a:graphicData uri="http://schemas.openxmlformats.org/drawingml/2006/table">
            <a:tbl>
              <a:tblPr/>
              <a:tblGrid>
                <a:gridCol w="372278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574856202"/>
      </p:ext>
    </p:extLst>
  </p:cSld>
  <p:clrMapOvr>
    <a:masterClrMapping/>
  </p:clrMapOvr>
  <p:transition spd="med" advClick="0" advTm="150000">
    <p:dissolve/>
  </p:transition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F O U R 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8403398"/>
              </p:ext>
            </p:extLst>
          </p:nvPr>
        </p:nvGraphicFramePr>
        <p:xfrm>
          <a:off x="461666" y="1815353"/>
          <a:ext cx="11268669" cy="5042649"/>
        </p:xfrm>
        <a:graphic>
          <a:graphicData uri="http://schemas.openxmlformats.org/drawingml/2006/table">
            <a:tbl>
              <a:tblPr/>
              <a:tblGrid>
                <a:gridCol w="3756223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56223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56223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3805640996"/>
      </p:ext>
    </p:extLst>
  </p:cSld>
  <p:clrMapOvr>
    <a:masterClrMapping/>
  </p:clrMapOvr>
  <p:transition spd="med" advClick="0" advTm="150000">
    <p:dissolve/>
  </p:transition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F I V E 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6420409"/>
              </p:ext>
            </p:extLst>
          </p:nvPr>
        </p:nvGraphicFramePr>
        <p:xfrm>
          <a:off x="661988" y="1815353"/>
          <a:ext cx="11068347" cy="5042649"/>
        </p:xfrm>
        <a:graphic>
          <a:graphicData uri="http://schemas.openxmlformats.org/drawingml/2006/table">
            <a:tbl>
              <a:tblPr/>
              <a:tblGrid>
                <a:gridCol w="3689449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89449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89449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341712722"/>
      </p:ext>
    </p:extLst>
  </p:cSld>
  <p:clrMapOvr>
    <a:masterClrMapping/>
  </p:clrMapOvr>
  <p:transition spd="med" advClick="0" advTm="150000">
    <p:dissolve/>
  </p:transition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S I X 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044076"/>
              </p:ext>
            </p:extLst>
          </p:nvPr>
        </p:nvGraphicFramePr>
        <p:xfrm>
          <a:off x="571499" y="1815353"/>
          <a:ext cx="11053764" cy="5042649"/>
        </p:xfrm>
        <a:graphic>
          <a:graphicData uri="http://schemas.openxmlformats.org/drawingml/2006/table">
            <a:tbl>
              <a:tblPr/>
              <a:tblGrid>
                <a:gridCol w="4038784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507490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507490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2095043031"/>
      </p:ext>
    </p:extLst>
  </p:cSld>
  <p:clrMapOvr>
    <a:masterClrMapping/>
  </p:clrMapOvr>
  <p:transition spd="med" advClick="0" advTm="150000">
    <p:dissolve/>
  </p:transition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S E V E N 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6122690"/>
              </p:ext>
            </p:extLst>
          </p:nvPr>
        </p:nvGraphicFramePr>
        <p:xfrm>
          <a:off x="557213" y="1815353"/>
          <a:ext cx="11173122" cy="5042649"/>
        </p:xfrm>
        <a:graphic>
          <a:graphicData uri="http://schemas.openxmlformats.org/drawingml/2006/table">
            <a:tbl>
              <a:tblPr/>
              <a:tblGrid>
                <a:gridCol w="3724374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4374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4374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4027010750"/>
      </p:ext>
    </p:extLst>
  </p:cSld>
  <p:clrMapOvr>
    <a:masterClrMapping/>
  </p:clrMapOvr>
  <p:transition spd="med" advClick="0" advTm="150000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1920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 E 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3600">
                <a:solidFill>
                  <a:srgbClr val="150765"/>
                </a:solidFill>
                <a:latin typeface="Arial" panose="020B0604020202020204" pitchFamily="34" charset="0"/>
              </a:rPr>
              <a:t>K    E L E V E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5581071"/>
              </p:ext>
            </p:extLst>
          </p:nvPr>
        </p:nvGraphicFramePr>
        <p:xfrm>
          <a:off x="528638" y="1815353"/>
          <a:ext cx="10925175" cy="5042649"/>
        </p:xfrm>
        <a:graphic>
          <a:graphicData uri="http://schemas.openxmlformats.org/drawingml/2006/table">
            <a:tbl>
              <a:tblPr/>
              <a:tblGrid>
                <a:gridCol w="3641725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41725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41725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fract</a:t>
                      </a:r>
                      <a:r>
                        <a:rPr kumimoji="0" lang="en-US" altLang="en-US" sz="3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-, frag-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break</a:t>
                      </a: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i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fracture, fragment </a:t>
                      </a: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neg-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5" marB="4570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no, none</a:t>
                      </a: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5" marB="4570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i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negative, negate</a:t>
                      </a: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5" marB="45705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phys</a:t>
                      </a:r>
                      <a:r>
                        <a:rPr kumimoji="0" lang="en-US" altLang="en-US" sz="3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5" marB="4570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body, nature</a:t>
                      </a: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5" marB="4570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i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physical, physics</a:t>
                      </a: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5" marB="45705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tact-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5" marB="4570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touch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5" marB="4570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i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contact, tactile</a:t>
                      </a: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5" marB="45705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vor</a:t>
                      </a:r>
                      <a:r>
                        <a:rPr kumimoji="0" lang="en-US" altLang="en-US" sz="3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-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7" marB="45707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eat, swallow</a:t>
                      </a: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7" marB="45707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i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omnivore, voracious</a:t>
                      </a: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7" marB="45707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16D03A5-0322-4D51-ABA9-3E21B3C75E14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3729171074"/>
      </p:ext>
    </p:extLst>
  </p:cSld>
  <p:clrMapOvr>
    <a:masterClrMapping/>
  </p:clrMapOvr>
  <p:transition spd="med" advClick="0" advTm="150000">
    <p:dissolve/>
  </p:transition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E I G H T 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436549"/>
              </p:ext>
            </p:extLst>
          </p:nvPr>
        </p:nvGraphicFramePr>
        <p:xfrm>
          <a:off x="557213" y="1815353"/>
          <a:ext cx="11173122" cy="5042649"/>
        </p:xfrm>
        <a:graphic>
          <a:graphicData uri="http://schemas.openxmlformats.org/drawingml/2006/table">
            <a:tbl>
              <a:tblPr/>
              <a:tblGrid>
                <a:gridCol w="3724374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4374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4374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4084690158"/>
      </p:ext>
    </p:extLst>
  </p:cSld>
  <p:clrMapOvr>
    <a:masterClrMapping/>
  </p:clrMapOvr>
  <p:transition spd="med" advClick="0" advTm="150000">
    <p:dissolve/>
  </p:transition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N I N E 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0466392"/>
              </p:ext>
            </p:extLst>
          </p:nvPr>
        </p:nvGraphicFramePr>
        <p:xfrm>
          <a:off x="514349" y="1815353"/>
          <a:ext cx="11215986" cy="5042649"/>
        </p:xfrm>
        <a:graphic>
          <a:graphicData uri="http://schemas.openxmlformats.org/drawingml/2006/table">
            <a:tbl>
              <a:tblPr/>
              <a:tblGrid>
                <a:gridCol w="3738662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38662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38662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4" marB="4571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4" marB="4571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4" marB="4571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773198503"/>
      </p:ext>
    </p:extLst>
  </p:cSld>
  <p:clrMapOvr>
    <a:masterClrMapping/>
  </p:clrMapOvr>
  <p:transition spd="med" advClick="0" advTm="150000">
    <p:dissolve/>
  </p:transition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T E N 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796187"/>
              </p:ext>
            </p:extLst>
          </p:nvPr>
        </p:nvGraphicFramePr>
        <p:xfrm>
          <a:off x="528638" y="1815353"/>
          <a:ext cx="11201697" cy="5042649"/>
        </p:xfrm>
        <a:graphic>
          <a:graphicData uri="http://schemas.openxmlformats.org/drawingml/2006/table">
            <a:tbl>
              <a:tblPr/>
              <a:tblGrid>
                <a:gridCol w="3733899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33899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33899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840423775"/>
      </p:ext>
    </p:extLst>
  </p:cSld>
  <p:clrMapOvr>
    <a:masterClrMapping/>
  </p:clrMapOvr>
  <p:transition spd="med" advClick="0" advTm="150000">
    <p:dissolve/>
  </p:transition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E L E V E N 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2607506"/>
              </p:ext>
            </p:extLst>
          </p:nvPr>
        </p:nvGraphicFramePr>
        <p:xfrm>
          <a:off x="533399" y="1815353"/>
          <a:ext cx="11196936" cy="5042649"/>
        </p:xfrm>
        <a:graphic>
          <a:graphicData uri="http://schemas.openxmlformats.org/drawingml/2006/table">
            <a:tbl>
              <a:tblPr/>
              <a:tblGrid>
                <a:gridCol w="3732312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32312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32312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2220681136"/>
      </p:ext>
    </p:extLst>
  </p:cSld>
  <p:clrMapOvr>
    <a:masterClrMapping/>
  </p:clrMapOvr>
  <p:transition spd="med" advClick="0" advTm="150000">
    <p:dissolve/>
  </p:transition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T W E L V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18520"/>
              </p:ext>
            </p:extLst>
          </p:nvPr>
        </p:nvGraphicFramePr>
        <p:xfrm>
          <a:off x="576263" y="1815353"/>
          <a:ext cx="11154072" cy="5042649"/>
        </p:xfrm>
        <a:graphic>
          <a:graphicData uri="http://schemas.openxmlformats.org/drawingml/2006/table">
            <a:tbl>
              <a:tblPr/>
              <a:tblGrid>
                <a:gridCol w="3718024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18024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18024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628577936"/>
      </p:ext>
    </p:extLst>
  </p:cSld>
  <p:clrMapOvr>
    <a:masterClrMapping/>
  </p:clrMapOvr>
  <p:transition spd="med" advClick="0" advTm="150000">
    <p:dissolve/>
  </p:transition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T H I R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1794882"/>
              </p:ext>
            </p:extLst>
          </p:nvPr>
        </p:nvGraphicFramePr>
        <p:xfrm>
          <a:off x="547688" y="1815353"/>
          <a:ext cx="11182647" cy="5042649"/>
        </p:xfrm>
        <a:graphic>
          <a:graphicData uri="http://schemas.openxmlformats.org/drawingml/2006/table">
            <a:tbl>
              <a:tblPr/>
              <a:tblGrid>
                <a:gridCol w="3727549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7549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7549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2022792867"/>
      </p:ext>
    </p:extLst>
  </p:cSld>
  <p:clrMapOvr>
    <a:masterClrMapping/>
  </p:clrMapOvr>
  <p:transition spd="med" advClick="0" advTm="150000">
    <p:dissolve/>
  </p:transition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F O U R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2472613"/>
              </p:ext>
            </p:extLst>
          </p:nvPr>
        </p:nvGraphicFramePr>
        <p:xfrm>
          <a:off x="566738" y="1815353"/>
          <a:ext cx="11163597" cy="5042649"/>
        </p:xfrm>
        <a:graphic>
          <a:graphicData uri="http://schemas.openxmlformats.org/drawingml/2006/table">
            <a:tbl>
              <a:tblPr/>
              <a:tblGrid>
                <a:gridCol w="3721199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1199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1199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1735306686"/>
      </p:ext>
    </p:extLst>
  </p:cSld>
  <p:clrMapOvr>
    <a:masterClrMapping/>
  </p:clrMapOvr>
  <p:transition spd="med" advClick="0" advTm="150000">
    <p:dissolve/>
  </p:transition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F I F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208324"/>
              </p:ext>
            </p:extLst>
          </p:nvPr>
        </p:nvGraphicFramePr>
        <p:xfrm>
          <a:off x="633413" y="1815353"/>
          <a:ext cx="11096922" cy="5042649"/>
        </p:xfrm>
        <a:graphic>
          <a:graphicData uri="http://schemas.openxmlformats.org/drawingml/2006/table">
            <a:tbl>
              <a:tblPr/>
              <a:tblGrid>
                <a:gridCol w="3698974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98974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98974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545271628"/>
      </p:ext>
    </p:extLst>
  </p:cSld>
  <p:clrMapOvr>
    <a:masterClrMapping/>
  </p:clrMapOvr>
  <p:transition spd="med" advClick="0" advTm="150000">
    <p:dissolve/>
  </p:transition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S I X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2566503"/>
              </p:ext>
            </p:extLst>
          </p:nvPr>
        </p:nvGraphicFramePr>
        <p:xfrm>
          <a:off x="561976" y="1815353"/>
          <a:ext cx="11168358" cy="5042649"/>
        </p:xfrm>
        <a:graphic>
          <a:graphicData uri="http://schemas.openxmlformats.org/drawingml/2006/table">
            <a:tbl>
              <a:tblPr/>
              <a:tblGrid>
                <a:gridCol w="372278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477087845"/>
      </p:ext>
    </p:extLst>
  </p:cSld>
  <p:clrMapOvr>
    <a:masterClrMapping/>
  </p:clrMapOvr>
  <p:transition spd="med" advClick="0" advTm="150000">
    <p:dissolve/>
  </p:transition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S E V E N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9383907"/>
              </p:ext>
            </p:extLst>
          </p:nvPr>
        </p:nvGraphicFramePr>
        <p:xfrm>
          <a:off x="561976" y="1815353"/>
          <a:ext cx="11168358" cy="5042649"/>
        </p:xfrm>
        <a:graphic>
          <a:graphicData uri="http://schemas.openxmlformats.org/drawingml/2006/table">
            <a:tbl>
              <a:tblPr/>
              <a:tblGrid>
                <a:gridCol w="372278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239284748"/>
      </p:ext>
    </p:extLst>
  </p:cSld>
  <p:clrMapOvr>
    <a:masterClrMapping/>
  </p:clrMapOvr>
  <p:transition spd="med" advClick="0" advTm="150000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1920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 E 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 K    T W E L V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6539140"/>
              </p:ext>
            </p:extLst>
          </p:nvPr>
        </p:nvGraphicFramePr>
        <p:xfrm>
          <a:off x="289250" y="1815353"/>
          <a:ext cx="11360019" cy="5042649"/>
        </p:xfrm>
        <a:graphic>
          <a:graphicData uri="http://schemas.openxmlformats.org/drawingml/2006/table">
            <a:tbl>
              <a:tblPr/>
              <a:tblGrid>
                <a:gridCol w="3786673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86673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86673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lav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bathe, wash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Lavatory, lavish, lavabo, lavage</a:t>
                      </a: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chiro-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hands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chiropractor,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Chiro</a:t>
                      </a:r>
                      <a:r>
                        <a:rPr kumimoji="0" lang="en-US" altLang="en-US" sz="2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ptera</a:t>
                      </a: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hol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whole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holistic, hologram 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flor-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flower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florist, floral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foli-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leaf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foliage, </a:t>
                      </a:r>
                      <a:r>
                        <a:rPr kumimoji="0" lang="en-US" alt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port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folio</a:t>
                      </a:r>
                      <a:endParaRPr kumimoji="0" lang="en-US" alt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CCC7F2C-8E1D-4035-AB03-E730CF7434B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2904004249"/>
      </p:ext>
    </p:extLst>
  </p:cSld>
  <p:clrMapOvr>
    <a:masterClrMapping/>
  </p:clrMapOvr>
  <p:transition spd="med" advClick="0" advTm="150000">
    <p:dissolve/>
  </p:transition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E I G H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0465042"/>
              </p:ext>
            </p:extLst>
          </p:nvPr>
        </p:nvGraphicFramePr>
        <p:xfrm>
          <a:off x="561976" y="1815353"/>
          <a:ext cx="11168358" cy="5042649"/>
        </p:xfrm>
        <a:graphic>
          <a:graphicData uri="http://schemas.openxmlformats.org/drawingml/2006/table">
            <a:tbl>
              <a:tblPr/>
              <a:tblGrid>
                <a:gridCol w="372278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341085010"/>
      </p:ext>
    </p:extLst>
  </p:cSld>
  <p:clrMapOvr>
    <a:masterClrMapping/>
  </p:clrMapOvr>
  <p:transition spd="med" advClick="0" advTm="150000">
    <p:dissolve/>
  </p:transition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N I N E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303233"/>
              </p:ext>
            </p:extLst>
          </p:nvPr>
        </p:nvGraphicFramePr>
        <p:xfrm>
          <a:off x="561976" y="1815353"/>
          <a:ext cx="11168358" cy="5042649"/>
        </p:xfrm>
        <a:graphic>
          <a:graphicData uri="http://schemas.openxmlformats.org/drawingml/2006/table">
            <a:tbl>
              <a:tblPr/>
              <a:tblGrid>
                <a:gridCol w="372278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208649804"/>
      </p:ext>
    </p:extLst>
  </p:cSld>
  <p:clrMapOvr>
    <a:masterClrMapping/>
  </p:clrMapOvr>
  <p:transition spd="med" advClick="0" advTm="150000">
    <p:dissolve/>
  </p:transition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T W E N T Y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06505"/>
              </p:ext>
            </p:extLst>
          </p:nvPr>
        </p:nvGraphicFramePr>
        <p:xfrm>
          <a:off x="561976" y="1815353"/>
          <a:ext cx="11168358" cy="5042649"/>
        </p:xfrm>
        <a:graphic>
          <a:graphicData uri="http://schemas.openxmlformats.org/drawingml/2006/table">
            <a:tbl>
              <a:tblPr/>
              <a:tblGrid>
                <a:gridCol w="372278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2855178104"/>
      </p:ext>
    </p:extLst>
  </p:cSld>
  <p:clrMapOvr>
    <a:masterClrMapping/>
  </p:clrMapOvr>
  <p:transition spd="med" advClick="0" advTm="150000">
    <p:dissolve/>
  </p:transition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T W E N T Y – T W O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1761135"/>
              </p:ext>
            </p:extLst>
          </p:nvPr>
        </p:nvGraphicFramePr>
        <p:xfrm>
          <a:off x="561976" y="1815353"/>
          <a:ext cx="11168358" cy="5042649"/>
        </p:xfrm>
        <a:graphic>
          <a:graphicData uri="http://schemas.openxmlformats.org/drawingml/2006/table">
            <a:tbl>
              <a:tblPr/>
              <a:tblGrid>
                <a:gridCol w="372278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144032982"/>
      </p:ext>
    </p:extLst>
  </p:cSld>
  <p:clrMapOvr>
    <a:masterClrMapping/>
  </p:clrMapOvr>
  <p:transition spd="med" advClick="0" advTm="150000">
    <p:dissolve/>
  </p:transition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01272"/>
            <a:ext cx="1219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T W E N T Y – T H R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78246"/>
              </p:ext>
            </p:extLst>
          </p:nvPr>
        </p:nvGraphicFramePr>
        <p:xfrm>
          <a:off x="561976" y="1815353"/>
          <a:ext cx="11168358" cy="5042649"/>
        </p:xfrm>
        <a:graphic>
          <a:graphicData uri="http://schemas.openxmlformats.org/drawingml/2006/table">
            <a:tbl>
              <a:tblPr/>
              <a:tblGrid>
                <a:gridCol w="372278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2251208731"/>
      </p:ext>
    </p:extLst>
  </p:cSld>
  <p:clrMapOvr>
    <a:masterClrMapping/>
  </p:clrMapOvr>
  <p:transition spd="med" advClick="0" advTm="150000">
    <p:dissolve/>
  </p:transition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01272"/>
            <a:ext cx="1219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T W E N T Y – F O U R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061303"/>
              </p:ext>
            </p:extLst>
          </p:nvPr>
        </p:nvGraphicFramePr>
        <p:xfrm>
          <a:off x="561976" y="1815353"/>
          <a:ext cx="11168358" cy="5042649"/>
        </p:xfrm>
        <a:graphic>
          <a:graphicData uri="http://schemas.openxmlformats.org/drawingml/2006/table">
            <a:tbl>
              <a:tblPr/>
              <a:tblGrid>
                <a:gridCol w="372278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1566904735"/>
      </p:ext>
    </p:extLst>
  </p:cSld>
  <p:clrMapOvr>
    <a:masterClrMapping/>
  </p:clrMapOvr>
  <p:transition spd="med" advClick="0" advTm="150000">
    <p:dissolve/>
  </p:transition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01272"/>
            <a:ext cx="1219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T W E N T Y – F I V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783062"/>
              </p:ext>
            </p:extLst>
          </p:nvPr>
        </p:nvGraphicFramePr>
        <p:xfrm>
          <a:off x="561976" y="1815353"/>
          <a:ext cx="11168358" cy="5042649"/>
        </p:xfrm>
        <a:graphic>
          <a:graphicData uri="http://schemas.openxmlformats.org/drawingml/2006/table">
            <a:tbl>
              <a:tblPr/>
              <a:tblGrid>
                <a:gridCol w="372278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1058342694"/>
      </p:ext>
    </p:extLst>
  </p:cSld>
  <p:clrMapOvr>
    <a:masterClrMapping/>
  </p:clrMapOvr>
  <p:transition spd="med" advClick="0" advTm="150000">
    <p:dissolve/>
  </p:transition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01272"/>
            <a:ext cx="1219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T W E N T Y – S I X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3639531"/>
              </p:ext>
            </p:extLst>
          </p:nvPr>
        </p:nvGraphicFramePr>
        <p:xfrm>
          <a:off x="561976" y="1815353"/>
          <a:ext cx="11168358" cy="5042649"/>
        </p:xfrm>
        <a:graphic>
          <a:graphicData uri="http://schemas.openxmlformats.org/drawingml/2006/table">
            <a:tbl>
              <a:tblPr/>
              <a:tblGrid>
                <a:gridCol w="372278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774627809"/>
      </p:ext>
    </p:extLst>
  </p:cSld>
  <p:clrMapOvr>
    <a:masterClrMapping/>
  </p:clrMapOvr>
  <p:transition spd="med" advClick="0" advTm="150000">
    <p:dissolve/>
  </p:transition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01272"/>
            <a:ext cx="1219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T W E N T Y – S E V E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2692227"/>
              </p:ext>
            </p:extLst>
          </p:nvPr>
        </p:nvGraphicFramePr>
        <p:xfrm>
          <a:off x="561976" y="1815353"/>
          <a:ext cx="11168358" cy="5042649"/>
        </p:xfrm>
        <a:graphic>
          <a:graphicData uri="http://schemas.openxmlformats.org/drawingml/2006/table">
            <a:tbl>
              <a:tblPr/>
              <a:tblGrid>
                <a:gridCol w="372278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376379261"/>
      </p:ext>
    </p:extLst>
  </p:cSld>
  <p:clrMapOvr>
    <a:masterClrMapping/>
  </p:clrMapOvr>
  <p:transition spd="med" advClick="0" advTm="150000">
    <p:dissolve/>
  </p:transition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01272"/>
            <a:ext cx="1219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T W E N T Y – E I G H T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3319350"/>
              </p:ext>
            </p:extLst>
          </p:nvPr>
        </p:nvGraphicFramePr>
        <p:xfrm>
          <a:off x="561976" y="1815353"/>
          <a:ext cx="11168358" cy="5042649"/>
        </p:xfrm>
        <a:graphic>
          <a:graphicData uri="http://schemas.openxmlformats.org/drawingml/2006/table">
            <a:tbl>
              <a:tblPr/>
              <a:tblGrid>
                <a:gridCol w="372278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3738888145"/>
      </p:ext>
    </p:extLst>
  </p:cSld>
  <p:clrMapOvr>
    <a:masterClrMapping/>
  </p:clrMapOvr>
  <p:transition spd="med" advClick="0" advTm="150000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 E 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 K    T  H  I  R  T  E 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0107121"/>
              </p:ext>
            </p:extLst>
          </p:nvPr>
        </p:nvGraphicFramePr>
        <p:xfrm>
          <a:off x="279918" y="1815353"/>
          <a:ext cx="11378682" cy="5042649"/>
        </p:xfrm>
        <a:graphic>
          <a:graphicData uri="http://schemas.openxmlformats.org/drawingml/2006/table">
            <a:tbl>
              <a:tblPr/>
              <a:tblGrid>
                <a:gridCol w="3792894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92894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92894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gastr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stomach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gastric, gastronomy</a:t>
                      </a: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necr</a:t>
                      </a:r>
                      <a:r>
                        <a:rPr kumimoji="0" lang="en-US" altLang="en-US" sz="3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dead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necrotic, necrosis, necropsy</a:t>
                      </a: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syn-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same, together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synonym, syntax, synthesis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lith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stone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lithosphere, monolith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du-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two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duel, duet, dual</a:t>
                      </a:r>
                      <a:endParaRPr kumimoji="0" lang="en-US" alt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1D5C148-A6F5-456E-B8B0-5446EE064D28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301354167"/>
      </p:ext>
    </p:extLst>
  </p:cSld>
  <p:clrMapOvr>
    <a:masterClrMapping/>
  </p:clrMapOvr>
  <p:transition spd="med" advClick="0" advTm="150000">
    <p:dissolve/>
  </p:transition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01272"/>
            <a:ext cx="1219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T W E N T Y – N I N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974230"/>
              </p:ext>
            </p:extLst>
          </p:nvPr>
        </p:nvGraphicFramePr>
        <p:xfrm>
          <a:off x="561976" y="1815353"/>
          <a:ext cx="11168358" cy="5042649"/>
        </p:xfrm>
        <a:graphic>
          <a:graphicData uri="http://schemas.openxmlformats.org/drawingml/2006/table">
            <a:tbl>
              <a:tblPr/>
              <a:tblGrid>
                <a:gridCol w="372278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3178499479"/>
      </p:ext>
    </p:extLst>
  </p:cSld>
  <p:clrMapOvr>
    <a:masterClrMapping/>
  </p:clrMapOvr>
  <p:transition spd="med" advClick="0" advTm="150000">
    <p:dissolve/>
  </p:transition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01272"/>
            <a:ext cx="1219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T H I R T Y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09867"/>
              </p:ext>
            </p:extLst>
          </p:nvPr>
        </p:nvGraphicFramePr>
        <p:xfrm>
          <a:off x="561976" y="1815353"/>
          <a:ext cx="11168358" cy="5042649"/>
        </p:xfrm>
        <a:graphic>
          <a:graphicData uri="http://schemas.openxmlformats.org/drawingml/2006/table">
            <a:tbl>
              <a:tblPr/>
              <a:tblGrid>
                <a:gridCol w="372278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912887306"/>
      </p:ext>
    </p:extLst>
  </p:cSld>
  <p:clrMapOvr>
    <a:masterClrMapping/>
  </p:clrMapOvr>
  <p:transition spd="med" advClick="0" advTm="150000">
    <p:dissolve/>
  </p:transition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01272"/>
            <a:ext cx="1219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T H I R T Y – O N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209906"/>
              </p:ext>
            </p:extLst>
          </p:nvPr>
        </p:nvGraphicFramePr>
        <p:xfrm>
          <a:off x="561976" y="1815353"/>
          <a:ext cx="11168358" cy="5042649"/>
        </p:xfrm>
        <a:graphic>
          <a:graphicData uri="http://schemas.openxmlformats.org/drawingml/2006/table">
            <a:tbl>
              <a:tblPr/>
              <a:tblGrid>
                <a:gridCol w="372278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2468450515"/>
      </p:ext>
    </p:extLst>
  </p:cSld>
  <p:clrMapOvr>
    <a:masterClrMapping/>
  </p:clrMapOvr>
  <p:transition spd="med" advClick="0" advTm="150000">
    <p:dissolve/>
  </p:transition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01272"/>
            <a:ext cx="1219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T H I R T Y – T W O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2659263"/>
              </p:ext>
            </p:extLst>
          </p:nvPr>
        </p:nvGraphicFramePr>
        <p:xfrm>
          <a:off x="561976" y="1815353"/>
          <a:ext cx="11168358" cy="5042649"/>
        </p:xfrm>
        <a:graphic>
          <a:graphicData uri="http://schemas.openxmlformats.org/drawingml/2006/table">
            <a:tbl>
              <a:tblPr/>
              <a:tblGrid>
                <a:gridCol w="372278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2941414913"/>
      </p:ext>
    </p:extLst>
  </p:cSld>
  <p:clrMapOvr>
    <a:masterClrMapping/>
  </p:clrMapOvr>
  <p:transition spd="med" advClick="0" advTm="150000">
    <p:dissolve/>
  </p:transition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01272"/>
            <a:ext cx="1219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T H I R T Y – T H R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107943"/>
              </p:ext>
            </p:extLst>
          </p:nvPr>
        </p:nvGraphicFramePr>
        <p:xfrm>
          <a:off x="561976" y="1815353"/>
          <a:ext cx="11168358" cy="5042649"/>
        </p:xfrm>
        <a:graphic>
          <a:graphicData uri="http://schemas.openxmlformats.org/drawingml/2006/table">
            <a:tbl>
              <a:tblPr/>
              <a:tblGrid>
                <a:gridCol w="372278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56145462"/>
      </p:ext>
    </p:extLst>
  </p:cSld>
  <p:clrMapOvr>
    <a:masterClrMapping/>
  </p:clrMapOvr>
  <p:transition spd="med" advClick="0" advTm="150000">
    <p:dissolve/>
  </p:transition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01272"/>
            <a:ext cx="12192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T H I R T Y – F O U R</a:t>
            </a:r>
            <a:endParaRPr lang="en-US" altLang="en-US" sz="360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 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879721"/>
              </p:ext>
            </p:extLst>
          </p:nvPr>
        </p:nvGraphicFramePr>
        <p:xfrm>
          <a:off x="561976" y="1815353"/>
          <a:ext cx="11168358" cy="5042649"/>
        </p:xfrm>
        <a:graphic>
          <a:graphicData uri="http://schemas.openxmlformats.org/drawingml/2006/table">
            <a:tbl>
              <a:tblPr/>
              <a:tblGrid>
                <a:gridCol w="372278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3160951201"/>
      </p:ext>
    </p:extLst>
  </p:cSld>
  <p:clrMapOvr>
    <a:masterClrMapping/>
  </p:clrMapOvr>
  <p:transition spd="med" advClick="0" advTm="150000">
    <p:dissolve/>
  </p:transition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Greek &amp; Latin Roots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01272"/>
            <a:ext cx="1219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213145"/>
              </p:ext>
            </p:extLst>
          </p:nvPr>
        </p:nvGraphicFramePr>
        <p:xfrm>
          <a:off x="561976" y="1815353"/>
          <a:ext cx="11168358" cy="5042649"/>
        </p:xfrm>
        <a:graphic>
          <a:graphicData uri="http://schemas.openxmlformats.org/drawingml/2006/table">
            <a:tbl>
              <a:tblPr/>
              <a:tblGrid>
                <a:gridCol w="372278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4 Series</a:t>
            </a:r>
          </a:p>
        </p:txBody>
      </p:sp>
    </p:spTree>
    <p:extLst>
      <p:ext uri="{BB962C8B-B14F-4D97-AF65-F5344CB8AC3E}">
        <p14:creationId xmlns:p14="http://schemas.microsoft.com/office/powerpoint/2010/main" val="1937298979"/>
      </p:ext>
    </p:extLst>
  </p:cSld>
  <p:clrMapOvr>
    <a:masterClrMapping/>
  </p:clrMapOvr>
  <p:transition spd="med" advClick="0" advTm="150000">
    <p:dissolve/>
  </p:transition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Greek &amp; Latin Roots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9022"/>
            <a:ext cx="1219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029928"/>
              </p:ext>
            </p:extLst>
          </p:nvPr>
        </p:nvGraphicFramePr>
        <p:xfrm>
          <a:off x="561976" y="1815353"/>
          <a:ext cx="11168358" cy="5042649"/>
        </p:xfrm>
        <a:graphic>
          <a:graphicData uri="http://schemas.openxmlformats.org/drawingml/2006/table">
            <a:tbl>
              <a:tblPr/>
              <a:tblGrid>
                <a:gridCol w="372278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tripsy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crush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Lithotripsy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tropic-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Grow towards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zeo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boil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6 Series</a:t>
            </a:r>
          </a:p>
        </p:txBody>
      </p:sp>
    </p:spTree>
    <p:extLst>
      <p:ext uri="{BB962C8B-B14F-4D97-AF65-F5344CB8AC3E}">
        <p14:creationId xmlns:p14="http://schemas.microsoft.com/office/powerpoint/2010/main" val="3923432016"/>
      </p:ext>
    </p:extLst>
  </p:cSld>
  <p:clrMapOvr>
    <a:masterClrMapping/>
  </p:clrMapOvr>
  <p:transition spd="med" advClick="0" advTm="150000">
    <p:dissolve/>
  </p:transition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Greek &amp; Latin Roots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9022"/>
            <a:ext cx="1219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7462457"/>
              </p:ext>
            </p:extLst>
          </p:nvPr>
        </p:nvGraphicFramePr>
        <p:xfrm>
          <a:off x="561976" y="1815353"/>
          <a:ext cx="11168358" cy="5042649"/>
        </p:xfrm>
        <a:graphic>
          <a:graphicData uri="http://schemas.openxmlformats.org/drawingml/2006/table">
            <a:tbl>
              <a:tblPr/>
              <a:tblGrid>
                <a:gridCol w="372278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278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equus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horse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capr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goat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vesp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wasp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pisc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Fish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lup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wolf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6 Series</a:t>
            </a:r>
          </a:p>
        </p:txBody>
      </p:sp>
    </p:spTree>
    <p:extLst>
      <p:ext uri="{BB962C8B-B14F-4D97-AF65-F5344CB8AC3E}">
        <p14:creationId xmlns:p14="http://schemas.microsoft.com/office/powerpoint/2010/main" val="2292307949"/>
      </p:ext>
    </p:extLst>
  </p:cSld>
  <p:clrMapOvr>
    <a:masterClrMapping/>
  </p:clrMapOvr>
  <p:transition spd="med" advClick="0" advTm="150000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F O U R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1567906"/>
              </p:ext>
            </p:extLst>
          </p:nvPr>
        </p:nvGraphicFramePr>
        <p:xfrm>
          <a:off x="363894" y="1815353"/>
          <a:ext cx="11229393" cy="5042649"/>
        </p:xfrm>
        <a:graphic>
          <a:graphicData uri="http://schemas.openxmlformats.org/drawingml/2006/table">
            <a:tbl>
              <a:tblPr/>
              <a:tblGrid>
                <a:gridCol w="3743131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43131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43131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semi-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half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 semimonthly; semiannual</a:t>
                      </a: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corp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body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corporation, corpse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deca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ten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decade, decathlon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surg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rise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surgery, insurgency 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salv-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save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salvation, salvage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0AE9C30-1C33-4DFF-BE5F-1E6AB2BABD33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2528884196"/>
      </p:ext>
    </p:extLst>
  </p:cSld>
  <p:clrMapOvr>
    <a:masterClrMapping/>
  </p:clrMapOvr>
  <p:transition spd="med" advClick="0" advTm="150000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F I F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5774912"/>
              </p:ext>
            </p:extLst>
          </p:nvPr>
        </p:nvGraphicFramePr>
        <p:xfrm>
          <a:off x="321906" y="1815353"/>
          <a:ext cx="11229393" cy="5042649"/>
        </p:xfrm>
        <a:graphic>
          <a:graphicData uri="http://schemas.openxmlformats.org/drawingml/2006/table">
            <a:tbl>
              <a:tblPr/>
              <a:tblGrid>
                <a:gridCol w="3743131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43131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43131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retro-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backward, behind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retroactive, retrograde</a:t>
                      </a: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acro-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height, summit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acrobat, acrophobia</a:t>
                      </a: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avi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bird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aviation, aviary</a:t>
                      </a: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ortho-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straight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orthodontist, orthopedic</a:t>
                      </a: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sci-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know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science, </a:t>
                      </a:r>
                      <a:r>
                        <a:rPr kumimoji="0" lang="en-US" alt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omni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scient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EDAECA5-74DF-4910-B015-FE88C190B2D3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4247029539"/>
      </p:ext>
    </p:extLst>
  </p:cSld>
  <p:clrMapOvr>
    <a:masterClrMapping/>
  </p:clrMapOvr>
  <p:transition spd="med" advClick="0" advTm="150000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S I X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7825378"/>
              </p:ext>
            </p:extLst>
          </p:nvPr>
        </p:nvGraphicFramePr>
        <p:xfrm>
          <a:off x="335901" y="1815353"/>
          <a:ext cx="11313366" cy="5042649"/>
        </p:xfrm>
        <a:graphic>
          <a:graphicData uri="http://schemas.openxmlformats.org/drawingml/2006/table">
            <a:tbl>
              <a:tblPr/>
              <a:tblGrid>
                <a:gridCol w="3771122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71122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71122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veloc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quick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Velocity, velocipede, velociraptor</a:t>
                      </a: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mot-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move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motion, motility </a:t>
                      </a: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pter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wing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helicopter, </a:t>
                      </a:r>
                      <a:r>
                        <a:rPr kumimoji="0" lang="en-US" alt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archae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opteryx</a:t>
                      </a: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re-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again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rewrite, recall, remake </a:t>
                      </a: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path-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feeling or diseased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Pathos, pathology, pathogen, pathetic</a:t>
                      </a: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44ABA33-205A-4D21-99B4-9509458EDE9A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4002817284"/>
      </p:ext>
    </p:extLst>
  </p:cSld>
  <p:clrMapOvr>
    <a:masterClrMapping/>
  </p:clrMapOvr>
  <p:transition spd="med" advClick="0" advTm="150000"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S E V E N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6345455"/>
              </p:ext>
            </p:extLst>
          </p:nvPr>
        </p:nvGraphicFramePr>
        <p:xfrm>
          <a:off x="345234" y="1815353"/>
          <a:ext cx="11229390" cy="5042649"/>
        </p:xfrm>
        <a:graphic>
          <a:graphicData uri="http://schemas.openxmlformats.org/drawingml/2006/table">
            <a:tbl>
              <a:tblPr/>
              <a:tblGrid>
                <a:gridCol w="3743130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43130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43130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pel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push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propel, repel</a:t>
                      </a: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ject</a:t>
                      </a:r>
                      <a:endParaRPr kumimoji="0" lang="en-US" altLang="en-US" sz="3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throw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inject, reject</a:t>
                      </a: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ten-, 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tain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hold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con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tain, tenacity</a:t>
                      </a: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fric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rub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friction </a:t>
                      </a: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labor-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work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laboratory, </a:t>
                      </a:r>
                      <a:r>
                        <a:rPr kumimoji="0" lang="en-US" alt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llaborate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5DF7714-B37A-4A7B-89E9-6FD5177C8B90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400738942"/>
      </p:ext>
    </p:extLst>
  </p:cSld>
  <p:clrMapOvr>
    <a:masterClrMapping/>
  </p:clrMapOvr>
  <p:transition spd="med" advClick="0" advTm="150000"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E I G H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6093280"/>
              </p:ext>
            </p:extLst>
          </p:nvPr>
        </p:nvGraphicFramePr>
        <p:xfrm>
          <a:off x="368560" y="1815353"/>
          <a:ext cx="11201400" cy="5042649"/>
        </p:xfrm>
        <a:graphic>
          <a:graphicData uri="http://schemas.openxmlformats.org/drawingml/2006/table">
            <a:tbl>
              <a:tblPr/>
              <a:tblGrid>
                <a:gridCol w="3733800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ambi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both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ambidextrous, ambi</a:t>
                      </a:r>
                      <a:r>
                        <a:rPr kumimoji="0" lang="en-US" alt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valent</a:t>
                      </a: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not-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note, paper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notary, notation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prob-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try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problem, probation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sei-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shake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Seismograph, seismic, seismogram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ultim-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farthest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ultimate, ultimatum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73A523-2622-4DF8-A4FE-F080D8EBF8CD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1920858016"/>
      </p:ext>
    </p:extLst>
  </p:cSld>
  <p:clrMapOvr>
    <a:masterClrMapping/>
  </p:clrMapOvr>
  <p:transition spd="med" advClick="0" advTm="150000"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N I N E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1698045"/>
              </p:ext>
            </p:extLst>
          </p:nvPr>
        </p:nvGraphicFramePr>
        <p:xfrm>
          <a:off x="377889" y="1815353"/>
          <a:ext cx="11164077" cy="5042649"/>
        </p:xfrm>
        <a:graphic>
          <a:graphicData uri="http://schemas.openxmlformats.org/drawingml/2006/table">
            <a:tbl>
              <a:tblPr/>
              <a:tblGrid>
                <a:gridCol w="3721359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1359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1359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-cede or 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ceed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go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precede, intercede</a:t>
                      </a: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helio-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Sun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heliocentric, helium</a:t>
                      </a: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ego-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I, self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ego</a:t>
                      </a:r>
                      <a:r>
                        <a:rPr kumimoji="0" lang="en-US" alt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centr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ic, egotistical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san-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Healthy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sanity, sanitary</a:t>
                      </a: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somn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Sleep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insomnia 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D2F5FBF-BF08-4F6F-99B4-751F22438072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821314221"/>
      </p:ext>
    </p:extLst>
  </p:cSld>
  <p:clrMapOvr>
    <a:masterClrMapping/>
  </p:clrMapOvr>
  <p:transition spd="med" advClick="0" advTm="150000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EE25C21-3647-4133-B0D0-2473B9B003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1" y="21442"/>
            <a:ext cx="12192001" cy="1371600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US" altLang="en-US" sz="54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5400" b="1" dirty="0">
              <a:solidFill>
                <a:srgbClr val="002060"/>
              </a:solidFill>
              <a:latin typeface="Papyrus" panose="03070502060502030205" pitchFamily="66" charset="0"/>
            </a:endParaRPr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A93B7290-2362-4A72-9EFA-889178976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64023"/>
            <a:ext cx="12192000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rgbClr val="002060"/>
                </a:solidFill>
                <a:latin typeface="Arial" panose="020B0604020202020204" pitchFamily="34" charset="0"/>
              </a:rPr>
              <a:t>W  E  </a:t>
            </a:r>
            <a:r>
              <a:rPr lang="en-US" altLang="en-US" sz="3600" dirty="0" err="1">
                <a:solidFill>
                  <a:srgbClr val="002060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002060"/>
                </a:solidFill>
                <a:latin typeface="Arial" panose="020B0604020202020204" pitchFamily="34" charset="0"/>
              </a:rPr>
              <a:t>  K   T  W  O </a:t>
            </a:r>
          </a:p>
        </p:txBody>
      </p:sp>
      <p:graphicFrame>
        <p:nvGraphicFramePr>
          <p:cNvPr id="4142" name="Group 46">
            <a:extLst>
              <a:ext uri="{FF2B5EF4-FFF2-40B4-BE49-F238E27FC236}">
                <a16:creationId xmlns:a16="http://schemas.microsoft.com/office/drawing/2014/main" id="{3C874D3D-FF93-478C-A3E8-20B06AD9AF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9055596"/>
              </p:ext>
            </p:extLst>
          </p:nvPr>
        </p:nvGraphicFramePr>
        <p:xfrm>
          <a:off x="323850" y="1981201"/>
          <a:ext cx="11310938" cy="4855357"/>
        </p:xfrm>
        <a:graphic>
          <a:graphicData uri="http://schemas.openxmlformats.org/drawingml/2006/table">
            <a:tbl>
              <a:tblPr/>
              <a:tblGrid>
                <a:gridCol w="3738893">
                  <a:extLst>
                    <a:ext uri="{9D8B030D-6E8A-4147-A177-3AD203B41FA5}">
                      <a16:colId xmlns:a16="http://schemas.microsoft.com/office/drawing/2014/main" val="3850746988"/>
                    </a:ext>
                  </a:extLst>
                </a:gridCol>
                <a:gridCol w="3738893">
                  <a:extLst>
                    <a:ext uri="{9D8B030D-6E8A-4147-A177-3AD203B41FA5}">
                      <a16:colId xmlns:a16="http://schemas.microsoft.com/office/drawing/2014/main" val="490553457"/>
                    </a:ext>
                  </a:extLst>
                </a:gridCol>
                <a:gridCol w="3833152">
                  <a:extLst>
                    <a:ext uri="{9D8B030D-6E8A-4147-A177-3AD203B41FA5}">
                      <a16:colId xmlns:a16="http://schemas.microsoft.com/office/drawing/2014/main" val="3309399527"/>
                    </a:ext>
                  </a:extLst>
                </a:gridCol>
              </a:tblGrid>
              <a:tr h="4854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Root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Definition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Examples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4702826"/>
                  </a:ext>
                </a:extLst>
              </a:tr>
              <a:tr h="8737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cyt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cell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cytology, cytoskeleton, cytoplasm, cytokinesis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430506"/>
                  </a:ext>
                </a:extLst>
              </a:tr>
              <a:tr h="87473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endo-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internal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endoscopy, endotherm, endoplasmic, endoderm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4855295"/>
                  </a:ext>
                </a:extLst>
              </a:tr>
              <a:tr h="8730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capit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head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capital, decapitate, capitol, capitulate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631850"/>
                  </a:ext>
                </a:extLst>
              </a:tr>
              <a:tr h="87473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de-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from, remove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detoxify, defragment, delight, denude, deduce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2222669"/>
                  </a:ext>
                </a:extLst>
              </a:tr>
              <a:tr h="8737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with, together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coexist, coevolution, cooperate, coparenting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8623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B6FE06A-7D1B-44DA-AD10-E5356F8EB435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1813023082"/>
      </p:ext>
    </p:extLst>
  </p:cSld>
  <p:clrMapOvr>
    <a:masterClrMapping/>
  </p:clrMapOvr>
  <p:transition spd="med" advClick="0" advTm="120000"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942314"/>
              </p:ext>
            </p:extLst>
          </p:nvPr>
        </p:nvGraphicFramePr>
        <p:xfrm>
          <a:off x="359230" y="1815353"/>
          <a:ext cx="11243385" cy="5042649"/>
        </p:xfrm>
        <a:graphic>
          <a:graphicData uri="http://schemas.openxmlformats.org/drawingml/2006/table">
            <a:tbl>
              <a:tblPr/>
              <a:tblGrid>
                <a:gridCol w="3747795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47795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47795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son-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sound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resonate, sonogram, sonorous, sonority</a:t>
                      </a: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urs</a:t>
                      </a:r>
                      <a:r>
                        <a:rPr kumimoji="0" lang="en-US" altLang="en-US" sz="3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bear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Ursiform, ursine,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Ursa Major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memor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remember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memory, commemorate 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narr-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tell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narrate, narrator, narration, narratology 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pach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thick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pachyderm, </a:t>
                      </a:r>
                      <a:r>
                        <a:rPr kumimoji="0" lang="en-US" altLang="en-US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pachycephalosaurus</a:t>
                      </a:r>
                      <a:endParaRPr kumimoji="0" lang="en-US" alt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BBCC1BD-3961-47F7-9F1E-9E6772B23A89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1691565279"/>
      </p:ext>
    </p:extLst>
  </p:cSld>
  <p:clrMapOvr>
    <a:masterClrMapping/>
  </p:clrMapOvr>
  <p:transition spd="med" advClick="0" advTm="150000"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O N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0112275"/>
              </p:ext>
            </p:extLst>
          </p:nvPr>
        </p:nvGraphicFramePr>
        <p:xfrm>
          <a:off x="359230" y="1815353"/>
          <a:ext cx="11210730" cy="5042649"/>
        </p:xfrm>
        <a:graphic>
          <a:graphicData uri="http://schemas.openxmlformats.org/drawingml/2006/table">
            <a:tbl>
              <a:tblPr/>
              <a:tblGrid>
                <a:gridCol w="3736910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36910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36910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sol-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sun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solar, solstice</a:t>
                      </a: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luna</a:t>
                      </a:r>
                      <a:r>
                        <a:rPr kumimoji="0" lang="en-US" altLang="en-US" sz="3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moon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lunar, lunatic</a:t>
                      </a: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pen-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almost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penumbra, peninsula</a:t>
                      </a: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umbr-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shadow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penumbra, umbrella </a:t>
                      </a: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cosm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universe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cosmic, cosmology, cosmonaut</a:t>
                      </a: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AB63A93-A10E-40B1-A9C4-5538AE202735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2320814326"/>
      </p:ext>
    </p:extLst>
  </p:cSld>
  <p:clrMapOvr>
    <a:masterClrMapping/>
  </p:clrMapOvr>
  <p:transition spd="med" advClick="0" advTm="150000"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T W O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1114049"/>
              </p:ext>
            </p:extLst>
          </p:nvPr>
        </p:nvGraphicFramePr>
        <p:xfrm>
          <a:off x="457199" y="1815353"/>
          <a:ext cx="11140752" cy="5042649"/>
        </p:xfrm>
        <a:graphic>
          <a:graphicData uri="http://schemas.openxmlformats.org/drawingml/2006/table">
            <a:tbl>
              <a:tblPr/>
              <a:tblGrid>
                <a:gridCol w="3713584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13584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13584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vent-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window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ventilation</a:t>
                      </a: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cut- 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skin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cutaneous, cuticle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aug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auct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grow or increase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Augment or auction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cycl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round, recurring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cyclone, cycloid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tact-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touch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con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tact, tactile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8EA3063-AAC3-4337-93CA-069EB0DAEA70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43079063"/>
      </p:ext>
    </p:extLst>
  </p:cSld>
  <p:clrMapOvr>
    <a:masterClrMapping/>
  </p:clrMapOvr>
  <p:transition spd="med" advClick="0" advTm="150000"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T H R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9443067"/>
              </p:ext>
            </p:extLst>
          </p:nvPr>
        </p:nvGraphicFramePr>
        <p:xfrm>
          <a:off x="443204" y="1815353"/>
          <a:ext cx="11000793" cy="5042649"/>
        </p:xfrm>
        <a:graphic>
          <a:graphicData uri="http://schemas.openxmlformats.org/drawingml/2006/table">
            <a:tbl>
              <a:tblPr/>
              <a:tblGrid>
                <a:gridCol w="3666931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66931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66931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max-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greatest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maximum  maxilla</a:t>
                      </a: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min-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small or less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minimum  miniscule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osis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state or condition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halitosis  hypnosis 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-blast-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immature cells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osteoblast, fibroblast blastoma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-cyst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bladder or pouch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cystic nematocyst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241D979-F2F3-4001-8742-281762B91A8D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386856981"/>
      </p:ext>
    </p:extLst>
  </p:cSld>
  <p:clrMapOvr>
    <a:masterClrMapping/>
  </p:clrMapOvr>
  <p:transition spd="med" advClick="0" advTm="150000"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F O U R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9302099"/>
              </p:ext>
            </p:extLst>
          </p:nvPr>
        </p:nvGraphicFramePr>
        <p:xfrm>
          <a:off x="424544" y="1815353"/>
          <a:ext cx="11028783" cy="5042649"/>
        </p:xfrm>
        <a:graphic>
          <a:graphicData uri="http://schemas.openxmlformats.org/drawingml/2006/table">
            <a:tbl>
              <a:tblPr/>
              <a:tblGrid>
                <a:gridCol w="3676261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76261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76261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pan-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union or all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Pangaea  </a:t>
                      </a: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zygo-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pair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zygote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tele-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distance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telephone  telophase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neuro-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nerve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Neuron, neurologist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pino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hunger, drink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pinocytosis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1C53D7E-14C7-41DD-B51E-65839DDC840D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1930697956"/>
      </p:ext>
    </p:extLst>
  </p:cSld>
  <p:clrMapOvr>
    <a:masterClrMapping/>
  </p:clrMapOvr>
  <p:transition spd="med" advClick="0" advTm="150000"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F I V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4042092"/>
              </p:ext>
            </p:extLst>
          </p:nvPr>
        </p:nvGraphicFramePr>
        <p:xfrm>
          <a:off x="401216" y="1815353"/>
          <a:ext cx="11159412" cy="5042649"/>
        </p:xfrm>
        <a:graphic>
          <a:graphicData uri="http://schemas.openxmlformats.org/drawingml/2006/table">
            <a:tbl>
              <a:tblPr/>
              <a:tblGrid>
                <a:gridCol w="3719804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19804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19804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kine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movement or motion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Telekinesis,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kinetic energy</a:t>
                      </a:r>
                    </a:p>
                  </a:txBody>
                  <a:tcPr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laps-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slide or slip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Relapse, prolapse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ose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sugar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Lactose, glucose, sucrose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ase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enzyme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Amylase, lyase, transcriptase 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larv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ghost or mask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Larva, larval 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3FEC9E3-AA37-4ECE-B59D-5CCD1B61D8FD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3798432209"/>
      </p:ext>
    </p:extLst>
  </p:cSld>
  <p:clrMapOvr>
    <a:masterClrMapping/>
  </p:clrMapOvr>
  <p:transition spd="med" advClick="0" advTm="150000"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S I X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071855"/>
              </p:ext>
            </p:extLst>
          </p:nvPr>
        </p:nvGraphicFramePr>
        <p:xfrm>
          <a:off x="429208" y="1815353"/>
          <a:ext cx="11122089" cy="5042649"/>
        </p:xfrm>
        <a:graphic>
          <a:graphicData uri="http://schemas.openxmlformats.org/drawingml/2006/table">
            <a:tbl>
              <a:tblPr/>
              <a:tblGrid>
                <a:gridCol w="3707363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07363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07363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lig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bind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Ligament, ligature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lip-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fat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Lipid, lipolysis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ocu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/l-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eye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Ocular, oculus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solv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set free or loosen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solvent, dissolve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ton-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stretch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isotonic, tone,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montone</a:t>
                      </a: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53963F6-6F05-41B2-BC13-12C1D8A3F859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1628087069"/>
      </p:ext>
    </p:extLst>
  </p:cSld>
  <p:clrMapOvr>
    <a:masterClrMapping/>
  </p:clrMapOvr>
  <p:transition spd="med" advClick="0" advTm="150000"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S E V E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391106"/>
              </p:ext>
            </p:extLst>
          </p:nvPr>
        </p:nvGraphicFramePr>
        <p:xfrm>
          <a:off x="499187" y="1815353"/>
          <a:ext cx="11019453" cy="5042649"/>
        </p:xfrm>
        <a:graphic>
          <a:graphicData uri="http://schemas.openxmlformats.org/drawingml/2006/table">
            <a:tbl>
              <a:tblPr/>
              <a:tblGrid>
                <a:gridCol w="3673151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73151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73151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acu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sharp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Accurate or acupressure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agr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agri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field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Agriculture or agronomy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verm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worm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Vermiculture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bar- 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weight or pressure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Barometer or barograph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cand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glowing or iridescent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Candela or candid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DDD2DB6-BF9A-45D3-A050-AE4A13CC1E54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3860627047"/>
      </p:ext>
    </p:extLst>
  </p:cSld>
  <p:clrMapOvr>
    <a:masterClrMapping/>
  </p:clrMapOvr>
  <p:transition spd="med" advClick="0" advTm="150000">
    <p:dissolv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E I G H T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8054817"/>
              </p:ext>
            </p:extLst>
          </p:nvPr>
        </p:nvGraphicFramePr>
        <p:xfrm>
          <a:off x="461666" y="1815353"/>
          <a:ext cx="11131620" cy="5042649"/>
        </p:xfrm>
        <a:graphic>
          <a:graphicData uri="http://schemas.openxmlformats.org/drawingml/2006/table">
            <a:tbl>
              <a:tblPr/>
              <a:tblGrid>
                <a:gridCol w="3710540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10540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10540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carn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flesh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Carnivore or carnival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ep- or epi-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upon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Epoch or epicenter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fil-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thread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Filament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-for-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bore or drill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Perforate or force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-form-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shape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Conform or deformity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A9E2CEA-50C3-41BC-AB18-4FECBC5E9433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425879234"/>
      </p:ext>
    </p:extLst>
  </p:cSld>
  <p:clrMapOvr>
    <a:masterClrMapping/>
  </p:clrMapOvr>
  <p:transition spd="med" advClick="0" advTm="150000">
    <p:dissolv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N I N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776558"/>
              </p:ext>
            </p:extLst>
          </p:nvPr>
        </p:nvGraphicFramePr>
        <p:xfrm>
          <a:off x="513184" y="1815353"/>
          <a:ext cx="11038113" cy="5042649"/>
        </p:xfrm>
        <a:graphic>
          <a:graphicData uri="http://schemas.openxmlformats.org/drawingml/2006/table">
            <a:tbl>
              <a:tblPr/>
              <a:tblGrid>
                <a:gridCol w="3679371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79371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79371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front-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forehead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Confront or frontage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fund-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fus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pour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diffusion or perfuse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geo-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earth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Geometry or geology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gran-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grain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Granola or granite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gymn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naked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Gymnastics or gymnosperm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2F71AD7-4F08-4DC5-93D7-7BAFA1BCB743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3863429378"/>
      </p:ext>
    </p:extLst>
  </p:cSld>
  <p:clrMapOvr>
    <a:masterClrMapping/>
  </p:clrMapOvr>
  <p:transition spd="med" advClick="0" advTm="150000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01272"/>
            <a:ext cx="1219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H R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0547611"/>
              </p:ext>
            </p:extLst>
          </p:nvPr>
        </p:nvGraphicFramePr>
        <p:xfrm>
          <a:off x="438539" y="1815353"/>
          <a:ext cx="11173408" cy="5042649"/>
        </p:xfrm>
        <a:graphic>
          <a:graphicData uri="http://schemas.openxmlformats.org/drawingml/2006/table">
            <a:tbl>
              <a:tblPr/>
              <a:tblGrid>
                <a:gridCol w="368092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881535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10947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simi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ape or monkey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Simian or prosimian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sten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narrow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Stenosis, stenography, stenothermal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zo-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animal or living thing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Zoology, protozoan, zoic, zooxanthella, epizootic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pugn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fight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Pugnacious, repugnant, impugn, pugilism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put-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think, consider, or believe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Putative, compute, deputy, repute, reputation, dispute 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C0074AC-354D-46FC-81D7-A7468E4DB1F0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3574471038"/>
      </p:ext>
    </p:extLst>
  </p:cSld>
  <p:clrMapOvr>
    <a:masterClrMapping/>
  </p:clrMapOvr>
  <p:transition spd="med" advClick="0" advTm="150000">
    <p:dissolv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H I R T Y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942938"/>
              </p:ext>
            </p:extLst>
          </p:nvPr>
        </p:nvGraphicFramePr>
        <p:xfrm>
          <a:off x="485192" y="1815353"/>
          <a:ext cx="11122089" cy="5042649"/>
        </p:xfrm>
        <a:graphic>
          <a:graphicData uri="http://schemas.openxmlformats.org/drawingml/2006/table">
            <a:tbl>
              <a:tblPr/>
              <a:tblGrid>
                <a:gridCol w="3707363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07363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07363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hydr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water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Hydrology or hydrophobia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lact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milk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Lactose or lactate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zym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ferment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Enzyme, lysozyme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xyl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wood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Xylem, xylophone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viv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live 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Vivid, revive, survive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676A7CD-13A5-4178-B805-D4353FC79895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900188486"/>
      </p:ext>
    </p:extLst>
  </p:cSld>
  <p:clrMapOvr>
    <a:masterClrMapping/>
  </p:clrMapOvr>
  <p:transition spd="med" advClick="0" advTm="150000">
    <p:dissolv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H I R T Y – O N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439996"/>
              </p:ext>
            </p:extLst>
          </p:nvPr>
        </p:nvGraphicFramePr>
        <p:xfrm>
          <a:off x="433874" y="1815353"/>
          <a:ext cx="11131419" cy="5042649"/>
        </p:xfrm>
        <a:graphic>
          <a:graphicData uri="http://schemas.openxmlformats.org/drawingml/2006/table">
            <a:tbl>
              <a:tblPr/>
              <a:tblGrid>
                <a:gridCol w="3710473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10473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10473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ultra-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beyond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Ultrasonic 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tuss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cough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Pertussis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tympan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drum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Tympanic membrane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troph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feed or grow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Atrophy or dystrophy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tach-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swift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Tachometer or tachycardia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0FDE9A2-D6F1-42B3-8E52-870B55006DF2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2407938145"/>
      </p:ext>
    </p:extLst>
  </p:cSld>
  <p:clrMapOvr>
    <a:masterClrMapping/>
  </p:clrMapOvr>
  <p:transition spd="med" advClick="0" advTm="150000">
    <p:dissolv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H I R T Y – T W O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4263736"/>
              </p:ext>
            </p:extLst>
          </p:nvPr>
        </p:nvGraphicFramePr>
        <p:xfrm>
          <a:off x="359230" y="1815353"/>
          <a:ext cx="11252718" cy="5042649"/>
        </p:xfrm>
        <a:graphic>
          <a:graphicData uri="http://schemas.openxmlformats.org/drawingml/2006/table">
            <a:tbl>
              <a:tblPr/>
              <a:tblGrid>
                <a:gridCol w="375090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5090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5090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vesic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bladder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Vesicle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trich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hair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Trichinosis 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ventr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belly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Ventral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uro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tail or urine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Urinary or urogenital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und-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wave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Undulate or abundant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A6C5343-F82B-476F-B8DA-E61470371C0E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1324731495"/>
      </p:ext>
    </p:extLst>
  </p:cSld>
  <p:clrMapOvr>
    <a:masterClrMapping/>
  </p:clrMapOvr>
  <p:transition spd="med" advClick="0" advTm="150000">
    <p:dissolv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H I R T Y – T H R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276033"/>
              </p:ext>
            </p:extLst>
          </p:nvPr>
        </p:nvGraphicFramePr>
        <p:xfrm>
          <a:off x="359230" y="1815353"/>
          <a:ext cx="11252718" cy="5042649"/>
        </p:xfrm>
        <a:graphic>
          <a:graphicData uri="http://schemas.openxmlformats.org/drawingml/2006/table">
            <a:tbl>
              <a:tblPr/>
              <a:tblGrid>
                <a:gridCol w="375090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5090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5090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celer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fast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Accelerate, decelerate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centr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central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Centrifugal, egocentric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mort-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death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Immortal, mortician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nephr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kidney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Nephritis,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nephrotomy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, nephron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osteo-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bone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Osteoblast, osteopath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A6C5343-F82B-476F-B8DA-E61470371C0E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2359045020"/>
      </p:ext>
    </p:extLst>
  </p:cSld>
  <p:clrMapOvr>
    <a:masterClrMapping/>
  </p:clrMapOvr>
  <p:transition spd="med" advClick="0" advTm="150000">
    <p:dissolv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H I R T Y – F O U R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6359928"/>
              </p:ext>
            </p:extLst>
          </p:nvPr>
        </p:nvGraphicFramePr>
        <p:xfrm>
          <a:off x="359230" y="1815353"/>
          <a:ext cx="11252718" cy="5042649"/>
        </p:xfrm>
        <a:graphic>
          <a:graphicData uri="http://schemas.openxmlformats.org/drawingml/2006/table">
            <a:tbl>
              <a:tblPr/>
              <a:tblGrid>
                <a:gridCol w="375090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5090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5090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esth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feeling or sensation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Anesthesia, kinesthesia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flect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bend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Reflect, deflect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fore-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 front of, previous, earlier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Forecast, forebode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ger-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old age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Geriatric, gerontology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Giga-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 billion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Gigawatt, gigabyte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A6C5343-F82B-476F-B8DA-E61470371C0E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14332724"/>
      </p:ext>
    </p:extLst>
  </p:cSld>
  <p:clrMapOvr>
    <a:masterClrMapping/>
  </p:clrMapOvr>
  <p:transition spd="med" advClick="0" advTm="150000">
    <p:dissolv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O N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521087"/>
              </p:ext>
            </p:extLst>
          </p:nvPr>
        </p:nvGraphicFramePr>
        <p:xfrm>
          <a:off x="405881" y="1815353"/>
          <a:ext cx="11122089" cy="5042649"/>
        </p:xfrm>
        <a:graphic>
          <a:graphicData uri="http://schemas.openxmlformats.org/drawingml/2006/table">
            <a:tbl>
              <a:tblPr/>
              <a:tblGrid>
                <a:gridCol w="3707363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07363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07363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chel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claw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Chelation, cheliped, cheloid, chelate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tax-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arrangement or order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Taxonomy, taxis, taxidermy,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teg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cover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Protect, detect, protégé, strategy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tard-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slow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Retard or tardiness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away or absent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Absent or abscond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11CAD91-F2BF-43CD-B5A8-982FA09B2E98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2676581055"/>
      </p:ext>
    </p:extLst>
  </p:cSld>
  <p:clrMapOvr>
    <a:masterClrMapping/>
  </p:clrMapOvr>
  <p:transition spd="med" advClick="0" advTm="150000">
    <p:dissolv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O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8902883"/>
              </p:ext>
            </p:extLst>
          </p:nvPr>
        </p:nvGraphicFramePr>
        <p:xfrm>
          <a:off x="373224" y="1815353"/>
          <a:ext cx="11243388" cy="5042649"/>
        </p:xfrm>
        <a:graphic>
          <a:graphicData uri="http://schemas.openxmlformats.org/drawingml/2006/table">
            <a:tbl>
              <a:tblPr/>
              <a:tblGrid>
                <a:gridCol w="374779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4779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4779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supra-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above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Supraspinatus, supranuclear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-sperm-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seed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Panspermia, angiosperm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a- or an-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without or not or absent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Anhydrous, atypical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anim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mind or spirit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Animal, animate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sicc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dry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Dessicate</a:t>
                      </a: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574F23E-B43B-4908-9AA5-99C8406CF18A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3054236483"/>
      </p:ext>
    </p:extLst>
  </p:cSld>
  <p:clrMapOvr>
    <a:masterClrMapping/>
  </p:clrMapOvr>
  <p:transition spd="med" advClick="0" advTm="150000">
    <p:dissolv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00C0C91-7568-4D01-9B45-433FFB4039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12192001" cy="1371600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US" altLang="en-US" sz="54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5400" b="1" dirty="0">
              <a:solidFill>
                <a:srgbClr val="002060"/>
              </a:solidFill>
              <a:latin typeface="Papyrus" panose="03070502060502030205" pitchFamily="66" charset="0"/>
            </a:endParaRPr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0B102DA4-BF45-460E-B527-386FA965C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345399"/>
            <a:ext cx="868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 E 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 K    T  H  R  E 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77983CC3-D91F-498E-AE36-E10B4681AA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7666694"/>
              </p:ext>
            </p:extLst>
          </p:nvPr>
        </p:nvGraphicFramePr>
        <p:xfrm>
          <a:off x="414338" y="2057400"/>
          <a:ext cx="11196636" cy="4800600"/>
        </p:xfrm>
        <a:graphic>
          <a:graphicData uri="http://schemas.openxmlformats.org/drawingml/2006/table">
            <a:tbl>
              <a:tblPr/>
              <a:tblGrid>
                <a:gridCol w="3732212">
                  <a:extLst>
                    <a:ext uri="{9D8B030D-6E8A-4147-A177-3AD203B41FA5}">
                      <a16:colId xmlns:a16="http://schemas.microsoft.com/office/drawing/2014/main" val="1060961120"/>
                    </a:ext>
                  </a:extLst>
                </a:gridCol>
                <a:gridCol w="3732212">
                  <a:extLst>
                    <a:ext uri="{9D8B030D-6E8A-4147-A177-3AD203B41FA5}">
                      <a16:colId xmlns:a16="http://schemas.microsoft.com/office/drawing/2014/main" val="4120292647"/>
                    </a:ext>
                  </a:extLst>
                </a:gridCol>
                <a:gridCol w="3732212">
                  <a:extLst>
                    <a:ext uri="{9D8B030D-6E8A-4147-A177-3AD203B41FA5}">
                      <a16:colId xmlns:a16="http://schemas.microsoft.com/office/drawing/2014/main" val="3147690837"/>
                    </a:ext>
                  </a:extLst>
                </a:gridCol>
              </a:tblGrid>
              <a:tr h="472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Root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Definition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Examples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6487334"/>
                  </a:ext>
                </a:extLst>
              </a:tr>
              <a:tr h="8500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meter-,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metr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measure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metric, thermometer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2344511"/>
                  </a:ext>
                </a:extLst>
              </a:tr>
              <a:tr h="9262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exo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outside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exoskeleton,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exothermic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20817"/>
                  </a:ext>
                </a:extLst>
              </a:tr>
              <a:tr h="8500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grav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heavy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gravity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829574"/>
                  </a:ext>
                </a:extLst>
              </a:tr>
              <a:tr h="8516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manu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hand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manuscript, manual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023890"/>
                  </a:ext>
                </a:extLst>
              </a:tr>
              <a:tr h="8500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poly-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many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polygon, polytheism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5526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5A7110E-E711-466C-9EBE-648317289312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1219384075"/>
      </p:ext>
    </p:extLst>
  </p:cSld>
  <p:clrMapOvr>
    <a:masterClrMapping/>
  </p:clrMapOvr>
  <p:transition spd="med" advClick="0" advTm="120000">
    <p:dissolv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F O U R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8175634"/>
              </p:ext>
            </p:extLst>
          </p:nvPr>
        </p:nvGraphicFramePr>
        <p:xfrm>
          <a:off x="242595" y="1815353"/>
          <a:ext cx="11392677" cy="5042649"/>
        </p:xfrm>
        <a:graphic>
          <a:graphicData uri="http://schemas.openxmlformats.org/drawingml/2006/table">
            <a:tbl>
              <a:tblPr/>
              <a:tblGrid>
                <a:gridCol w="3797559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97559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97559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arthr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joint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Arthropscopic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, arthritis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dendr-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tree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Dendrite, dendrology, dendrochronology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oss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bone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Osseous,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caust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caut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burn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Cauterize, caustic, holocaust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macro-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large or great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Macrophage, macromolecule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62377A2-686C-480D-B6CE-A073B5168529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970527235"/>
      </p:ext>
    </p:extLst>
  </p:cSld>
  <p:clrMapOvr>
    <a:masterClrMapping/>
  </p:clrMapOvr>
  <p:transition spd="med" advClick="0" advTm="150000">
    <p:dissolv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F I V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656345"/>
              </p:ext>
            </p:extLst>
          </p:nvPr>
        </p:nvGraphicFramePr>
        <p:xfrm>
          <a:off x="205274" y="1815353"/>
          <a:ext cx="11485983" cy="5042649"/>
        </p:xfrm>
        <a:graphic>
          <a:graphicData uri="http://schemas.openxmlformats.org/drawingml/2006/table">
            <a:tbl>
              <a:tblPr/>
              <a:tblGrid>
                <a:gridCol w="3828661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828661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828661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noto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Back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Notochord, notoriety, notorious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tetan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Stiff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Tetanus, tetanize, tetanoid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laten-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Hidden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Latent, latency, latencies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sarco-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Flesh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Sarcoplasm, sarcomere, sarcophagus, sarcoma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proto-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First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Proton, protoplasm, protozoa, protocol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D437F21-27BB-4E40-82A0-98DD95A81127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3198138096"/>
      </p:ext>
    </p:extLst>
  </p:cSld>
  <p:clrMapOvr>
    <a:masterClrMapping/>
  </p:clrMapOvr>
  <p:transition spd="med" advClick="0" advTm="150000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BAA83C4-AB44-4125-8A31-917AFB80E3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371600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US" altLang="en-US" sz="54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54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5123" name="Text Box 4">
            <a:extLst>
              <a:ext uri="{FF2B5EF4-FFF2-40B4-BE49-F238E27FC236}">
                <a16:creationId xmlns:a16="http://schemas.microsoft.com/office/drawing/2014/main" id="{CA8997A8-5EA9-4E51-85ED-31C9231AA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295400"/>
            <a:ext cx="868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 E 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 K    F  O  U  R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28EA8672-E539-49DC-B99A-C46D865FCE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485860"/>
              </p:ext>
            </p:extLst>
          </p:nvPr>
        </p:nvGraphicFramePr>
        <p:xfrm>
          <a:off x="461664" y="2057400"/>
          <a:ext cx="11196936" cy="4800599"/>
        </p:xfrm>
        <a:graphic>
          <a:graphicData uri="http://schemas.openxmlformats.org/drawingml/2006/table">
            <a:tbl>
              <a:tblPr/>
              <a:tblGrid>
                <a:gridCol w="3732312">
                  <a:extLst>
                    <a:ext uri="{9D8B030D-6E8A-4147-A177-3AD203B41FA5}">
                      <a16:colId xmlns:a16="http://schemas.microsoft.com/office/drawing/2014/main" val="4140397923"/>
                    </a:ext>
                  </a:extLst>
                </a:gridCol>
                <a:gridCol w="3732312">
                  <a:extLst>
                    <a:ext uri="{9D8B030D-6E8A-4147-A177-3AD203B41FA5}">
                      <a16:colId xmlns:a16="http://schemas.microsoft.com/office/drawing/2014/main" val="4190246000"/>
                    </a:ext>
                  </a:extLst>
                </a:gridCol>
                <a:gridCol w="3732312">
                  <a:extLst>
                    <a:ext uri="{9D8B030D-6E8A-4147-A177-3AD203B41FA5}">
                      <a16:colId xmlns:a16="http://schemas.microsoft.com/office/drawing/2014/main" val="558285534"/>
                    </a:ext>
                  </a:extLst>
                </a:gridCol>
              </a:tblGrid>
              <a:tr h="4800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Root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Definition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Examples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2615403"/>
                  </a:ext>
                </a:extLst>
              </a:tr>
              <a:tr h="8634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trans-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across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transport,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transuranium</a:t>
                      </a: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6610177"/>
                  </a:ext>
                </a:extLst>
              </a:tr>
              <a:tr h="8651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therm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heat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thermometer, thermostat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196576"/>
                  </a:ext>
                </a:extLst>
              </a:tr>
              <a:tr h="8634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aer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air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aerobic, anaerobic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8833872"/>
                  </a:ext>
                </a:extLst>
              </a:tr>
              <a:tr h="8651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-less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without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tireless, headless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1656158"/>
                  </a:ext>
                </a:extLst>
              </a:tr>
              <a:tr h="8634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dia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apart, through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diameter, diagonal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096108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1291450-26D0-454C-9A8D-0A7F8EB12023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2297909222"/>
      </p:ext>
    </p:extLst>
  </p:cSld>
  <p:clrMapOvr>
    <a:masterClrMapping/>
  </p:clrMapOvr>
  <p:transition spd="med" advClick="0" advTm="150000">
    <p:dissolv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S I X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0353642"/>
              </p:ext>
            </p:extLst>
          </p:nvPr>
        </p:nvGraphicFramePr>
        <p:xfrm>
          <a:off x="340568" y="1815353"/>
          <a:ext cx="11271378" cy="5042649"/>
        </p:xfrm>
        <a:graphic>
          <a:graphicData uri="http://schemas.openxmlformats.org/drawingml/2006/table">
            <a:tbl>
              <a:tblPr/>
              <a:tblGrid>
                <a:gridCol w="375712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5712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5712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cran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Skull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Cranium, cranial, craniology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iatr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iatro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medical care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Pediatrics, geriatrics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plast</a:t>
                      </a: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plasm-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form, development, forming cells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Cytoplasm, chloroplast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dent-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dont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teeth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Dentist, orthodontist, rodent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derm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skin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Pachyderm, hypodermic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E2FA343-F912-479E-A5CA-3BAF14FF2B0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2920773755"/>
      </p:ext>
    </p:extLst>
  </p:cSld>
  <p:clrMapOvr>
    <a:masterClrMapping/>
  </p:clrMapOvr>
  <p:transition spd="med" advClick="0" advTm="150000">
    <p:dissolv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S E V E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456852"/>
              </p:ext>
            </p:extLst>
          </p:nvPr>
        </p:nvGraphicFramePr>
        <p:xfrm>
          <a:off x="251928" y="1815353"/>
          <a:ext cx="11341359" cy="5042649"/>
        </p:xfrm>
        <a:graphic>
          <a:graphicData uri="http://schemas.openxmlformats.org/drawingml/2006/table">
            <a:tbl>
              <a:tblPr/>
              <a:tblGrid>
                <a:gridCol w="3780453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80453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80453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duc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duct-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lead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Educate, conduct, deduction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histo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tissue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Histology, histochemistry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dys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abnormal or bad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Dyspepsia, dyslexia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out or away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Eject, emission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em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into, cover, with, cause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Enzyme, empower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338432C-976C-4D20-9E2A-91548A90DBE3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3740364482"/>
      </p:ext>
    </p:extLst>
  </p:cSld>
  <p:clrMapOvr>
    <a:masterClrMapping/>
  </p:clrMapOvr>
  <p:transition spd="med" advClick="0" advTm="150000">
    <p:dissolv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E I G H T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4328187"/>
              </p:ext>
            </p:extLst>
          </p:nvPr>
        </p:nvGraphicFramePr>
        <p:xfrm>
          <a:off x="223936" y="1815353"/>
          <a:ext cx="11416002" cy="5042649"/>
        </p:xfrm>
        <a:graphic>
          <a:graphicData uri="http://schemas.openxmlformats.org/drawingml/2006/table">
            <a:tbl>
              <a:tblPr/>
              <a:tblGrid>
                <a:gridCol w="3805334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805334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805334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bene-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good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Benefit, benefactor, benevolent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contra- or counter-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against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Contraindicated, counteract, contradict, encounter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fort-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strength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Fortitude, fortress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-sent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feel or to send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Consent or resent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nym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name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Antonym, synonym, homonym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66306AB-6ABF-46DB-B96F-12095E3D0F76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3758298355"/>
      </p:ext>
    </p:extLst>
  </p:cSld>
  <p:clrMapOvr>
    <a:masterClrMapping/>
  </p:clrMapOvr>
  <p:transition spd="med" advClick="0" advTm="150000">
    <p:dissolv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N I N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4800630"/>
              </p:ext>
            </p:extLst>
          </p:nvPr>
        </p:nvGraphicFramePr>
        <p:xfrm>
          <a:off x="317242" y="1815353"/>
          <a:ext cx="11210730" cy="5042649"/>
        </p:xfrm>
        <a:graphic>
          <a:graphicData uri="http://schemas.openxmlformats.org/drawingml/2006/table">
            <a:tbl>
              <a:tblPr/>
              <a:tblGrid>
                <a:gridCol w="3736910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36910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36910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gram-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letter or written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Cardiogram, telegram, grammar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curs-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curr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run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Concurrent, cursive, current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helic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spiral or circular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Helicopter, helical, helicase, parhelic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micro-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very small or minute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Microscope, microencephaly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mega-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great or large or million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Megalodon, megalopolis 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1B81CAA-861C-44B8-A62B-5404E5AD4A85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1127178836"/>
      </p:ext>
    </p:extLst>
  </p:cSld>
  <p:clrMapOvr>
    <a:masterClrMapping/>
  </p:clrMapOvr>
  <p:transition spd="med" advClick="0" advTm="150000">
    <p:dissolv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E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156102"/>
              </p:ext>
            </p:extLst>
          </p:nvPr>
        </p:nvGraphicFramePr>
        <p:xfrm>
          <a:off x="391886" y="1815353"/>
          <a:ext cx="11150082" cy="5042649"/>
        </p:xfrm>
        <a:graphic>
          <a:graphicData uri="http://schemas.openxmlformats.org/drawingml/2006/table">
            <a:tbl>
              <a:tblPr/>
              <a:tblGrid>
                <a:gridCol w="3716694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16694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16694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gyn-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Female or woman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Gynecology,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gynephobia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,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hepa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liver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Hepatitis, hepatoma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dyn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/a/am-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power, strength, energy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Dynamic, dynamite, dynamo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mal-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bad or ill or wrong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Malaria, malcontent, “</a:t>
                      </a:r>
                      <a:r>
                        <a:rPr kumimoji="0" lang="en-US" alt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Maleficent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”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op-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ob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 the way or against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Object, obscure, opposition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E4D54E4-3ECC-4F49-9206-12FD0AC1198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3777649592"/>
      </p:ext>
    </p:extLst>
  </p:cSld>
  <p:clrMapOvr>
    <a:masterClrMapping/>
  </p:clrMapOvr>
  <p:transition spd="med" advClick="0" advTm="150000">
    <p:dissolv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E L E V E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1474127"/>
              </p:ext>
            </p:extLst>
          </p:nvPr>
        </p:nvGraphicFramePr>
        <p:xfrm>
          <a:off x="424544" y="1815353"/>
          <a:ext cx="11098761" cy="5042649"/>
        </p:xfrm>
        <a:graphic>
          <a:graphicData uri="http://schemas.openxmlformats.org/drawingml/2006/table">
            <a:tbl>
              <a:tblPr/>
              <a:tblGrid>
                <a:gridCol w="3699587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99587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99587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oxy-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oxi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sharp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Oxymoron, oxidize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cess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go or yield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Process, cessation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luc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light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Elucidate, translucent, lucid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para-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beside, beyond, abnormal, assistant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Paralegal, parasite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ad-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or toward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Adductor, adhere, adjacent, adapt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172E6CD-1DF1-4DBE-AF3A-93896D43A85D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3750101355"/>
      </p:ext>
    </p:extLst>
  </p:cSld>
  <p:clrMapOvr>
    <a:masterClrMapping/>
  </p:clrMapOvr>
  <p:transition spd="med" advClick="0" advTm="150000">
    <p:dissolv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Greek &amp; Latin Roots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L V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3336469"/>
              </p:ext>
            </p:extLst>
          </p:nvPr>
        </p:nvGraphicFramePr>
        <p:xfrm>
          <a:off x="480527" y="1815353"/>
          <a:ext cx="11089431" cy="5042649"/>
        </p:xfrm>
        <a:graphic>
          <a:graphicData uri="http://schemas.openxmlformats.org/drawingml/2006/table">
            <a:tbl>
              <a:tblPr/>
              <a:tblGrid>
                <a:gridCol w="3696477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96477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96477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cata-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down, completely against, intensive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Catabolism, catastrophe, catalog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leuk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leuc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white or colorless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Leukemia, leukocyte, leucine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pept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peps-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digestion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Dyspepsia, peptic, pepsin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hemi-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half or partial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Hemisphere, hemicycle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acer-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acri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acid, bitter, or sour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Acerate, acerbate, acridity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2EFCE0D-6F4B-4AE2-956A-CB2BE71DB716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85843039"/>
      </p:ext>
    </p:extLst>
  </p:cSld>
  <p:clrMapOvr>
    <a:masterClrMapping/>
  </p:clrMapOvr>
  <p:transition spd="med" advClick="0" advTm="150000">
    <p:dissolv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H I R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1019684"/>
              </p:ext>
            </p:extLst>
          </p:nvPr>
        </p:nvGraphicFramePr>
        <p:xfrm>
          <a:off x="331238" y="1815353"/>
          <a:ext cx="11215395" cy="5042649"/>
        </p:xfrm>
        <a:graphic>
          <a:graphicData uri="http://schemas.openxmlformats.org/drawingml/2006/table">
            <a:tbl>
              <a:tblPr/>
              <a:tblGrid>
                <a:gridCol w="3738465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38465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38465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junct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join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Nondisjunction, juncture, junction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cert-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sure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Certain, ascertain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pedi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foot or feet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Pedicure, pedestrian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later-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side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Unilateral, collateral, bilateral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idio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personal or peculiar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Idiopathic, idiosyncrasy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DEB7ADD-1C65-49FB-B951-C2BAD156DB01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1461067039"/>
      </p:ext>
    </p:extLst>
  </p:cSld>
  <p:clrMapOvr>
    <a:masterClrMapping/>
  </p:clrMapOvr>
  <p:transition spd="med" advClick="0" advTm="150000">
    <p:dissolv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F O U R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8600037"/>
              </p:ext>
            </p:extLst>
          </p:nvPr>
        </p:nvGraphicFramePr>
        <p:xfrm>
          <a:off x="345233" y="1815353"/>
          <a:ext cx="11238720" cy="5042649"/>
        </p:xfrm>
        <a:graphic>
          <a:graphicData uri="http://schemas.openxmlformats.org/drawingml/2006/table">
            <a:tbl>
              <a:tblPr/>
              <a:tblGrid>
                <a:gridCol w="3746240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46240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46240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calc-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stone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Calcium, calcite, calcification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hygr-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moisture or humidity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Hygrometer, hygrograph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per-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through or throughout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Permanent, permeate, perennial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infra-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below or beneath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Infrared, infrastructure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meta-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change or after or beyond or between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Metamorphic, metastasis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AFA666B-E875-44F2-B4B5-AF57E0655C72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1544295319"/>
      </p:ext>
    </p:extLst>
  </p:cSld>
  <p:clrMapOvr>
    <a:masterClrMapping/>
  </p:clrMapOvr>
  <p:transition spd="med" advClick="0" advTm="150000">
    <p:dissolv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2954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F I F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9459821"/>
              </p:ext>
            </p:extLst>
          </p:nvPr>
        </p:nvGraphicFramePr>
        <p:xfrm>
          <a:off x="293913" y="1815353"/>
          <a:ext cx="11262048" cy="5042649"/>
        </p:xfrm>
        <a:graphic>
          <a:graphicData uri="http://schemas.openxmlformats.org/drawingml/2006/table">
            <a:tbl>
              <a:tblPr/>
              <a:tblGrid>
                <a:gridCol w="375401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5401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5401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phag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eat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Esophagus, macrophage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meso-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middle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Mesozoic, mesothelioma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cerebr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brain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Cerebral, cerebrate, cerebrospinal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mut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change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Mutation, mutagen, immutable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com-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together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Commemorate, composition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FC40FB5-8F1D-44E1-AE52-FDFF3B6E7237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2492459006"/>
      </p:ext>
    </p:extLst>
  </p:cSld>
  <p:clrMapOvr>
    <a:masterClrMapping/>
  </p:clrMapOvr>
  <p:transition spd="med" advClick="0" advTm="150000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371600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US" altLang="en-US" sz="54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54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309540"/>
            <a:ext cx="868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 E 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 K    F  I  V 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9604505"/>
              </p:ext>
            </p:extLst>
          </p:nvPr>
        </p:nvGraphicFramePr>
        <p:xfrm>
          <a:off x="395288" y="2057400"/>
          <a:ext cx="11163300" cy="4800600"/>
        </p:xfrm>
        <a:graphic>
          <a:graphicData uri="http://schemas.openxmlformats.org/drawingml/2006/table">
            <a:tbl>
              <a:tblPr/>
              <a:tblGrid>
                <a:gridCol w="3721100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1100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1100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4800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Root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Definition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Examples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8640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iso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same, equal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isopod, isosceles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8649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orb-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circle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orbit, orbital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8632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mar-</a:t>
                      </a:r>
                    </a:p>
                  </a:txBody>
                  <a:tcPr marT="45714" marB="457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sea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marine, maritime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8649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hyper-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over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hyperactive, hyperglycemia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8632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hypo-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under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hypodermic, hypoallergenic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3A62C20-DE73-44B5-B547-DD226CC775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29555539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2954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S I X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9041611"/>
              </p:ext>
            </p:extLst>
          </p:nvPr>
        </p:nvGraphicFramePr>
        <p:xfrm>
          <a:off x="307910" y="1815353"/>
          <a:ext cx="11257383" cy="5041801"/>
        </p:xfrm>
        <a:graphic>
          <a:graphicData uri="http://schemas.openxmlformats.org/drawingml/2006/table">
            <a:tbl>
              <a:tblPr/>
              <a:tblGrid>
                <a:gridCol w="3752461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52461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52461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alb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dull or white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Albumen or albino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chrom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color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Chromium, chromosome, monochromatic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carcin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cancer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Carcinoma, carcinogen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enn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year or yearly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Anniversary, millennium, annual, biennial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mand-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hand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Mandate, remand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124377295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29364CB-278A-4708-8AFC-FF907F89FDA9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1206761650"/>
      </p:ext>
    </p:extLst>
  </p:cSld>
  <p:clrMapOvr>
    <a:masterClrMapping/>
  </p:clrMapOvr>
  <p:transition spd="med" advClick="0" advTm="150000">
    <p:dissolv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S E V E N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7999195"/>
              </p:ext>
            </p:extLst>
          </p:nvPr>
        </p:nvGraphicFramePr>
        <p:xfrm>
          <a:off x="298580" y="1815353"/>
          <a:ext cx="11294706" cy="5042649"/>
        </p:xfrm>
        <a:graphic>
          <a:graphicData uri="http://schemas.openxmlformats.org/drawingml/2006/table">
            <a:tbl>
              <a:tblPr/>
              <a:tblGrid>
                <a:gridCol w="3764902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64902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64902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anth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flower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Anther or anthology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peri-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around or enclosing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Periosteum, periodontal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ap- or apo-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away from, separate, at the farthest point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Apocrine, apostasy, apogee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plow, till, be dry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Arable, arid,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bac-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rod-shaped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Bacilla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 or bacteria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79EC0F8-E2A2-4614-802A-3BB07213AE70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3950100667"/>
      </p:ext>
    </p:extLst>
  </p:cSld>
  <p:clrMapOvr>
    <a:masterClrMapping/>
  </p:clrMapOvr>
  <p:transition spd="med" advClick="0" advTm="150000">
    <p:dissolv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E I G H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4486370"/>
              </p:ext>
            </p:extLst>
          </p:nvPr>
        </p:nvGraphicFramePr>
        <p:xfrm>
          <a:off x="475862" y="1815353"/>
          <a:ext cx="11047443" cy="5042649"/>
        </p:xfrm>
        <a:graphic>
          <a:graphicData uri="http://schemas.openxmlformats.org/drawingml/2006/table">
            <a:tbl>
              <a:tblPr/>
              <a:tblGrid>
                <a:gridCol w="3682481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82481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82481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cephal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head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Cephalopod, encephalitis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philo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love or friend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Thermophile, hydrophilic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bathy- or </a:t>
                      </a:r>
                      <a:r>
                        <a:rPr kumimoji="0" lang="en-US" alt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batho</a:t>
                      </a: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deep or depth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Batholith or bathysphere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pod-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foot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Cephalopod, pseudopod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botan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plant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Botanical, botany, 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026E059-784E-4AD6-8766-73828EE1EB9E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3332742531"/>
      </p:ext>
    </p:extLst>
  </p:cSld>
  <p:clrMapOvr>
    <a:masterClrMapping/>
  </p:clrMapOvr>
  <p:transition spd="med" advClick="0" advTm="150000">
    <p:dissolv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N I N E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252228"/>
              </p:ext>
            </p:extLst>
          </p:nvPr>
        </p:nvGraphicFramePr>
        <p:xfrm>
          <a:off x="513183" y="1815353"/>
          <a:ext cx="10977465" cy="5042649"/>
        </p:xfrm>
        <a:graphic>
          <a:graphicData uri="http://schemas.openxmlformats.org/drawingml/2006/table">
            <a:tbl>
              <a:tblPr/>
              <a:tblGrid>
                <a:gridCol w="3659155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59155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59155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bov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cow or ox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Bovine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brachi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arm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Brachial artery, brachiosaurus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brady-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slow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Bradycardia, bradypnea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phyll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leaf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Chlorophyll, phyllite, phyllotaxis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phyto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plant or to grow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Epiphyte, hydrophyte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7430D69-4C14-451E-96AC-D64D077B465E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229851062"/>
      </p:ext>
    </p:extLst>
  </p:cSld>
  <p:clrMapOvr>
    <a:masterClrMapping/>
  </p:clrMapOvr>
  <p:transition spd="med" advClick="0" advTm="150000">
    <p:dissolv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2954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6803566"/>
              </p:ext>
            </p:extLst>
          </p:nvPr>
        </p:nvGraphicFramePr>
        <p:xfrm>
          <a:off x="461666" y="1815353"/>
          <a:ext cx="11056974" cy="5079086"/>
        </p:xfrm>
        <a:graphic>
          <a:graphicData uri="http://schemas.openxmlformats.org/drawingml/2006/table">
            <a:tbl>
              <a:tblPr/>
              <a:tblGrid>
                <a:gridCol w="3685658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85658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85658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melan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black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Melanocyte, melanoma,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meloncholy</a:t>
                      </a: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burs-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pouch or purse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Bursitis, disburse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can-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dog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Canine,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Canis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 Major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cap-, -</a:t>
                      </a:r>
                      <a:r>
                        <a:rPr kumimoji="0" lang="en-US" alt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cip</a:t>
                      </a: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-, </a:t>
                      </a:r>
                      <a:r>
                        <a:rPr kumimoji="0" lang="en-US" alt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capt</a:t>
                      </a: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-, or –</a:t>
                      </a:r>
                      <a:r>
                        <a:rPr kumimoji="0" lang="en-US" alt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cept</a:t>
                      </a: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hold or take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Capture, captive, conception, recipient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caps-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box or case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Capsule, capsid, or capsicum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FEF029E-280D-4439-B390-2CA1790D5E15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2076627568"/>
      </p:ext>
    </p:extLst>
  </p:cSld>
  <p:clrMapOvr>
    <a:masterClrMapping/>
  </p:clrMapOvr>
  <p:transition spd="med" advClick="0" advTm="150000">
    <p:dissolve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12232433" cy="12954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O N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9877068"/>
              </p:ext>
            </p:extLst>
          </p:nvPr>
        </p:nvGraphicFramePr>
        <p:xfrm>
          <a:off x="461666" y="1815353"/>
          <a:ext cx="11089632" cy="5042649"/>
        </p:xfrm>
        <a:graphic>
          <a:graphicData uri="http://schemas.openxmlformats.org/drawingml/2006/table">
            <a:tbl>
              <a:tblPr/>
              <a:tblGrid>
                <a:gridCol w="3696544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96544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96544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brachy-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short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Brachydactyly, brachycephalic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plan-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flat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Planarian, planar, explanation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cav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hollow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Cavity, excavation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cent-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hundred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Centurion, centennial, bicentennial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rhag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flow, tear or breaking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Hemorrhage, rhagades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C98E0AC-35B1-406F-BF00-059131D9A3DF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1594410870"/>
      </p:ext>
    </p:extLst>
  </p:cSld>
  <p:clrMapOvr>
    <a:masterClrMapping/>
  </p:clrMapOvr>
  <p:transition spd="med" advClick="0" advTm="150000">
    <p:dissolve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2954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T W O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071093"/>
              </p:ext>
            </p:extLst>
          </p:nvPr>
        </p:nvGraphicFramePr>
        <p:xfrm>
          <a:off x="387220" y="1815353"/>
          <a:ext cx="11122089" cy="5042649"/>
        </p:xfrm>
        <a:graphic>
          <a:graphicData uri="http://schemas.openxmlformats.org/drawingml/2006/table">
            <a:tbl>
              <a:tblPr/>
              <a:tblGrid>
                <a:gridCol w="3707363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07363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07363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chlor-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green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Chloroplast, chlorophyll, chlorine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andr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male or masculine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Androgen or android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chron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time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Chronic, chronometer, chronology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fasc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bundle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Fascia, fascism, fasciculation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adip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fat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Adipose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FFAF548-D53C-440B-9F1A-45F3E37064D7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871829135"/>
      </p:ext>
    </p:extLst>
  </p:cSld>
  <p:clrMapOvr>
    <a:masterClrMapping/>
  </p:clrMapOvr>
  <p:transition spd="med" advClick="0" advTm="150000">
    <p:dissolv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2954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T H R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6219693"/>
              </p:ext>
            </p:extLst>
          </p:nvPr>
        </p:nvGraphicFramePr>
        <p:xfrm>
          <a:off x="466532" y="1815353"/>
          <a:ext cx="11066106" cy="5040896"/>
        </p:xfrm>
        <a:graphic>
          <a:graphicData uri="http://schemas.openxmlformats.org/drawingml/2006/table">
            <a:tbl>
              <a:tblPr/>
              <a:tblGrid>
                <a:gridCol w="3688702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88702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88702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migr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settler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Migrant, immigration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spir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breathe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Inspire, transpire, spiracle. 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the-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put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Theme or thesis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tort-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twist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Contortion, distort, retort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  <a:tr h="9066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ver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truth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Veracity, verify, veracious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135138691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10CFFE6-DB60-4AD8-9904-1F08BFBD5D52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3207563378"/>
      </p:ext>
    </p:extLst>
  </p:cSld>
  <p:clrMapOvr>
    <a:masterClrMapping/>
  </p:clrMapOvr>
  <p:transition spd="med" advClick="0" advTm="150000">
    <p:dissolv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2954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F O U R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0036960"/>
              </p:ext>
            </p:extLst>
          </p:nvPr>
        </p:nvGraphicFramePr>
        <p:xfrm>
          <a:off x="471195" y="1815353"/>
          <a:ext cx="11112759" cy="5042649"/>
        </p:xfrm>
        <a:graphic>
          <a:graphicData uri="http://schemas.openxmlformats.org/drawingml/2006/table">
            <a:tbl>
              <a:tblPr/>
              <a:tblGrid>
                <a:gridCol w="3704253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04253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04253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mis- or miso-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bad, wrong, to hate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Misbehave, misnomer, misprint.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anem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wind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Anemometer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rhod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/o-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red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Rhodium, rhodopsin, rhododendron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tri-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three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Tricycle, triad, triangle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vid- or vis-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see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Video, vivid, vision, envision, evident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B9C54A-3BC4-4A10-8322-870B5207BAD5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731733040"/>
      </p:ext>
    </p:extLst>
  </p:cSld>
  <p:clrMapOvr>
    <a:masterClrMapping/>
  </p:clrMapOvr>
  <p:transition spd="med" advClick="0" advTm="150000">
    <p:dissolve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2954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F I V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4597254"/>
              </p:ext>
            </p:extLst>
          </p:nvPr>
        </p:nvGraphicFramePr>
        <p:xfrm>
          <a:off x="415211" y="1815353"/>
          <a:ext cx="11145417" cy="5042649"/>
        </p:xfrm>
        <a:graphic>
          <a:graphicData uri="http://schemas.openxmlformats.org/drawingml/2006/table">
            <a:tbl>
              <a:tblPr/>
              <a:tblGrid>
                <a:gridCol w="3715139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15139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15139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sta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stand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Stagnant, stable, stationary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miss-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mit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let go or send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Emit, emission, dismiss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rhino-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nose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Rhinoplasty, rhinoceros, rhinovirus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ante-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before or in front of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Antechamber, antecede, antemeridian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clar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clear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Clarify, clarification, declare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A578811-F517-438C-BD14-C37478228E3E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2305081161"/>
      </p:ext>
    </p:extLst>
  </p:cSld>
  <p:clrMapOvr>
    <a:masterClrMapping/>
  </p:clrMapOvr>
  <p:transition spd="med" advClick="0" advTm="150000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008"/>
            <a:ext cx="12192000" cy="1371600"/>
          </a:xfrm>
          <a:noFill/>
        </p:spPr>
        <p:txBody>
          <a:bodyPr/>
          <a:lstStyle/>
          <a:p>
            <a:pPr algn="ctr"/>
            <a:r>
              <a:rPr lang="en-US" altLang="en-US" sz="54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54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309540"/>
            <a:ext cx="868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 E 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 K    S  I  X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2995125"/>
              </p:ext>
            </p:extLst>
          </p:nvPr>
        </p:nvGraphicFramePr>
        <p:xfrm>
          <a:off x="400050" y="2057401"/>
          <a:ext cx="11182350" cy="4800598"/>
        </p:xfrm>
        <a:graphic>
          <a:graphicData uri="http://schemas.openxmlformats.org/drawingml/2006/table">
            <a:tbl>
              <a:tblPr/>
              <a:tblGrid>
                <a:gridCol w="3727450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7450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7450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4799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Root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Definition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Examples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8639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omni-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all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omnipotent, omnivore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8648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tom-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cut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tom, anatomy, appendectomy 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86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anthrop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human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anthropology, anthropo</a:t>
                      </a:r>
                      <a:r>
                        <a:rPr kumimoji="0" lang="en-US" alt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morph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ic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8648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sym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with or together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symbiosis, symphysis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8631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vac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empty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vacuum, evacuate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84F957B-3D17-4167-8259-6C97C196661D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3175907759"/>
      </p:ext>
    </p:extLst>
  </p:cSld>
  <p:clrMapOvr>
    <a:masterClrMapping/>
  </p:clrMapOvr>
  <p:transition spd="med" advClick="0" advTm="150000">
    <p:dissolve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2954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S I X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0466099"/>
              </p:ext>
            </p:extLst>
          </p:nvPr>
        </p:nvGraphicFramePr>
        <p:xfrm>
          <a:off x="541175" y="1815353"/>
          <a:ext cx="11056776" cy="5042649"/>
        </p:xfrm>
        <a:graphic>
          <a:graphicData uri="http://schemas.openxmlformats.org/drawingml/2006/table">
            <a:tbl>
              <a:tblPr/>
              <a:tblGrid>
                <a:gridCol w="3685592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85592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85592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term-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end or limit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Determine, terminate, or exterminate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sub-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under, lower than, inferior to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Submarine, submerge, or substandard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ven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vent-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come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Circumvent, convention, intervene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uni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one or single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Unicycle, universe, unison, unilateral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xanth-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yellow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Xanthochromia, xanthium, xanthogenic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94BB8D9-EC32-4670-A61D-3D55E771B8E7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3617291178"/>
      </p:ext>
    </p:extLst>
  </p:cSld>
  <p:clrMapOvr>
    <a:masterClrMapping/>
  </p:clrMapOvr>
  <p:transition spd="med" advClick="0" advTm="150000">
    <p:dissolv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2954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S E V E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7434011"/>
              </p:ext>
            </p:extLst>
          </p:nvPr>
        </p:nvGraphicFramePr>
        <p:xfrm>
          <a:off x="340568" y="1815353"/>
          <a:ext cx="11159412" cy="5042649"/>
        </p:xfrm>
        <a:graphic>
          <a:graphicData uri="http://schemas.openxmlformats.org/drawingml/2006/table">
            <a:tbl>
              <a:tblPr/>
              <a:tblGrid>
                <a:gridCol w="3719804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19804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19804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arbor-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tree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Arborist, arboreal, arborous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cardi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heart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Cardiac, cardiologist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xer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xero-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dry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Xerophyte, xeric, xerography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bi-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two or twice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Bivalve, biennial, bilateral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auto-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self, same, or one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Autoimmune, automatic, autograph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5088A8F-7D4E-4811-B272-03CCD2827324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3571095818"/>
      </p:ext>
    </p:extLst>
  </p:cSld>
  <p:clrMapOvr>
    <a:masterClrMapping/>
  </p:clrMapOvr>
  <p:transition spd="med" advClick="0" advTm="150000">
    <p:dissolve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2954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E I G H T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7426861"/>
              </p:ext>
            </p:extLst>
          </p:nvPr>
        </p:nvGraphicFramePr>
        <p:xfrm>
          <a:off x="461866" y="1815353"/>
          <a:ext cx="11052111" cy="5042649"/>
        </p:xfrm>
        <a:graphic>
          <a:graphicData uri="http://schemas.openxmlformats.org/drawingml/2006/table">
            <a:tbl>
              <a:tblPr/>
              <a:tblGrid>
                <a:gridCol w="3684037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84037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84037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archa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primitive, ancient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Archaeology, archaic, archaebacteria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xen-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xeno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foreign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Xenophobic,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xenogenesis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, xenophile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cide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cut or kill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Homicide, incisor, insecticide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chrys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gold or yellow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Chrysanthemum, chrysolite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alg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algo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pain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Neuralgia, analgesic, nostalgia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5E666AF-AAC1-445C-8B72-1D9ACE9B6A32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3285278839"/>
      </p:ext>
    </p:extLst>
  </p:cSld>
  <p:clrMapOvr>
    <a:masterClrMapping/>
  </p:clrMapOvr>
  <p:transition spd="med" advClick="0" advTm="150000">
    <p:dissolve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2954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N I N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7542241"/>
              </p:ext>
            </p:extLst>
          </p:nvPr>
        </p:nvGraphicFramePr>
        <p:xfrm>
          <a:off x="447868" y="1815353"/>
          <a:ext cx="11080101" cy="5042649"/>
        </p:xfrm>
        <a:graphic>
          <a:graphicData uri="http://schemas.openxmlformats.org/drawingml/2006/table">
            <a:tbl>
              <a:tblPr/>
              <a:tblGrid>
                <a:gridCol w="3693367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93367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93367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aqu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aqua-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water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Aquarium, aquatic, aqueduct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hex- or hexa-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six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Hexagon, hexapod, hexameter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not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Irrational, irregular, irredeemable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loc-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place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Dislocate, relocate, location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pre-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earlier or before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Preamble, prediction, prepare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634CD51-4A0B-4B64-AA1D-502B14B7E358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241519757"/>
      </p:ext>
    </p:extLst>
  </p:cSld>
  <p:clrMapOvr>
    <a:masterClrMapping/>
  </p:clrMapOvr>
  <p:transition spd="med" advClick="0" advTm="150000">
    <p:dissolve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H I R T Y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1681802"/>
              </p:ext>
            </p:extLst>
          </p:nvPr>
        </p:nvGraphicFramePr>
        <p:xfrm>
          <a:off x="545842" y="1815353"/>
          <a:ext cx="10958802" cy="5042649"/>
        </p:xfrm>
        <a:graphic>
          <a:graphicData uri="http://schemas.openxmlformats.org/drawingml/2006/table">
            <a:tbl>
              <a:tblPr/>
              <a:tblGrid>
                <a:gridCol w="3652934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52934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52934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tox-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poison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Toxin, detoxification, toxicology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radix-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radic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root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Radish, eradicate, radical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pro-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before, in front of, forward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Prognosis, prologue, prophet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pneum-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breathing, lung, air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Pneumonia, pneumatic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ambul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walk or move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Amble, ambulant, ambulatory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A56CC68-8C23-4BEF-B7CF-33CFDDCFDDB0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1463184554"/>
      </p:ext>
    </p:extLst>
  </p:cSld>
  <p:clrMapOvr>
    <a:masterClrMapping/>
  </p:clrMapOvr>
  <p:transition spd="med" advClick="0" advTm="150000">
    <p:dissolve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H I R T Y – O N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8739728"/>
              </p:ext>
            </p:extLst>
          </p:nvPr>
        </p:nvGraphicFramePr>
        <p:xfrm>
          <a:off x="564502" y="1815353"/>
          <a:ext cx="10809513" cy="5042649"/>
        </p:xfrm>
        <a:graphic>
          <a:graphicData uri="http://schemas.openxmlformats.org/drawingml/2006/table">
            <a:tbl>
              <a:tblPr/>
              <a:tblGrid>
                <a:gridCol w="3603171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03171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03171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aud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hear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Audible, audience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-glia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glue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Neuroglia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mono-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one, single, alone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Monochromatic, monologue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col-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together or jointly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Collusion, collaborate, colloquial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crypto-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hidden or secret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Cryptic, cryptography, cryptozoology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AF71ABB-F1DD-4660-A7FB-B8A489887B61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1252065300"/>
      </p:ext>
    </p:extLst>
  </p:cSld>
  <p:clrMapOvr>
    <a:masterClrMapping/>
  </p:clrMapOvr>
  <p:transition spd="med" advClick="0" advTm="150000">
    <p:dissolve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H I R T Y – T W O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9480188"/>
              </p:ext>
            </p:extLst>
          </p:nvPr>
        </p:nvGraphicFramePr>
        <p:xfrm>
          <a:off x="550505" y="1815353"/>
          <a:ext cx="10781523" cy="5042649"/>
        </p:xfrm>
        <a:graphic>
          <a:graphicData uri="http://schemas.openxmlformats.org/drawingml/2006/table">
            <a:tbl>
              <a:tblPr/>
              <a:tblGrid>
                <a:gridCol w="3593841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593841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593841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dur-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last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Endure, duration, durable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ethno-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race or people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Ethnocentric, ethnicity, ethnology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erg-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work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Ergonomics, energy, energetics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fug-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flee, run away, escape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Fugitive, refugee, refuge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pyr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fire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Pyrotechnics, pyrometer, pyretic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201034445"/>
      </p:ext>
    </p:extLst>
  </p:cSld>
  <p:clrMapOvr>
    <a:masterClrMapping/>
  </p:clrMapOvr>
  <p:transition spd="med" advClick="0" advTm="150000">
    <p:dissolve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H I R T Y – T H R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1349373"/>
              </p:ext>
            </p:extLst>
          </p:nvPr>
        </p:nvGraphicFramePr>
        <p:xfrm>
          <a:off x="601824" y="1815353"/>
          <a:ext cx="10870164" cy="5042649"/>
        </p:xfrm>
        <a:graphic>
          <a:graphicData uri="http://schemas.openxmlformats.org/drawingml/2006/table">
            <a:tbl>
              <a:tblPr/>
              <a:tblGrid>
                <a:gridCol w="3623388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23388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23388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equ-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equal 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Equidistant, equanimity, equation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nov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new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Innovate, novice, novelty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patr- or pater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father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Patriarch, patricide, paternal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matr- or mater-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mother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Matriarch, matricide, maternal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port-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carry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Transport, export, portable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3787128568"/>
      </p:ext>
    </p:extLst>
  </p:cSld>
  <p:clrMapOvr>
    <a:masterClrMapping/>
  </p:clrMapOvr>
  <p:transition spd="med" advClick="0" advTm="150000">
    <p:dissolve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H I R T Y – F O U R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3812179"/>
              </p:ext>
            </p:extLst>
          </p:nvPr>
        </p:nvGraphicFramePr>
        <p:xfrm>
          <a:off x="317241" y="1815353"/>
          <a:ext cx="11173410" cy="5042649"/>
        </p:xfrm>
        <a:graphic>
          <a:graphicData uri="http://schemas.openxmlformats.org/drawingml/2006/table">
            <a:tbl>
              <a:tblPr/>
              <a:tblGrid>
                <a:gridCol w="3724470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24470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24470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eu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good or well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Euphemism or euphoria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pseudo-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wrong or false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Pseudopod, pseudoscience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clud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clus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close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Conclusion, exclusion, seclude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quad-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four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Quadrant, quadruped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scler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hard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Sclerometer, arteriosclerosis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2 Series</a:t>
            </a:r>
          </a:p>
        </p:txBody>
      </p:sp>
    </p:spTree>
    <p:extLst>
      <p:ext uri="{BB962C8B-B14F-4D97-AF65-F5344CB8AC3E}">
        <p14:creationId xmlns:p14="http://schemas.microsoft.com/office/powerpoint/2010/main" val="874862556"/>
      </p:ext>
    </p:extLst>
  </p:cSld>
  <p:clrMapOvr>
    <a:masterClrMapping/>
  </p:clrMapOvr>
  <p:transition spd="med" advClick="0" advTm="150000">
    <p:dissolve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O N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8605685"/>
              </p:ext>
            </p:extLst>
          </p:nvPr>
        </p:nvGraphicFramePr>
        <p:xfrm>
          <a:off x="653144" y="1815353"/>
          <a:ext cx="10646226" cy="5042649"/>
        </p:xfrm>
        <a:graphic>
          <a:graphicData uri="http://schemas.openxmlformats.org/drawingml/2006/table">
            <a:tbl>
              <a:tblPr/>
              <a:tblGrid>
                <a:gridCol w="3548742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548742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548742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ous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full of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Hazardous, wonderous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ectomy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surgical removal of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Appendectomy, tonsillectomy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ent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inclined to performing or causes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Competent, absorbent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ic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 or –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ical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relating to or characterized by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Analytic(al), organic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oid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resembling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Humanoid, android, sphenoid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1225917488"/>
      </p:ext>
    </p:extLst>
  </p:cSld>
  <p:clrMapOvr>
    <a:masterClrMapping/>
  </p:clrMapOvr>
  <p:transition spd="med" advClick="0" advTm="150000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008"/>
            <a:ext cx="12192000" cy="1371600"/>
          </a:xfrm>
          <a:noFill/>
        </p:spPr>
        <p:txBody>
          <a:bodyPr/>
          <a:lstStyle/>
          <a:p>
            <a:pPr algn="ctr"/>
            <a:r>
              <a:rPr lang="en-US" altLang="en-US" sz="54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54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309540"/>
            <a:ext cx="868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 E 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 K    S  E  V  E 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901876"/>
              </p:ext>
            </p:extLst>
          </p:nvPr>
        </p:nvGraphicFramePr>
        <p:xfrm>
          <a:off x="409575" y="2057400"/>
          <a:ext cx="11120439" cy="4793592"/>
        </p:xfrm>
        <a:graphic>
          <a:graphicData uri="http://schemas.openxmlformats.org/drawingml/2006/table">
            <a:tbl>
              <a:tblPr/>
              <a:tblGrid>
                <a:gridCol w="3706813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06813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06813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4793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Root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Definition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Examples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8628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prim-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first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primary, primitive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8636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rod-,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ros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gnaw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corrode, corrosion, rodent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8620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sed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settle, calm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sedative, sedimentary</a:t>
                      </a: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8636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astro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-, aster-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star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astronomy, astronaut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8620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plumb-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lead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plumber, plumbing, (Pb)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B7386EB-6916-45F9-8E66-453E869DFDB1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2797404041"/>
      </p:ext>
    </p:extLst>
  </p:cSld>
  <p:clrMapOvr>
    <a:masterClrMapping/>
  </p:clrMapOvr>
  <p:transition spd="med" advClick="0" advTm="150000">
    <p:dissolve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O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1461225"/>
              </p:ext>
            </p:extLst>
          </p:nvPr>
        </p:nvGraphicFramePr>
        <p:xfrm>
          <a:off x="620486" y="1815353"/>
          <a:ext cx="10580913" cy="5042649"/>
        </p:xfrm>
        <a:graphic>
          <a:graphicData uri="http://schemas.openxmlformats.org/drawingml/2006/table">
            <a:tbl>
              <a:tblPr/>
              <a:tblGrid>
                <a:gridCol w="3526971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526971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526971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-ostomy or -</a:t>
                      </a:r>
                      <a:r>
                        <a:rPr kumimoji="0" lang="en-US" alt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otomy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surgical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Anatomy, ileostomy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ible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able to be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Credible,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chondr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cartilage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Chondrocyte, achondroplasia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-ac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pertaining to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Cardiac, hemophiliac, maniac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-cycle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circle or wheel 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Bicycle, tricycle, motorcycle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3580290879"/>
      </p:ext>
    </p:extLst>
  </p:cSld>
  <p:clrMapOvr>
    <a:masterClrMapping/>
  </p:clrMapOvr>
  <p:transition spd="med" advClick="0" advTm="150000">
    <p:dissolve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H R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6709798"/>
              </p:ext>
            </p:extLst>
          </p:nvPr>
        </p:nvGraphicFramePr>
        <p:xfrm>
          <a:off x="471196" y="1815353"/>
          <a:ext cx="11038113" cy="5042649"/>
        </p:xfrm>
        <a:graphic>
          <a:graphicData uri="http://schemas.openxmlformats.org/drawingml/2006/table">
            <a:tbl>
              <a:tblPr/>
              <a:tblGrid>
                <a:gridCol w="3670547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83783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83783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-tome or –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tomy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cut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Epitome, craniotomy, phlebotomy, lobotomy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algia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pain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Neuralgia, cephalgia, fibromyalgia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-crat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someone who has power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Autocrat, democrat, aristocrat, technocrat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iasis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diseased condition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Psoriasis, myiasis, </a:t>
                      </a:r>
                      <a:r>
                        <a:rPr lang="en-US" sz="2400" b="0" i="1" kern="1200" dirty="0"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+mn-ea"/>
                          <a:cs typeface="+mn-cs"/>
                        </a:rPr>
                        <a:t>schistosomiasis</a:t>
                      </a: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oma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tumor or swelling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Lipoma, teratoma, carcinoma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367886471"/>
      </p:ext>
    </p:extLst>
  </p:cSld>
  <p:clrMapOvr>
    <a:masterClrMapping/>
  </p:clrMapOvr>
  <p:transition spd="med" advClick="0" advTm="150000">
    <p:dissolve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F O U R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7707320"/>
              </p:ext>
            </p:extLst>
          </p:nvPr>
        </p:nvGraphicFramePr>
        <p:xfrm>
          <a:off x="513184" y="1815353"/>
          <a:ext cx="10916817" cy="5042649"/>
        </p:xfrm>
        <a:graphic>
          <a:graphicData uri="http://schemas.openxmlformats.org/drawingml/2006/table">
            <a:tbl>
              <a:tblPr/>
              <a:tblGrid>
                <a:gridCol w="3638939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38939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38939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-ology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study of or science of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Biology, cardiology, cytology, gerontology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-iatric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healing practice 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Psychiatric, geriatric, pediatric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pathy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feeling or diseased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osteopath, </a:t>
                      </a:r>
                      <a:r>
                        <a:rPr kumimoji="0" lang="en-US" alt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pathy, psychopathy, empathy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opia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eye defect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Presbyopia, myopia, meropia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phyte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plant or to grow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Geophyte, epiphyte, saprophyte, cryophyte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1699348843"/>
      </p:ext>
    </p:extLst>
  </p:cSld>
  <p:clrMapOvr>
    <a:masterClrMapping/>
  </p:clrMapOvr>
  <p:transition spd="med" advClick="0" advTm="150000">
    <p:dissolve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F I V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2080887"/>
              </p:ext>
            </p:extLst>
          </p:nvPr>
        </p:nvGraphicFramePr>
        <p:xfrm>
          <a:off x="620486" y="1815353"/>
          <a:ext cx="10823511" cy="5042649"/>
        </p:xfrm>
        <a:graphic>
          <a:graphicData uri="http://schemas.openxmlformats.org/drawingml/2006/table">
            <a:tbl>
              <a:tblPr/>
              <a:tblGrid>
                <a:gridCol w="3607837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07837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07837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ious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having the qualities of or full of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Bilious, suspicious, ambitious, religious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ite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resident of, follower, product of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Expedite, metabolite, graphite, trilobite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-itis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inflammation 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Phlebitis, encephalitis, tonsillitis, appendicitis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opsy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examination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Necropsy, autopsy,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biopsy, dropsy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phile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one who loves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Thermophile, hydrophilic, extremophile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3022725304"/>
      </p:ext>
    </p:extLst>
  </p:cSld>
  <p:clrMapOvr>
    <a:masterClrMapping/>
  </p:clrMapOvr>
  <p:transition spd="med" advClick="0" advTm="150000">
    <p:dissolve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S I X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1487413"/>
              </p:ext>
            </p:extLst>
          </p:nvPr>
        </p:nvGraphicFramePr>
        <p:xfrm>
          <a:off x="685800" y="1815353"/>
          <a:ext cx="10688217" cy="5042649"/>
        </p:xfrm>
        <a:graphic>
          <a:graphicData uri="http://schemas.openxmlformats.org/drawingml/2006/table">
            <a:tbl>
              <a:tblPr/>
              <a:tblGrid>
                <a:gridCol w="3562739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562739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562739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-phobia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abnormal fear of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Hydrophobia, agoraphobia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plegia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paralysis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Quadriplegia, paraplegia, diplegia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-trophy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nourishment or growth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Dystrophy,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myatrophy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, hypertrophy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-ward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specifies direction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Skyward, leeward, homeward, forward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-sect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cut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Bisect, intersect, dissect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1364473396"/>
      </p:ext>
    </p:extLst>
  </p:cSld>
  <p:clrMapOvr>
    <a:masterClrMapping/>
  </p:clrMapOvr>
  <p:transition spd="med" advClick="0" advTm="150000">
    <p:dissolve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S E V E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0530343"/>
              </p:ext>
            </p:extLst>
          </p:nvPr>
        </p:nvGraphicFramePr>
        <p:xfrm>
          <a:off x="662473" y="1815353"/>
          <a:ext cx="10758194" cy="5042649"/>
        </p:xfrm>
        <a:graphic>
          <a:graphicData uri="http://schemas.openxmlformats.org/drawingml/2006/table">
            <a:tbl>
              <a:tblPr/>
              <a:tblGrid>
                <a:gridCol w="3618518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569838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569838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-scribe or -script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write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Prescribe, nondescript, manuscript, describe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scopy</a:t>
                      </a: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 or -scope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visual exam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Microscope, endoscopy, periscope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pnea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air or spirit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Hypopnea, dyspnea, hyperpnea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emia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blood condition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Anemia, leukemia, hypercalcemia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cide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act of killing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Homicide, genocide, patricide, fratricide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67882715"/>
      </p:ext>
    </p:extLst>
  </p:cSld>
  <p:clrMapOvr>
    <a:masterClrMapping/>
  </p:clrMapOvr>
  <p:transition spd="med" advClick="0" advTm="150000">
    <p:dissolve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Greek &amp; Latin Roots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E I G H T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391327"/>
              </p:ext>
            </p:extLst>
          </p:nvPr>
        </p:nvGraphicFramePr>
        <p:xfrm>
          <a:off x="573834" y="1815353"/>
          <a:ext cx="10795517" cy="5042649"/>
        </p:xfrm>
        <a:graphic>
          <a:graphicData uri="http://schemas.openxmlformats.org/drawingml/2006/table">
            <a:tbl>
              <a:tblPr/>
              <a:tblGrid>
                <a:gridCol w="3597401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599058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599058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arium</a:t>
                      </a: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 or -</a:t>
                      </a:r>
                      <a:r>
                        <a:rPr kumimoji="0" lang="en-US" alt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orium</a:t>
                      </a:r>
                      <a:endParaRPr kumimoji="0" lang="en-US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 place for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Aquarium, auditorium, terrarium.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-dox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belief or praise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Redox, paradox, heterodox.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arian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 person who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Veterinarian, vegetarian, agrarian.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-hood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state, condition, or quality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Statehood, adulthood, childhood, boyhood.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loger</a:t>
                      </a: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 or -</a:t>
                      </a:r>
                      <a:r>
                        <a:rPr kumimoji="0" lang="en-US" alt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logist</a:t>
                      </a:r>
                      <a:endParaRPr kumimoji="0" lang="en-US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one who does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Zoologist, gastrologer, anthropologist.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274704107"/>
      </p:ext>
    </p:extLst>
  </p:cSld>
  <p:clrMapOvr>
    <a:masterClrMapping/>
  </p:clrMapOvr>
  <p:transition spd="med" advClick="0" advTm="150000">
    <p:dissolve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N I N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537900"/>
              </p:ext>
            </p:extLst>
          </p:nvPr>
        </p:nvGraphicFramePr>
        <p:xfrm>
          <a:off x="611156" y="1815353"/>
          <a:ext cx="10795518" cy="5042649"/>
        </p:xfrm>
        <a:graphic>
          <a:graphicData uri="http://schemas.openxmlformats.org/drawingml/2006/table">
            <a:tbl>
              <a:tblPr/>
              <a:tblGrid>
                <a:gridCol w="359850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59850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59850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-ware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things of the same type or material.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Hardware, stemware, earthenware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-phone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sound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Telephone, microphone, homophone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ize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cause, treat, become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Theorize, vaporize, ionize, crystallize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ular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relating to or resembling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Tubular, circular, globular, granular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-less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without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Matchless, keyless, spineless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1297293966"/>
      </p:ext>
    </p:extLst>
  </p:cSld>
  <p:clrMapOvr>
    <a:masterClrMapping/>
  </p:clrMapOvr>
  <p:transition spd="med" advClick="0" advTm="150000">
    <p:dissolve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E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8083428"/>
              </p:ext>
            </p:extLst>
          </p:nvPr>
        </p:nvGraphicFramePr>
        <p:xfrm>
          <a:off x="615819" y="1815353"/>
          <a:ext cx="10660224" cy="5042649"/>
        </p:xfrm>
        <a:graphic>
          <a:graphicData uri="http://schemas.openxmlformats.org/drawingml/2006/table">
            <a:tbl>
              <a:tblPr/>
              <a:tblGrid>
                <a:gridCol w="3553408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553408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553408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my-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muscle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Myoglobin, myosin, myocardium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bov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cow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Bovine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cyan-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blue-green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Cyanobacteria, cyanosis, cyanide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gon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angle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Polygon, pentagon, hexagon,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octogon</a:t>
                      </a: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hystero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uterus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Hysterical, hysterectomy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203077482"/>
      </p:ext>
    </p:extLst>
  </p:cSld>
  <p:clrMapOvr>
    <a:masterClrMapping/>
  </p:clrMapOvr>
  <p:transition spd="med" advClick="0" advTm="150000">
    <p:dissolve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E L E V E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8731595"/>
              </p:ext>
            </p:extLst>
          </p:nvPr>
        </p:nvGraphicFramePr>
        <p:xfrm>
          <a:off x="522513" y="1815353"/>
          <a:ext cx="10940142" cy="5042649"/>
        </p:xfrm>
        <a:graphic>
          <a:graphicData uri="http://schemas.openxmlformats.org/drawingml/2006/table">
            <a:tbl>
              <a:tblPr/>
              <a:tblGrid>
                <a:gridCol w="3646714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46714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46714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in-, </a:t>
                      </a:r>
                      <a:r>
                        <a:rPr kumimoji="0" lang="en-US" alt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ig</a:t>
                      </a: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-, </a:t>
                      </a:r>
                      <a:r>
                        <a:rPr kumimoji="0" lang="en-US" alt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il</a:t>
                      </a: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-, </a:t>
                      </a:r>
                      <a:r>
                        <a:rPr kumimoji="0" lang="en-US" alt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im</a:t>
                      </a: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-, </a:t>
                      </a:r>
                      <a:r>
                        <a:rPr kumimoji="0" lang="en-US" alt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ir</a:t>
                      </a: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not or without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Illegal, impossible, irrelevant 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ana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up or back or against or again or throughout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Analysis, anatomy, anachronism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sphen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wedge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Sphenoid,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sphenodont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sphenopsid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.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ecto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outside or external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Ectoplasm, ectomorph, ectotherm,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ectogenic</a:t>
                      </a: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multi-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many, or more than one or two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Multicolored, multiple, multimedia, multitask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3204002187"/>
      </p:ext>
    </p:extLst>
  </p:cSld>
  <p:clrMapOvr>
    <a:masterClrMapping/>
  </p:clrMapOvr>
  <p:transition spd="med" advClick="0" advTm="150000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008"/>
            <a:ext cx="12192000" cy="1371600"/>
          </a:xfrm>
          <a:noFill/>
        </p:spPr>
        <p:txBody>
          <a:bodyPr/>
          <a:lstStyle/>
          <a:p>
            <a:pPr algn="ctr"/>
            <a:r>
              <a:rPr lang="en-US" altLang="en-US" sz="54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54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309540"/>
            <a:ext cx="868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 E 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 K    E  I  G  H  T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3373169"/>
              </p:ext>
            </p:extLst>
          </p:nvPr>
        </p:nvGraphicFramePr>
        <p:xfrm>
          <a:off x="461665" y="2057400"/>
          <a:ext cx="11068347" cy="4793590"/>
        </p:xfrm>
        <a:graphic>
          <a:graphicData uri="http://schemas.openxmlformats.org/drawingml/2006/table">
            <a:tbl>
              <a:tblPr/>
              <a:tblGrid>
                <a:gridCol w="3689449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89449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89449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47187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Root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Definition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Examples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8493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rot-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wheel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rotate, rotary, rotisserie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8502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vap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lack of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evaporation, vaporize </a:t>
                      </a: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8486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exter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-, extra-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outer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exterior, extraterrestrial</a:t>
                      </a: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248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herb-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plant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herbivore,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herbaceous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8486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petr-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rock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petrify, petroglyph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128DB6B-92F8-47BC-995A-66E6D08DDAF5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3074869993"/>
      </p:ext>
    </p:extLst>
  </p:cSld>
  <p:clrMapOvr>
    <a:masterClrMapping/>
  </p:clrMapOvr>
  <p:transition spd="med" advClick="0" advTm="150000">
    <p:dissolve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L V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3974569"/>
              </p:ext>
            </p:extLst>
          </p:nvPr>
        </p:nvGraphicFramePr>
        <p:xfrm>
          <a:off x="564502" y="1815353"/>
          <a:ext cx="10865499" cy="5042649"/>
        </p:xfrm>
        <a:graphic>
          <a:graphicData uri="http://schemas.openxmlformats.org/drawingml/2006/table">
            <a:tbl>
              <a:tblPr/>
              <a:tblGrid>
                <a:gridCol w="3621833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21833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21833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inter-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between, connecting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international, internet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intra-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within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intrapersonal, intracellular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lev-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lift, light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levitate, elevator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medi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middle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medium, median, medieval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mer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part or unit</a:t>
                      </a:r>
                    </a:p>
                  </a:txBody>
                  <a:tcPr marT="45712" marB="45712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polymer, mermaid</a:t>
                      </a:r>
                    </a:p>
                  </a:txBody>
                  <a:tcPr marT="45712" marB="45712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176829676"/>
      </p:ext>
    </p:extLst>
  </p:cSld>
  <p:clrMapOvr>
    <a:masterClrMapping/>
  </p:clrMapOvr>
  <p:transition spd="med" advClick="0" advTm="150000">
    <p:dissolve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H I R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5969284"/>
              </p:ext>
            </p:extLst>
          </p:nvPr>
        </p:nvGraphicFramePr>
        <p:xfrm>
          <a:off x="550505" y="1815353"/>
          <a:ext cx="10954140" cy="5042649"/>
        </p:xfrm>
        <a:graphic>
          <a:graphicData uri="http://schemas.openxmlformats.org/drawingml/2006/table">
            <a:tbl>
              <a:tblPr/>
              <a:tblGrid>
                <a:gridCol w="3651380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51380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51380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append-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hang something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Appendicular, appendage, appendix, appendices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homeo-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Same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Homeostasis, homeopathy, homeothermic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pariet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Wall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Parietal, biparietal,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parietitis</a:t>
                      </a: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pelv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Basin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Pelvis,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pelviscopy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, pelviotomy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pleur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Rib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Pleural, pleurisy, endopleura,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pleuralgia</a:t>
                      </a: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3859840052"/>
      </p:ext>
    </p:extLst>
  </p:cSld>
  <p:clrMapOvr>
    <a:masterClrMapping/>
  </p:clrMapOvr>
  <p:transition spd="med" advClick="0" advTm="150000">
    <p:dissolve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F O U R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218004"/>
              </p:ext>
            </p:extLst>
          </p:nvPr>
        </p:nvGraphicFramePr>
        <p:xfrm>
          <a:off x="438539" y="1815353"/>
          <a:ext cx="11159412" cy="5042649"/>
        </p:xfrm>
        <a:graphic>
          <a:graphicData uri="http://schemas.openxmlformats.org/drawingml/2006/table">
            <a:tbl>
              <a:tblPr/>
              <a:tblGrid>
                <a:gridCol w="3719804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719804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719804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alb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dull or white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Albumen or albino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chrom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color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Chromium, chromosome, monochromatic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carcin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cancer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Carcinoma, carcinogen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enn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year or yearly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Anniversary, millennium, annual, biennial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mand-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hand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Mandate, remand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2926728382"/>
      </p:ext>
    </p:extLst>
  </p:cSld>
  <p:clrMapOvr>
    <a:masterClrMapping/>
  </p:clrMapOvr>
  <p:transition spd="med" advClick="0" advTm="150000">
    <p:dissolve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F I F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8038119"/>
              </p:ext>
            </p:extLst>
          </p:nvPr>
        </p:nvGraphicFramePr>
        <p:xfrm>
          <a:off x="634482" y="1815353"/>
          <a:ext cx="10851501" cy="5042649"/>
        </p:xfrm>
        <a:graphic>
          <a:graphicData uri="http://schemas.openxmlformats.org/drawingml/2006/table">
            <a:tbl>
              <a:tblPr/>
              <a:tblGrid>
                <a:gridCol w="3617167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17167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17167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voc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voci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voice or call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Vocal, vocation, advocate, equivocate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un-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not, opposite of, lacking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Unabridged, unfriendly, unfair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tract-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pull or drag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Attract, distract, tractor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tetra-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four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Tetrapod,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tetrose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, tetrahedron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rupt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break or burst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Interrupt, rupture, bankrupt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2370470789"/>
      </p:ext>
    </p:extLst>
  </p:cSld>
  <p:clrMapOvr>
    <a:masterClrMapping/>
  </p:clrMapOvr>
  <p:transition spd="med" advClick="0" advTm="150000">
    <p:dissolve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S I X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9691744"/>
              </p:ext>
            </p:extLst>
          </p:nvPr>
        </p:nvGraphicFramePr>
        <p:xfrm>
          <a:off x="601823" y="1815353"/>
          <a:ext cx="10926147" cy="5042649"/>
        </p:xfrm>
        <a:graphic>
          <a:graphicData uri="http://schemas.openxmlformats.org/drawingml/2006/table">
            <a:tbl>
              <a:tblPr/>
              <a:tblGrid>
                <a:gridCol w="3642049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42049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42049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trit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rub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Attrition, detritus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temp- or </a:t>
                      </a:r>
                      <a:r>
                        <a:rPr kumimoji="0" lang="en-US" alt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tempor</a:t>
                      </a: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time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Contemporary, temporal, temporary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stell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star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Constellation, interstellar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soph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wise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Philosopher, sophist, sophisticated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terra-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land or earth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Terrestrial, terrain, territory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1736201266"/>
      </p:ext>
    </p:extLst>
  </p:cSld>
  <p:clrMapOvr>
    <a:masterClrMapping/>
  </p:clrMapOvr>
  <p:transition spd="med" advClick="0" advTm="150000">
    <p:dissolve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S E V E N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333332"/>
              </p:ext>
            </p:extLst>
          </p:nvPr>
        </p:nvGraphicFramePr>
        <p:xfrm>
          <a:off x="555172" y="1815353"/>
          <a:ext cx="10800183" cy="5042649"/>
        </p:xfrm>
        <a:graphic>
          <a:graphicData uri="http://schemas.openxmlformats.org/drawingml/2006/table">
            <a:tbl>
              <a:tblPr/>
              <a:tblGrid>
                <a:gridCol w="3600061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00061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00061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vig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be lively or energetic 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Vigorous, invigorate, 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pos-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pon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place or to put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Composure, exponential, imposition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fac- , fic-,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fect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make or to do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Affection, suffice, facsimile, deficient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aquil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eagle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Aquiline or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aquilinity</a:t>
                      </a: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vinc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vict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conquer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Provincial, invincible, victorious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1556420347"/>
      </p:ext>
    </p:extLst>
  </p:cSld>
  <p:clrMapOvr>
    <a:masterClrMapping/>
  </p:clrMapOvr>
  <p:transition spd="med" advClick="0" advTm="150000">
    <p:dissolve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E I G H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479127"/>
              </p:ext>
            </p:extLst>
          </p:nvPr>
        </p:nvGraphicFramePr>
        <p:xfrm>
          <a:off x="503854" y="1815353"/>
          <a:ext cx="11061441" cy="5042649"/>
        </p:xfrm>
        <a:graphic>
          <a:graphicData uri="http://schemas.openxmlformats.org/drawingml/2006/table">
            <a:tbl>
              <a:tblPr/>
              <a:tblGrid>
                <a:gridCol w="3687147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87147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87147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palp-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touch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Palpate, palpable, palpitations  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dors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back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Dorsal, endorse, dorsiventral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carp-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wrist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Carpal, metacarpal, schizocarp 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dis-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undo or to free from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Diseased, disintegrate, disentangle, distance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strat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layer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Stratosphere, strategic, illustrate. substrate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2519304828"/>
      </p:ext>
    </p:extLst>
  </p:cSld>
  <p:clrMapOvr>
    <a:masterClrMapping/>
  </p:clrMapOvr>
  <p:transition spd="med" advClick="0" advTm="150000">
    <p:dissolve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N I N E T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1593394"/>
              </p:ext>
            </p:extLst>
          </p:nvPr>
        </p:nvGraphicFramePr>
        <p:xfrm>
          <a:off x="559838" y="1815353"/>
          <a:ext cx="10884159" cy="5042649"/>
        </p:xfrm>
        <a:graphic>
          <a:graphicData uri="http://schemas.openxmlformats.org/drawingml/2006/table">
            <a:tbl>
              <a:tblPr/>
              <a:tblGrid>
                <a:gridCol w="3628053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28053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28053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schizo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division, split, or cleavage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Schizocarp, schizopods, </a:t>
                      </a:r>
                      <a:r>
                        <a:rPr lang="en-US" sz="2200" b="0" i="1" kern="1200" dirty="0"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+mn-ea"/>
                          <a:cs typeface="+mn-cs"/>
                        </a:rPr>
                        <a:t>schizogamy</a:t>
                      </a:r>
                      <a:endParaRPr kumimoji="0" lang="en-US" altLang="en-US" sz="2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erythr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red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1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Erythrocyte, erythroblast, erythropoiesis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echin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spiny or prickly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Echinoderm, echinoid, echinate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volv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roll or wander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Evolve, revolve, involve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rect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right or accurate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Rectify, correct, direct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1562373502"/>
      </p:ext>
    </p:extLst>
  </p:cSld>
  <p:clrMapOvr>
    <a:masterClrMapping/>
  </p:clrMapOvr>
  <p:transition spd="med" advClick="0" advTm="150000">
    <p:dissolve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114694"/>
              </p:ext>
            </p:extLst>
          </p:nvPr>
        </p:nvGraphicFramePr>
        <p:xfrm>
          <a:off x="573834" y="1815353"/>
          <a:ext cx="10926147" cy="5042649"/>
        </p:xfrm>
        <a:graphic>
          <a:graphicData uri="http://schemas.openxmlformats.org/drawingml/2006/table">
            <a:tbl>
              <a:tblPr/>
              <a:tblGrid>
                <a:gridCol w="3642049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42049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42049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juxta-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close proximity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Juxtaposition,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juxtaspinal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, juxtapose,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juxtacardial</a:t>
                      </a: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-gnosis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knowledge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Prognosis, diagnosis,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abarognosis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barognosis</a:t>
                      </a: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dyn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/a/am-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power, strength, energy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Dynamic, dynamite, dynamo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mal-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bad or ill or wrong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Malaria, malcontent, “Maleficent”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op-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ob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 the way or against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Object, obscure, opposition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1486028840"/>
      </p:ext>
    </p:extLst>
  </p:cSld>
  <p:clrMapOvr>
    <a:masterClrMapping/>
  </p:clrMapOvr>
  <p:transition spd="med" advClick="0" advTm="150000">
    <p:dissolve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O N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78659"/>
              </p:ext>
            </p:extLst>
          </p:nvPr>
        </p:nvGraphicFramePr>
        <p:xfrm>
          <a:off x="522514" y="1815353"/>
          <a:ext cx="10949475" cy="5042649"/>
        </p:xfrm>
        <a:graphic>
          <a:graphicData uri="http://schemas.openxmlformats.org/drawingml/2006/table">
            <a:tbl>
              <a:tblPr/>
              <a:tblGrid>
                <a:gridCol w="3649825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49825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49825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post-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after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Posterior, postscript, postpartum, 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amphi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both or doubly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Amphibian, amphiblastula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corpus-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body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Corpuscles, corpuscular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morph-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form or shape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Ectomorph, morphology, metamorphosis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super-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above or upper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Superstructure, superior, superintendent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3218458536"/>
      </p:ext>
    </p:extLst>
  </p:cSld>
  <p:clrMapOvr>
    <a:masterClrMapping/>
  </p:clrMapOvr>
  <p:transition spd="med" advClick="0" advTm="150000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008"/>
            <a:ext cx="12192000" cy="1371600"/>
          </a:xfrm>
          <a:noFill/>
        </p:spPr>
        <p:txBody>
          <a:bodyPr/>
          <a:lstStyle/>
          <a:p>
            <a:pPr algn="ctr"/>
            <a:r>
              <a:rPr lang="en-US" altLang="en-US" sz="54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54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309540"/>
            <a:ext cx="868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 E 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 K    N  I  N 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6330381"/>
              </p:ext>
            </p:extLst>
          </p:nvPr>
        </p:nvGraphicFramePr>
        <p:xfrm>
          <a:off x="533399" y="2057401"/>
          <a:ext cx="11034714" cy="4793590"/>
        </p:xfrm>
        <a:graphic>
          <a:graphicData uri="http://schemas.openxmlformats.org/drawingml/2006/table">
            <a:tbl>
              <a:tblPr/>
              <a:tblGrid>
                <a:gridCol w="3678238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78238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78238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479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Root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Definition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Examples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8626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act-</a:t>
                      </a:r>
                    </a:p>
                  </a:txBody>
                  <a:tcPr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do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Activity, react, interaction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8635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cit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stir up or to rouse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Incite, recite, resuscitate, solicitous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8618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turb-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disrupt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Perturb, turbulent, turbid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8635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gen-</a:t>
                      </a:r>
                    </a:p>
                  </a:txBody>
                  <a:tcPr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production, formation, or kind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Genocide, genesis, generic,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8626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nat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nasc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be born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Innate, natural, neonatal, nascent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6E28399-321F-4406-83C0-05B6320AAD70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1 Series</a:t>
            </a:r>
          </a:p>
        </p:txBody>
      </p:sp>
    </p:spTree>
    <p:extLst>
      <p:ext uri="{BB962C8B-B14F-4D97-AF65-F5344CB8AC3E}">
        <p14:creationId xmlns:p14="http://schemas.microsoft.com/office/powerpoint/2010/main" val="2900854045"/>
      </p:ext>
    </p:extLst>
  </p:cSld>
  <p:clrMapOvr>
    <a:masterClrMapping/>
  </p:clrMapOvr>
  <p:transition spd="med" advClick="0" advTm="150000">
    <p:dissolve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T W O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151681"/>
              </p:ext>
            </p:extLst>
          </p:nvPr>
        </p:nvGraphicFramePr>
        <p:xfrm>
          <a:off x="489857" y="1815353"/>
          <a:ext cx="10907485" cy="5042649"/>
        </p:xfrm>
        <a:graphic>
          <a:graphicData uri="http://schemas.openxmlformats.org/drawingml/2006/table">
            <a:tbl>
              <a:tblPr/>
              <a:tblGrid>
                <a:gridCol w="3635828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068792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4202865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cac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caco-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bad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Cacophony, cachexia, cacodyl 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coel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hollow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Coelomata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coelostat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, acoelomate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contra-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against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Contraindicated, contraband, contradict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din-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terrible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Dingy, dinky, dinned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entom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insects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Entomology, entomologist, entomophilous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1011545643"/>
      </p:ext>
    </p:extLst>
  </p:cSld>
  <p:clrMapOvr>
    <a:masterClrMapping/>
  </p:clrMapOvr>
  <p:transition spd="med" advClick="0" advTm="150000">
    <p:dissolve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T H R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2172275"/>
              </p:ext>
            </p:extLst>
          </p:nvPr>
        </p:nvGraphicFramePr>
        <p:xfrm>
          <a:off x="671804" y="1815353"/>
          <a:ext cx="10767528" cy="5042649"/>
        </p:xfrm>
        <a:graphic>
          <a:graphicData uri="http://schemas.openxmlformats.org/drawingml/2006/table">
            <a:tbl>
              <a:tblPr/>
              <a:tblGrid>
                <a:gridCol w="3589176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589176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589176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som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body</a:t>
                      </a: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Somatic, lysosome, ribosome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caud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tail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Excaudate, caudate, bicaudal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eso-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inward, within, or inner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Esophagus, esoteric, esotropia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clast-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to break</a:t>
                      </a: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Pyroclastic, osteoclast, iconoclast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nano-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One-billionth or dwarf</a:t>
                      </a: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Nanotechnology, nanometer, nanotube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3465696138"/>
      </p:ext>
    </p:extLst>
  </p:cSld>
  <p:clrMapOvr>
    <a:masterClrMapping/>
  </p:clrMapOvr>
  <p:transition spd="med" advClick="0" advTm="150000">
    <p:dissolve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F O U R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2373158"/>
              </p:ext>
            </p:extLst>
          </p:nvPr>
        </p:nvGraphicFramePr>
        <p:xfrm>
          <a:off x="564501" y="1815353"/>
          <a:ext cx="10940142" cy="5042649"/>
        </p:xfrm>
        <a:graphic>
          <a:graphicData uri="http://schemas.openxmlformats.org/drawingml/2006/table">
            <a:tbl>
              <a:tblPr/>
              <a:tblGrid>
                <a:gridCol w="3646714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46714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46714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cerat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kerat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horn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Keratin, keratinization, ceratoid, ceratodus 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sapr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rotten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Saprophyte, saprobe, saprogenic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homo- (Latin)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man or human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Homosexual, homosocial, hominid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homo- (Greek)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same or alike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Homologous, homology, homogeneous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hetero-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different or other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Heterogeneous, heterozygote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480206598"/>
      </p:ext>
    </p:extLst>
  </p:cSld>
  <p:clrMapOvr>
    <a:masterClrMapping/>
  </p:clrMapOvr>
  <p:transition spd="med" advClick="0" advTm="150000">
    <p:dissolve/>
  </p:transition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F I V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927643"/>
              </p:ext>
            </p:extLst>
          </p:nvPr>
        </p:nvGraphicFramePr>
        <p:xfrm>
          <a:off x="569168" y="1815353"/>
          <a:ext cx="10860831" cy="5042649"/>
        </p:xfrm>
        <a:graphic>
          <a:graphicData uri="http://schemas.openxmlformats.org/drawingml/2006/table">
            <a:tbl>
              <a:tblPr/>
              <a:tblGrid>
                <a:gridCol w="3620277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20277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20277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alto-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high 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Contralto, altostratus, altocumulus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mut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change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Mutation, mutagen, immutable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rhe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rrhea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flow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Rheums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, menorrhea, pyorrhea, seborrhea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calat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something inserted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Intercalated, escalate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san-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Healthy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sanity, sanitary</a:t>
                      </a: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2853143273"/>
      </p:ext>
    </p:extLst>
  </p:cSld>
  <p:clrMapOvr>
    <a:masterClrMapping/>
  </p:clrMapOvr>
  <p:transition spd="med" advClick="0" advTm="150000">
    <p:dissolve/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S I X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764741"/>
              </p:ext>
            </p:extLst>
          </p:nvPr>
        </p:nvGraphicFramePr>
        <p:xfrm>
          <a:off x="494522" y="1815353"/>
          <a:ext cx="10888824" cy="5042649"/>
        </p:xfrm>
        <a:graphic>
          <a:graphicData uri="http://schemas.openxmlformats.org/drawingml/2006/table">
            <a:tbl>
              <a:tblPr/>
              <a:tblGrid>
                <a:gridCol w="3629608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29608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29608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ous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68580" marR="68580" marT="34286" marB="34286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full of</a:t>
                      </a:r>
                    </a:p>
                  </a:txBody>
                  <a:tcPr marL="68580" marR="68580" marT="34286" marB="34286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Hazardous, wonderous</a:t>
                      </a:r>
                    </a:p>
                  </a:txBody>
                  <a:tcPr marL="68580" marR="68580" marT="34286" marB="34286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ectomy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68580" marR="68580" marT="34278" marB="34278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surgical removal of</a:t>
                      </a:r>
                    </a:p>
                  </a:txBody>
                  <a:tcPr marL="68580" marR="68580" marT="34278" marB="34278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Appendectomy </a:t>
                      </a:r>
                    </a:p>
                  </a:txBody>
                  <a:tcPr marL="68580" marR="68580" marT="34278" marB="34278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ent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68580" marR="68580" marT="34278" marB="34278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inclined to performing or causes</a:t>
                      </a:r>
                    </a:p>
                  </a:txBody>
                  <a:tcPr marL="68580" marR="68580" marT="34278" marB="34278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Competent, absorbent</a:t>
                      </a:r>
                    </a:p>
                  </a:txBody>
                  <a:tcPr marL="68580" marR="68580" marT="34278" marB="34278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ic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 or –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ical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68580" marR="68580" marT="34278" marB="34278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relating to or characterized by</a:t>
                      </a:r>
                    </a:p>
                  </a:txBody>
                  <a:tcPr marL="68580" marR="68580" marT="34278" marB="34278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Analytic(al), organic</a:t>
                      </a:r>
                    </a:p>
                  </a:txBody>
                  <a:tcPr marL="68580" marR="68580" marT="34278" marB="34278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oid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68580" marR="68580" marT="34278" marB="34278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resembling</a:t>
                      </a:r>
                    </a:p>
                  </a:txBody>
                  <a:tcPr marL="68580" marR="68580" marT="34278" marB="34278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Humanoid, android, sphenoid</a:t>
                      </a:r>
                    </a:p>
                  </a:txBody>
                  <a:tcPr marL="68580" marR="68580" marT="34278" marB="34278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982197333"/>
      </p:ext>
    </p:extLst>
  </p:cSld>
  <p:clrMapOvr>
    <a:masterClrMapping/>
  </p:clrMapOvr>
  <p:transition spd="med" advClick="0" advTm="150000">
    <p:dissolve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S E V E N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6789594"/>
              </p:ext>
            </p:extLst>
          </p:nvPr>
        </p:nvGraphicFramePr>
        <p:xfrm>
          <a:off x="681136" y="1815353"/>
          <a:ext cx="10697547" cy="5042649"/>
        </p:xfrm>
        <a:graphic>
          <a:graphicData uri="http://schemas.openxmlformats.org/drawingml/2006/table">
            <a:tbl>
              <a:tblPr/>
              <a:tblGrid>
                <a:gridCol w="3565849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565849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565849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cyn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cyno-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dog  or canine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Cynology, cynophobic, cynodont   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ameb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change or alteration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Amebocyte, endameba, amebiasis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ectop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displaced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Ectopic pregnancy, ectopia cordis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cryo-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extreme cold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Cryostat, cryogenics, cryophyte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amyl-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starch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Amylase, amyloid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412196742"/>
      </p:ext>
    </p:extLst>
  </p:cSld>
  <p:clrMapOvr>
    <a:masterClrMapping/>
  </p:clrMapOvr>
  <p:transition spd="med" advClick="0" advTm="150000">
    <p:dissolve/>
  </p:transition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E I G H T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3293330"/>
              </p:ext>
            </p:extLst>
          </p:nvPr>
        </p:nvGraphicFramePr>
        <p:xfrm>
          <a:off x="629816" y="1815353"/>
          <a:ext cx="10720875" cy="5042649"/>
        </p:xfrm>
        <a:graphic>
          <a:graphicData uri="http://schemas.openxmlformats.org/drawingml/2006/table">
            <a:tbl>
              <a:tblPr/>
              <a:tblGrid>
                <a:gridCol w="3573625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573625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573625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angi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Choke or feel pain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blood, vessel, duct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Angioplasty, angiogram, angioedema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amni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fetal membrane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Amniotomy, amniotic, amniocentesis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oligo-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 few or scanty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Oligomerizes, oligodactyly, oligonucleotides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campo-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bent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Campomelic,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campomelia</a:t>
                      </a: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morphe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form or shape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Ectomorph, lagomorph, metamorphic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1608304400"/>
      </p:ext>
    </p:extLst>
  </p:cSld>
  <p:clrMapOvr>
    <a:masterClrMapping/>
  </p:clrMapOvr>
  <p:transition spd="med" advClick="0" advTm="150000">
    <p:dissolve/>
  </p:transition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W E N T Y – N I N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4796755"/>
              </p:ext>
            </p:extLst>
          </p:nvPr>
        </p:nvGraphicFramePr>
        <p:xfrm>
          <a:off x="601823" y="1815353"/>
          <a:ext cx="10860834" cy="5042649"/>
        </p:xfrm>
        <a:graphic>
          <a:graphicData uri="http://schemas.openxmlformats.org/drawingml/2006/table">
            <a:tbl>
              <a:tblPr/>
              <a:tblGrid>
                <a:gridCol w="3620278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20278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20278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centesis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surgical puncture to remove fluid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Amnio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centesis, paracentesis</a:t>
                      </a:r>
                      <a:endParaRPr kumimoji="0" lang="en-US" alt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bary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weight or pressure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Baryonic,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Baryonyx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, </a:t>
                      </a:r>
                      <a:r>
                        <a:rPr lang="en-US" sz="2400" b="0" i="1" kern="1200" dirty="0"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+mn-ea"/>
                          <a:cs typeface="+mn-cs"/>
                        </a:rPr>
                        <a:t>baryogenesis </a:t>
                      </a: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-genic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produced by or in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Myogenic, pyogenic, hallucinogenic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mamm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breast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Mammary, mammal, mammalian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tauto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identical or same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Tautonym, tautology, tautomer 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2201978169"/>
      </p:ext>
    </p:extLst>
  </p:cSld>
  <p:clrMapOvr>
    <a:masterClrMapping/>
  </p:clrMapOvr>
  <p:transition spd="med" advClick="0" advTm="150000">
    <p:dissolve/>
  </p:transition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H I R T Y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0990348"/>
              </p:ext>
            </p:extLst>
          </p:nvPr>
        </p:nvGraphicFramePr>
        <p:xfrm>
          <a:off x="611156" y="1815353"/>
          <a:ext cx="10800183" cy="5042649"/>
        </p:xfrm>
        <a:graphic>
          <a:graphicData uri="http://schemas.openxmlformats.org/drawingml/2006/table">
            <a:tbl>
              <a:tblPr/>
              <a:tblGrid>
                <a:gridCol w="3600061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00061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00061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vas-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vaso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vessel or duct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Vasodilation, vasoconstriction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megaly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enlargement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Cardiomegaly, acromegaly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-ule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little or small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Capsule, miniscule, nodule, globule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terat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(o)-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monster or unformed fetus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Teratoma,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teratism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, teratogen, teratology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celi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celio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belly or abdomen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Celiopathy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celiomyalgia</a:t>
                      </a: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, </a:t>
                      </a:r>
                      <a:r>
                        <a:rPr kumimoji="0" lang="en-US" alt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celioma</a:t>
                      </a:r>
                      <a:endParaRPr kumimoji="0" lang="en-US" alt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2089714477"/>
      </p:ext>
    </p:extLst>
  </p:cSld>
  <p:clrMapOvr>
    <a:masterClrMapping/>
  </p:clrMapOvr>
  <p:transition spd="med" advClick="0" advTm="150000">
    <p:dissolve/>
  </p:transition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43004F-7940-40BA-8589-3D84C8C0E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954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en-US" sz="6000" b="1" u="sng" dirty="0">
                <a:solidFill>
                  <a:srgbClr val="150765"/>
                </a:solidFill>
                <a:latin typeface="Papyrus" panose="03070502060502030205" pitchFamily="66" charset="0"/>
              </a:rPr>
              <a:t>≈ Scientific Greek &amp; Latin ≈</a:t>
            </a:r>
            <a:endParaRPr lang="en-US" altLang="en-US" sz="6000" b="1" dirty="0">
              <a:solidFill>
                <a:srgbClr val="150765"/>
              </a:solidFill>
              <a:latin typeface="Papyrus" panose="03070502060502030205" pitchFamily="66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CEF30EF1-FFC1-4969-A30E-6C14F8F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012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W E </a:t>
            </a:r>
            <a:r>
              <a:rPr lang="en-US" altLang="en-US" sz="3600" dirty="0" err="1">
                <a:solidFill>
                  <a:srgbClr val="150765"/>
                </a:solidFill>
                <a:latin typeface="Arial" panose="020B0604020202020204" pitchFamily="34" charset="0"/>
              </a:rPr>
              <a:t>E</a:t>
            </a:r>
            <a:r>
              <a:rPr lang="en-US" altLang="en-US" sz="3600" dirty="0">
                <a:solidFill>
                  <a:srgbClr val="150765"/>
                </a:solidFill>
                <a:latin typeface="Arial" panose="020B0604020202020204" pitchFamily="34" charset="0"/>
              </a:rPr>
              <a:t> K    T H I R T Y – O N E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  <p:graphicFrame>
        <p:nvGraphicFramePr>
          <p:cNvPr id="4144" name="Group 48">
            <a:extLst>
              <a:ext uri="{FF2B5EF4-FFF2-40B4-BE49-F238E27FC236}">
                <a16:creationId xmlns:a16="http://schemas.microsoft.com/office/drawing/2014/main" id="{42C68FB6-524F-4873-8F0B-6BC3AE8B9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579316"/>
              </p:ext>
            </p:extLst>
          </p:nvPr>
        </p:nvGraphicFramePr>
        <p:xfrm>
          <a:off x="461666" y="1815353"/>
          <a:ext cx="10977666" cy="5042649"/>
        </p:xfrm>
        <a:graphic>
          <a:graphicData uri="http://schemas.openxmlformats.org/drawingml/2006/table">
            <a:tbl>
              <a:tblPr/>
              <a:tblGrid>
                <a:gridCol w="3659222">
                  <a:extLst>
                    <a:ext uri="{9D8B030D-6E8A-4147-A177-3AD203B41FA5}">
                      <a16:colId xmlns:a16="http://schemas.microsoft.com/office/drawing/2014/main" val="2232948509"/>
                    </a:ext>
                  </a:extLst>
                </a:gridCol>
                <a:gridCol w="3659222">
                  <a:extLst>
                    <a:ext uri="{9D8B030D-6E8A-4147-A177-3AD203B41FA5}">
                      <a16:colId xmlns:a16="http://schemas.microsoft.com/office/drawing/2014/main" val="3174509509"/>
                    </a:ext>
                  </a:extLst>
                </a:gridCol>
                <a:gridCol w="3659222">
                  <a:extLst>
                    <a:ext uri="{9D8B030D-6E8A-4147-A177-3AD203B41FA5}">
                      <a16:colId xmlns:a16="http://schemas.microsoft.com/office/drawing/2014/main" val="2896456664"/>
                    </a:ext>
                  </a:extLst>
                </a:gridCol>
              </a:tblGrid>
              <a:tr h="504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Definition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Examples</a:t>
                      </a:r>
                      <a:endParaRPr kumimoji="0" lang="en-US" altLang="en-US" sz="24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84" marB="34284" horzOverflow="overflow"/>
                </a:tc>
                <a:extLst>
                  <a:ext uri="{0D108BD9-81ED-4DB2-BD59-A6C34878D82A}">
                    <a16:rowId xmlns:a16="http://schemas.microsoft.com/office/drawing/2014/main" val="3173248812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tephr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(o)-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gray or ashen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Tephrite, tephra, tephritic</a:t>
                      </a:r>
                    </a:p>
                  </a:txBody>
                  <a:tcPr marT="45715" marB="45715" anchor="ctr" horzOverflow="overflow"/>
                </a:tc>
                <a:extLst>
                  <a:ext uri="{0D108BD9-81ED-4DB2-BD59-A6C34878D82A}">
                    <a16:rowId xmlns:a16="http://schemas.microsoft.com/office/drawing/2014/main" val="2757871711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-emesis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vomiting 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Hyperemesis, hematemesis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421596361"/>
                  </a:ext>
                </a:extLst>
              </a:tr>
              <a:tr h="907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myc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(o)-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fungus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b="0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Mycorrhizae, mycotoxin, mycovirus</a:t>
                      </a:r>
                      <a:endParaRPr kumimoji="0" lang="en-US" alt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3731820429"/>
                  </a:ext>
                </a:extLst>
              </a:tr>
              <a:tr h="908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ven</a:t>
                      </a: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(</a:t>
                      </a:r>
                      <a:r>
                        <a:rPr kumimoji="0" lang="en-US" alt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</a:t>
                      </a: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)- or </a:t>
                      </a:r>
                      <a:r>
                        <a:rPr kumimoji="0" lang="en-US" alt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ven</a:t>
                      </a: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(o)-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vein</a:t>
                      </a:r>
                    </a:p>
                  </a:txBody>
                  <a:tcPr marT="45704" marB="45704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Venipuncture, venomous, intravenous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914354232"/>
                  </a:ext>
                </a:extLst>
              </a:tr>
              <a:tr h="9066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bil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 or </a:t>
                      </a:r>
                      <a:r>
                        <a:rPr kumimoji="0" lang="en-US" altLang="en-US" sz="3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bili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-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Bile or gall</a:t>
                      </a:r>
                    </a:p>
                  </a:txBody>
                  <a:tcPr marT="45715" marB="45715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Bilious, bilirubin</a:t>
                      </a:r>
                    </a:p>
                  </a:txBody>
                  <a:tcPr marT="45704" marB="45704" anchor="ctr" horzOverflow="overflow"/>
                </a:tc>
                <a:extLst>
                  <a:ext uri="{0D108BD9-81ED-4DB2-BD59-A6C34878D82A}">
                    <a16:rowId xmlns:a16="http://schemas.microsoft.com/office/drawing/2014/main" val="8222869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128406-3B6D-4E58-8775-D9DDC3FC9B4C}"/>
              </a:ext>
            </a:extLst>
          </p:cNvPr>
          <p:cNvSpPr txBox="1"/>
          <p:nvPr/>
        </p:nvSpPr>
        <p:spPr>
          <a:xfrm>
            <a:off x="117303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b="1" i="1" dirty="0">
                <a:latin typeface="Bell MT" panose="02020503060305020303" pitchFamily="18" charset="0"/>
              </a:rPr>
              <a:t>Year 3 Series</a:t>
            </a:r>
          </a:p>
        </p:txBody>
      </p:sp>
    </p:spTree>
    <p:extLst>
      <p:ext uri="{BB962C8B-B14F-4D97-AF65-F5344CB8AC3E}">
        <p14:creationId xmlns:p14="http://schemas.microsoft.com/office/powerpoint/2010/main" val="810499319"/>
      </p:ext>
    </p:extLst>
  </p:cSld>
  <p:clrMapOvr>
    <a:masterClrMapping/>
  </p:clrMapOvr>
  <p:transition spd="med" advClick="0" advTm="150000"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96316</TotalTime>
  <Words>7347</Words>
  <Application>Microsoft Macintosh PowerPoint</Application>
  <PresentationFormat>Widescreen</PresentationFormat>
  <Paragraphs>2383</Paragraphs>
  <Slides>138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138</vt:i4>
      </vt:variant>
    </vt:vector>
  </HeadingPairs>
  <TitlesOfParts>
    <vt:vector size="146" baseType="lpstr">
      <vt:lpstr>Arial</vt:lpstr>
      <vt:lpstr>Bell MT</vt:lpstr>
      <vt:lpstr>Calibri</vt:lpstr>
      <vt:lpstr>Calibri Light</vt:lpstr>
      <vt:lpstr>Papyrus</vt:lpstr>
      <vt:lpstr>Times</vt:lpstr>
      <vt:lpstr>Times New Roman</vt:lpstr>
      <vt:lpstr>Office Theme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Greek &amp; Latin Roots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Greek &amp; Latin Roots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Scientific Greek &amp; Latin ≈</vt:lpstr>
      <vt:lpstr>≈ Greek &amp; Latin Roots ≈</vt:lpstr>
      <vt:lpstr>≈ Greek &amp; Latin Roots ≈</vt:lpstr>
      <vt:lpstr>≈ Greek &amp; Latin Roots 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≈ Greek &amp; Latin Roots ≈</dc:title>
  <dc:creator>Kristin Cook</dc:creator>
  <cp:lastModifiedBy>Mikhal Stone</cp:lastModifiedBy>
  <cp:revision>441</cp:revision>
  <cp:lastPrinted>2023-05-03T14:09:22Z</cp:lastPrinted>
  <dcterms:created xsi:type="dcterms:W3CDTF">2017-09-23T03:09:57Z</dcterms:created>
  <dcterms:modified xsi:type="dcterms:W3CDTF">2024-08-01T20:19:22Z</dcterms:modified>
</cp:coreProperties>
</file>