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CEE49A6-8ECA-4787-AC93-F1C70D9AD6B2}">
  <a:tblStyle styleId="{4CEE49A6-8ECA-4787-AC93-F1C70D9AD6B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0beab45107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0beab4510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0beab45107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0beab45107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0beab45107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0beab45107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0beab45107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0beab45107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0beab45107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0beab45107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0beab45107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30beab45107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0beab45107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0beab45107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0beab45107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0beab45107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0beab45107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0beab45107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0beab45107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30beab45107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0bf9e427c9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0bf9e427c9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0beab45107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0beab45107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30beab45107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0beab45107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0beab45107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0beab45107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30beab45107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0beab45107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0beab45107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0beab45107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0beab45107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0beab45107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30beab45107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30beab45107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30beab45107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30beab45107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30beab45107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30beab45107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30beab45107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30beab45107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0beab45107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0beab45107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0beab45107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30beab45107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30beab45107_0_2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30beab45107_0_2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0beab45107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0beab45107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30bf9e427c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30bf9e427c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30bf9e427c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30bf9e427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30bf9e427c9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30bf9e427c9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30bf9e427c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30bf9e427c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30bf9e427c9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30bf9e427c9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30bf9e427c9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30bf9e427c9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30bf9e427c9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30bf9e427c9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0beab45107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0beab45107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0bf9e427c9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0bf9e427c9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30bf9e427c9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30bf9e427c9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30bf9e427c9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30bf9e427c9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30bf9e427c9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30bf9e427c9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30beab45107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30beab45107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30beab45107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30beab45107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30beab45107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30beab45107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30beab45107_0_2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30beab45107_0_2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30beab45107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30beab45107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g30beab45107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9" name="Google Shape;369;g30beab45107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0beab45107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0beab45107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30beab45107_0_3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30beab45107_0_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30bf9e427c9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30bf9e427c9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30bf9e427c9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30bf9e427c9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30bf9e427c9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30bf9e427c9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30bf9e427c9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30bf9e427c9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30bf9e427c9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30bf9e427c9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30bf9e427c9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30bf9e427c9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30bf9e427c9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30bf9e427c9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30bf9e427c9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30bf9e427c9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30bf9e427c9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30bf9e427c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0beab4510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0beab451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0beab4510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0beab4510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0beab4510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0beab4510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0beab45107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0beab45107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slide" Target="/ppt/slid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slide" Target="/ppt/slides/slide6.xml"/><Relationship Id="rId4" Type="http://schemas.openxmlformats.org/officeDocument/2006/relationships/slide" Target="/ppt/slides/slide52.xml"/><Relationship Id="rId9" Type="http://schemas.openxmlformats.org/officeDocument/2006/relationships/slide" Target="/ppt/slides/slide44.xml"/><Relationship Id="rId5" Type="http://schemas.openxmlformats.org/officeDocument/2006/relationships/slide" Target="/ppt/slides/slide56.xml"/><Relationship Id="rId6" Type="http://schemas.openxmlformats.org/officeDocument/2006/relationships/slide" Target="/ppt/slides/slide59.xml"/><Relationship Id="rId7" Type="http://schemas.openxmlformats.org/officeDocument/2006/relationships/slide" Target="/ppt/slides/slide15.xml"/><Relationship Id="rId8" Type="http://schemas.openxmlformats.org/officeDocument/2006/relationships/slide" Target="/ppt/slides/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Review of Standards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2024 to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1.2 91921: Activities (the same for all three)</a:t>
            </a:r>
            <a:endParaRPr/>
          </a:p>
        </p:txBody>
      </p:sp>
      <p:sp>
        <p:nvSpPr>
          <p:cNvPr id="112" name="Google Shape;112;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a:t>‘Getting Started’ section updated to reflect updated CoA.”</a:t>
            </a:r>
            <a:endParaRPr/>
          </a:p>
          <a:p>
            <a:pPr indent="0" lvl="0" marL="0" rtl="0" algn="l">
              <a:spcBef>
                <a:spcPts val="1200"/>
              </a:spcBef>
              <a:spcAft>
                <a:spcPts val="0"/>
              </a:spcAft>
              <a:buNone/>
            </a:pPr>
            <a:r>
              <a:rPr lang="en"/>
              <a:t>Final sentence added:</a:t>
            </a:r>
            <a:endParaRPr/>
          </a:p>
          <a:p>
            <a:pPr indent="0" lvl="0" marL="0" rtl="0" algn="l">
              <a:spcBef>
                <a:spcPts val="1200"/>
              </a:spcBef>
              <a:spcAft>
                <a:spcPts val="1200"/>
              </a:spcAft>
              <a:buNone/>
            </a:pPr>
            <a:r>
              <a:rPr i="1" lang="en"/>
              <a:t>Your kaiako will guide you while you decide on the three questions and investigative approaches to focus on for this Assessment Activity. </a:t>
            </a:r>
            <a:r>
              <a:rPr b="1" i="1" lang="en"/>
              <a:t>They will check your progress at different stages during the assessment task.</a:t>
            </a:r>
            <a:endParaRPr b="1" i="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1.2 91921: Assessment schedules</a:t>
            </a:r>
            <a:endParaRPr/>
          </a:p>
        </p:txBody>
      </p:sp>
      <p:sp>
        <p:nvSpPr>
          <p:cNvPr id="118" name="Google Shape;118;p23"/>
          <p:cNvSpPr txBox="1"/>
          <p:nvPr>
            <p:ph idx="1" type="body"/>
          </p:nvPr>
        </p:nvSpPr>
        <p:spPr>
          <a:xfrm>
            <a:off x="311700" y="10177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‘Merit’ updated in line with intent of the Achievement Standard,</a:t>
            </a:r>
            <a:endParaRPr/>
          </a:p>
        </p:txBody>
      </p:sp>
      <p:graphicFrame>
        <p:nvGraphicFramePr>
          <p:cNvPr id="119" name="Google Shape;119;p23"/>
          <p:cNvGraphicFramePr/>
          <p:nvPr/>
        </p:nvGraphicFramePr>
        <p:xfrm>
          <a:off x="311700" y="1562100"/>
          <a:ext cx="3000000" cy="3000000"/>
        </p:xfrm>
        <a:graphic>
          <a:graphicData uri="http://schemas.openxmlformats.org/drawingml/2006/table">
            <a:tbl>
              <a:tblPr>
                <a:noFill/>
                <a:tableStyleId>{4CEE49A6-8ECA-4787-AC93-F1C70D9AD6B2}</a:tableStyleId>
              </a:tblPr>
              <a:tblGrid>
                <a:gridCol w="4260300"/>
                <a:gridCol w="4260300"/>
              </a:tblGrid>
              <a:tr h="524900">
                <a:tc>
                  <a:txBody>
                    <a:bodyPr/>
                    <a:lstStyle/>
                    <a:p>
                      <a:pPr indent="0" lvl="0" marL="0" rtl="0" algn="l">
                        <a:spcBef>
                          <a:spcPts val="0"/>
                        </a:spcBef>
                        <a:spcAft>
                          <a:spcPts val="0"/>
                        </a:spcAft>
                        <a:buNone/>
                      </a:pPr>
                      <a:r>
                        <a:rPr lang="en" sz="2000"/>
                        <a:t>2024</a:t>
                      </a:r>
                      <a:endParaRPr sz="2000"/>
                    </a:p>
                  </a:txBody>
                  <a:tcPr marT="91425" marB="91425" marR="91425" marL="91425"/>
                </a:tc>
                <a:tc>
                  <a:txBody>
                    <a:bodyPr/>
                    <a:lstStyle/>
                    <a:p>
                      <a:pPr indent="0" lvl="0" marL="0" rtl="0" algn="l">
                        <a:spcBef>
                          <a:spcPts val="0"/>
                        </a:spcBef>
                        <a:spcAft>
                          <a:spcPts val="0"/>
                        </a:spcAft>
                        <a:buNone/>
                      </a:pPr>
                      <a:r>
                        <a:rPr lang="en" sz="2000"/>
                        <a:t>2025</a:t>
                      </a:r>
                      <a:endParaRPr sz="2000"/>
                    </a:p>
                  </a:txBody>
                  <a:tcPr marT="91425" marB="91425" marR="91425" marL="91425"/>
                </a:tc>
              </a:tr>
              <a:tr h="2759225">
                <a:tc>
                  <a:txBody>
                    <a:bodyPr/>
                    <a:lstStyle/>
                    <a:p>
                      <a:pPr indent="0" lvl="0" marL="0" rtl="0" algn="l">
                        <a:spcBef>
                          <a:spcPts val="0"/>
                        </a:spcBef>
                        <a:spcAft>
                          <a:spcPts val="0"/>
                        </a:spcAft>
                        <a:buNone/>
                      </a:pPr>
                      <a:r>
                        <a:rPr lang="en" sz="2000"/>
                        <a:t>•refer to each of the three different investigative approaches to provide an evidence-based reason why each investigative approach was or was not appropriate to be used to answer each question within the context.</a:t>
                      </a:r>
                      <a:endParaRPr sz="2000"/>
                    </a:p>
                  </a:txBody>
                  <a:tcPr marT="91425" marB="91425" marR="91425" marL="91425"/>
                </a:tc>
                <a:tc>
                  <a:txBody>
                    <a:bodyPr/>
                    <a:lstStyle/>
                    <a:p>
                      <a:pPr indent="0" lvl="0" marL="0" rtl="0" algn="l">
                        <a:spcBef>
                          <a:spcPts val="0"/>
                        </a:spcBef>
                        <a:spcAft>
                          <a:spcPts val="0"/>
                        </a:spcAft>
                        <a:buNone/>
                      </a:pPr>
                      <a:r>
                        <a:rPr lang="en" sz="2000"/>
                        <a:t>refer to</a:t>
                      </a:r>
                      <a:r>
                        <a:rPr b="1" lang="en" sz="2000"/>
                        <a:t> the purpose </a:t>
                      </a:r>
                      <a:r>
                        <a:rPr lang="en" sz="2000"/>
                        <a:t>of each of the three different investigative approaches to provide an evidence-based reason why each investigative approach was or was not appropriate to be used to answer each question within the context.</a:t>
                      </a:r>
                      <a:endParaRPr sz="2000"/>
                    </a:p>
                  </a:txBody>
                  <a:tcPr marT="91425" marB="91425" marR="91425" marL="9142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1.2 91921: Assessment schedules</a:t>
            </a:r>
            <a:endParaRPr/>
          </a:p>
          <a:p>
            <a:pPr indent="0" lvl="0" marL="0" rtl="0" algn="l">
              <a:spcBef>
                <a:spcPts val="0"/>
              </a:spcBef>
              <a:spcAft>
                <a:spcPts val="0"/>
              </a:spcAft>
              <a:buNone/>
            </a:pPr>
            <a:r>
              <a:t/>
            </a:r>
            <a:endParaRPr/>
          </a:p>
        </p:txBody>
      </p:sp>
      <p:sp>
        <p:nvSpPr>
          <p:cNvPr id="125" name="Google Shape;125;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‘Excellence’ updated in line with Explanatory Note 1 changes.</a:t>
            </a:r>
            <a:endParaRPr/>
          </a:p>
        </p:txBody>
      </p:sp>
      <p:graphicFrame>
        <p:nvGraphicFramePr>
          <p:cNvPr id="126" name="Google Shape;126;p24"/>
          <p:cNvGraphicFramePr/>
          <p:nvPr/>
        </p:nvGraphicFramePr>
        <p:xfrm>
          <a:off x="311700" y="1562100"/>
          <a:ext cx="3000000" cy="3000000"/>
        </p:xfrm>
        <a:graphic>
          <a:graphicData uri="http://schemas.openxmlformats.org/drawingml/2006/table">
            <a:tbl>
              <a:tblPr>
                <a:noFill/>
                <a:tableStyleId>{4CEE49A6-8ECA-4787-AC93-F1C70D9AD6B2}</a:tableStyleId>
              </a:tblPr>
              <a:tblGrid>
                <a:gridCol w="4260300"/>
                <a:gridCol w="4260300"/>
              </a:tblGrid>
              <a:tr h="524900">
                <a:tc>
                  <a:txBody>
                    <a:bodyPr/>
                    <a:lstStyle/>
                    <a:p>
                      <a:pPr indent="0" lvl="0" marL="0" rtl="0" algn="l">
                        <a:spcBef>
                          <a:spcPts val="0"/>
                        </a:spcBef>
                        <a:spcAft>
                          <a:spcPts val="0"/>
                        </a:spcAft>
                        <a:buNone/>
                      </a:pPr>
                      <a:r>
                        <a:rPr lang="en" sz="2000"/>
                        <a:t>2024</a:t>
                      </a:r>
                      <a:endParaRPr sz="2000"/>
                    </a:p>
                  </a:txBody>
                  <a:tcPr marT="91425" marB="91425" marR="91425" marL="91425"/>
                </a:tc>
                <a:tc>
                  <a:txBody>
                    <a:bodyPr/>
                    <a:lstStyle/>
                    <a:p>
                      <a:pPr indent="0" lvl="0" marL="0" rtl="0" algn="l">
                        <a:spcBef>
                          <a:spcPts val="0"/>
                        </a:spcBef>
                        <a:spcAft>
                          <a:spcPts val="0"/>
                        </a:spcAft>
                        <a:buNone/>
                      </a:pPr>
                      <a:r>
                        <a:rPr lang="en" sz="2000"/>
                        <a:t>2025</a:t>
                      </a:r>
                      <a:endParaRPr sz="2000"/>
                    </a:p>
                  </a:txBody>
                  <a:tcPr marT="91425" marB="91425" marR="91425" marL="91425"/>
                </a:tc>
              </a:tr>
              <a:tr h="2759225">
                <a:tc>
                  <a:txBody>
                    <a:bodyPr/>
                    <a:lstStyle/>
                    <a:p>
                      <a:pPr indent="0" lvl="0" marL="0" rtl="0" algn="l">
                        <a:spcBef>
                          <a:spcPts val="0"/>
                        </a:spcBef>
                        <a:spcAft>
                          <a:spcPts val="0"/>
                        </a:spcAft>
                        <a:buNone/>
                      </a:pPr>
                      <a:r>
                        <a:rPr lang="en" sz="2000"/>
                        <a:t>use evidence from across three investigative approaches to validate findings within the context, analyse the purpose and use of the range of investigative approaches to better inform the learnings within the context.</a:t>
                      </a:r>
                      <a:endParaRPr sz="2000"/>
                    </a:p>
                  </a:txBody>
                  <a:tcPr marT="91425" marB="91425" marR="91425" marL="91425"/>
                </a:tc>
                <a:tc>
                  <a:txBody>
                    <a:bodyPr/>
                    <a:lstStyle/>
                    <a:p>
                      <a:pPr indent="0" lvl="0" marL="0" rtl="0" algn="l">
                        <a:spcBef>
                          <a:spcPts val="0"/>
                        </a:spcBef>
                        <a:spcAft>
                          <a:spcPts val="0"/>
                        </a:spcAft>
                        <a:buNone/>
                      </a:pPr>
                      <a:r>
                        <a:rPr lang="en" sz="2000"/>
                        <a:t>analyse how the different purposes of the three investigative approaches contribute to an informed understanding of the context, supported by evidence.</a:t>
                      </a:r>
                      <a:endParaRPr sz="2000"/>
                    </a:p>
                  </a:txBody>
                  <a:tcPr marT="91425" marB="91425" marR="91425" marL="914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AS1.2 91921: Science </a:t>
            </a:r>
            <a:r>
              <a:rPr lang="en"/>
              <a:t>Learning</a:t>
            </a:r>
            <a:r>
              <a:rPr lang="en"/>
              <a:t> Outcomes</a:t>
            </a:r>
            <a:endParaRPr/>
          </a:p>
        </p:txBody>
      </p:sp>
      <p:sp>
        <p:nvSpPr>
          <p:cNvPr id="132" name="Google Shape;132;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Definition of ‘validate’ removed to reflect Explanatory Note 4 change in the Achievement Standard.</a:t>
            </a:r>
            <a:endParaRPr/>
          </a:p>
        </p:txBody>
      </p:sp>
      <p:graphicFrame>
        <p:nvGraphicFramePr>
          <p:cNvPr id="133" name="Google Shape;133;p25"/>
          <p:cNvGraphicFramePr/>
          <p:nvPr/>
        </p:nvGraphicFramePr>
        <p:xfrm>
          <a:off x="311700" y="1828800"/>
          <a:ext cx="3000000" cy="3000000"/>
        </p:xfrm>
        <a:graphic>
          <a:graphicData uri="http://schemas.openxmlformats.org/drawingml/2006/table">
            <a:tbl>
              <a:tblPr>
                <a:noFill/>
                <a:tableStyleId>{4CEE49A6-8ECA-4787-AC93-F1C70D9AD6B2}</a:tableStyleId>
              </a:tblPr>
              <a:tblGrid>
                <a:gridCol w="4260300"/>
                <a:gridCol w="4260300"/>
              </a:tblGrid>
              <a:tr h="462750">
                <a:tc>
                  <a:txBody>
                    <a:bodyPr/>
                    <a:lstStyle/>
                    <a:p>
                      <a:pPr indent="0" lvl="0" marL="0" rtl="0" algn="l">
                        <a:spcBef>
                          <a:spcPts val="0"/>
                        </a:spcBef>
                        <a:spcAft>
                          <a:spcPts val="0"/>
                        </a:spcAft>
                        <a:buNone/>
                      </a:pPr>
                      <a:r>
                        <a:rPr lang="en" sz="1800"/>
                        <a:t>2024</a:t>
                      </a:r>
                      <a:endParaRPr sz="1800"/>
                    </a:p>
                  </a:txBody>
                  <a:tcPr marT="91425" marB="91425" marR="91425" marL="91425"/>
                </a:tc>
                <a:tc>
                  <a:txBody>
                    <a:bodyPr/>
                    <a:lstStyle/>
                    <a:p>
                      <a:pPr indent="0" lvl="0" marL="0" rtl="0" algn="l">
                        <a:spcBef>
                          <a:spcPts val="0"/>
                        </a:spcBef>
                        <a:spcAft>
                          <a:spcPts val="0"/>
                        </a:spcAft>
                        <a:buNone/>
                      </a:pPr>
                      <a:r>
                        <a:rPr lang="en" sz="1800"/>
                        <a:t>2025</a:t>
                      </a:r>
                      <a:endParaRPr sz="1800"/>
                    </a:p>
                  </a:txBody>
                  <a:tcPr marT="91425" marB="91425" marR="91425" marL="91425"/>
                </a:tc>
              </a:tr>
              <a:tr h="1213175">
                <a:tc>
                  <a:txBody>
                    <a:bodyPr/>
                    <a:lstStyle/>
                    <a:p>
                      <a:pPr indent="0" lvl="0" marL="0" rtl="0" algn="l">
                        <a:spcBef>
                          <a:spcPts val="0"/>
                        </a:spcBef>
                        <a:spcAft>
                          <a:spcPts val="0"/>
                        </a:spcAft>
                        <a:buNone/>
                      </a:pPr>
                      <a:r>
                        <a:rPr lang="en" sz="1800"/>
                        <a:t>•For excellence, students are able to use evidence to validate findings.</a:t>
                      </a:r>
                      <a:endParaRPr sz="1800"/>
                    </a:p>
                  </a:txBody>
                  <a:tcPr marT="91425" marB="91425" marR="91425" marL="91425"/>
                </a:tc>
                <a:tc>
                  <a:txBody>
                    <a:bodyPr/>
                    <a:lstStyle/>
                    <a:p>
                      <a:pPr indent="0" lvl="0" marL="0" rtl="0" algn="l">
                        <a:spcBef>
                          <a:spcPts val="0"/>
                        </a:spcBef>
                        <a:spcAft>
                          <a:spcPts val="0"/>
                        </a:spcAft>
                        <a:buNone/>
                      </a:pPr>
                      <a:r>
                        <a:rPr lang="en" sz="1800"/>
                        <a:t>For excellence, students are able to use evidence to contribute to an understanding of the overall context. </a:t>
                      </a:r>
                      <a:endParaRPr sz="1800"/>
                    </a:p>
                  </a:txBody>
                  <a:tcPr marT="91425" marB="91425" marR="91425" marL="91425"/>
                </a:tc>
              </a:tr>
              <a:tr h="1510300">
                <a:tc>
                  <a:txBody>
                    <a:bodyPr/>
                    <a:lstStyle/>
                    <a:p>
                      <a:pPr indent="0" lvl="0" marL="0" rtl="0" algn="l">
                        <a:spcBef>
                          <a:spcPts val="0"/>
                        </a:spcBef>
                        <a:spcAft>
                          <a:spcPts val="0"/>
                        </a:spcAft>
                        <a:buNone/>
                      </a:pPr>
                      <a:r>
                        <a:rPr lang="en" sz="1800"/>
                        <a:t>Validate - means to use evidence to check or prove how appropriate, or not, the data or findings are when used to respond to the question or context investigated.</a:t>
                      </a:r>
                      <a:endParaRPr sz="1800"/>
                    </a:p>
                  </a:txBody>
                  <a:tcPr marT="91425" marB="91425" marR="91425" marL="91425"/>
                </a:tc>
                <a:tc>
                  <a:txBody>
                    <a:bodyPr/>
                    <a:lstStyle/>
                    <a:p>
                      <a:pPr indent="0" lvl="0" marL="0" rtl="0" algn="l">
                        <a:spcBef>
                          <a:spcPts val="0"/>
                        </a:spcBef>
                        <a:spcAft>
                          <a:spcPts val="0"/>
                        </a:spcAft>
                        <a:buNone/>
                      </a:pPr>
                      <a:r>
                        <a:rPr lang="en" sz="1800"/>
                        <a:t>Removed</a:t>
                      </a:r>
                      <a:endParaRPr sz="1800"/>
                    </a:p>
                  </a:txBody>
                  <a:tcPr marT="91425" marB="91425" marR="91425" marL="91425"/>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Chemistry</a:t>
            </a:r>
            <a:r>
              <a:rPr lang="en"/>
              <a:t> and Biology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u="sng">
                <a:solidFill>
                  <a:schemeClr val="hlink"/>
                </a:solidFill>
                <a:hlinkClick action="ppaction://hlinksldjump" r:id="rId3"/>
              </a:rPr>
              <a:t>AS CB1.1</a:t>
            </a:r>
            <a:r>
              <a:rPr lang="en"/>
              <a:t> 92020: Unpacking</a:t>
            </a:r>
            <a:endParaRPr/>
          </a:p>
        </p:txBody>
      </p:sp>
      <p:sp>
        <p:nvSpPr>
          <p:cNvPr id="144" name="Google Shape;14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Intent of Standard: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145" name="Google Shape;145;p27"/>
          <p:cNvGraphicFramePr/>
          <p:nvPr/>
        </p:nvGraphicFramePr>
        <p:xfrm>
          <a:off x="311700" y="1940250"/>
          <a:ext cx="3000000" cy="3000000"/>
        </p:xfrm>
        <a:graphic>
          <a:graphicData uri="http://schemas.openxmlformats.org/drawingml/2006/table">
            <a:tbl>
              <a:tblPr>
                <a:noFill/>
                <a:tableStyleId>{4CEE49A6-8ECA-4787-AC93-F1C70D9AD6B2}</a:tableStyleId>
              </a:tblPr>
              <a:tblGrid>
                <a:gridCol w="4260300"/>
                <a:gridCol w="4260300"/>
              </a:tblGrid>
              <a:tr h="3838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1807225">
                <a:tc>
                  <a:txBody>
                    <a:bodyPr/>
                    <a:lstStyle/>
                    <a:p>
                      <a:pPr indent="0" lvl="0" marL="0" rtl="0" algn="l">
                        <a:spcBef>
                          <a:spcPts val="0"/>
                        </a:spcBef>
                        <a:spcAft>
                          <a:spcPts val="0"/>
                        </a:spcAft>
                        <a:buNone/>
                      </a:pPr>
                      <a:r>
                        <a:rPr lang="en" sz="1200">
                          <a:solidFill>
                            <a:schemeClr val="dk1"/>
                          </a:solidFill>
                          <a:highlight>
                            <a:srgbClr val="FAFAFA"/>
                          </a:highlight>
                        </a:rPr>
                        <a:t>The purpose of this Achievement Standard is for ākonga to show understanding of the interconnections between the life process of a microorganism and its environment. This allows ākonga to apply their knowledge of life processes when they consider the way that a life process and the environment affect each other.</a:t>
                      </a:r>
                      <a:endParaRPr sz="1200">
                        <a:solidFill>
                          <a:schemeClr val="dk1"/>
                        </a:solidFill>
                        <a:highlight>
                          <a:srgbClr val="FAFAFA"/>
                        </a:highlight>
                      </a:endParaRPr>
                    </a:p>
                    <a:p>
                      <a:pPr indent="0" lvl="0" marL="0" rtl="0" algn="l">
                        <a:spcBef>
                          <a:spcPts val="0"/>
                        </a:spcBef>
                        <a:spcAft>
                          <a:spcPts val="0"/>
                        </a:spcAft>
                        <a:buNone/>
                      </a:pPr>
                      <a:r>
                        <a:t/>
                      </a:r>
                      <a:endParaRPr sz="1200">
                        <a:solidFill>
                          <a:schemeClr val="dk1"/>
                        </a:solidFill>
                        <a:highlight>
                          <a:srgbClr val="FAFAFA"/>
                        </a:highlight>
                      </a:endParaRPr>
                    </a:p>
                    <a:p>
                      <a:pPr indent="0" lvl="0" marL="0" rtl="0" algn="l">
                        <a:spcBef>
                          <a:spcPts val="0"/>
                        </a:spcBef>
                        <a:spcAft>
                          <a:spcPts val="0"/>
                        </a:spcAft>
                        <a:buClr>
                          <a:schemeClr val="dk1"/>
                        </a:buClr>
                        <a:buSzPts val="1100"/>
                        <a:buFont typeface="Arial"/>
                        <a:buNone/>
                      </a:pPr>
                      <a:r>
                        <a:rPr lang="en" sz="1200">
                          <a:solidFill>
                            <a:schemeClr val="dk1"/>
                          </a:solidFill>
                          <a:highlight>
                            <a:srgbClr val="FAFAFA"/>
                          </a:highlight>
                        </a:rPr>
                        <a:t>Microorganisms do not exist in isolation. They affect and are affected by their surroundings. There is a two-way relationship between the life process of the microorganism and the environment within which it is found. Each affect the other in the complex system of the ecosystem.</a:t>
                      </a:r>
                      <a:endParaRPr sz="12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600"/>
                        <a:t>The purpose of this Achievement Standard is for ākonga to show their understanding of interconnections between the life processes of a microorganism and its environment. Microorganisms do not exist in isolation. They both affect, and are affected by, their surroundings.</a:t>
                      </a:r>
                      <a:endParaRPr sz="1600"/>
                    </a:p>
                  </a:txBody>
                  <a:tcPr marT="91425" marB="91425" marR="91425" marL="91425"/>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Unpacking</a:t>
            </a:r>
            <a:endParaRPr/>
          </a:p>
        </p:txBody>
      </p:sp>
      <p:sp>
        <p:nvSpPr>
          <p:cNvPr id="151" name="Google Shape;151;p28"/>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Intent of Standard: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152" name="Google Shape;152;p28"/>
          <p:cNvGraphicFramePr/>
          <p:nvPr/>
        </p:nvGraphicFramePr>
        <p:xfrm>
          <a:off x="311700" y="1364075"/>
          <a:ext cx="3000000" cy="3000000"/>
        </p:xfrm>
        <a:graphic>
          <a:graphicData uri="http://schemas.openxmlformats.org/drawingml/2006/table">
            <a:tbl>
              <a:tblPr>
                <a:noFill/>
                <a:tableStyleId>{4CEE49A6-8ECA-4787-AC93-F1C70D9AD6B2}</a:tableStyleId>
              </a:tblPr>
              <a:tblGrid>
                <a:gridCol w="4260300"/>
                <a:gridCol w="4260300"/>
              </a:tblGrid>
              <a:tr h="27427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1807225">
                <a:tc>
                  <a:txBody>
                    <a:bodyPr/>
                    <a:lstStyle/>
                    <a:p>
                      <a:pPr indent="0" lvl="0" marL="0" rtl="0" algn="l">
                        <a:spcBef>
                          <a:spcPts val="0"/>
                        </a:spcBef>
                        <a:spcAft>
                          <a:spcPts val="0"/>
                        </a:spcAft>
                        <a:buNone/>
                      </a:pPr>
                      <a:r>
                        <a:rPr lang="en" sz="1600">
                          <a:solidFill>
                            <a:schemeClr val="dk1"/>
                          </a:solidFill>
                          <a:highlight>
                            <a:srgbClr val="FAFAFA"/>
                          </a:highlight>
                        </a:rPr>
                        <a:t>Some microorganisms have </a:t>
                      </a:r>
                      <a:r>
                        <a:rPr b="1" lang="en" sz="1600">
                          <a:solidFill>
                            <a:schemeClr val="dk1"/>
                          </a:solidFill>
                          <a:highlight>
                            <a:srgbClr val="FAFAFA"/>
                          </a:highlight>
                        </a:rPr>
                        <a:t>traditionally </a:t>
                      </a:r>
                      <a:r>
                        <a:rPr lang="en" sz="1600">
                          <a:solidFill>
                            <a:schemeClr val="dk1"/>
                          </a:solidFill>
                          <a:highlight>
                            <a:srgbClr val="FAFAFA"/>
                          </a:highlight>
                        </a:rPr>
                        <a:t>been thought of as beneficial, such as bacteria used in cheese making. Others have been viewed as negative or pathogenic, such as Phytophthora infecting kauri trees or fungal infections of skin. This Achievement Standard does not assess the concept of roles of organisms. Instead, it focuses on how a life process of a microorganism is affected by its environment, and how the</a:t>
                      </a:r>
                      <a:r>
                        <a:rPr b="1" lang="en" sz="1600">
                          <a:solidFill>
                            <a:schemeClr val="dk1"/>
                          </a:solidFill>
                          <a:highlight>
                            <a:srgbClr val="FAFAFA"/>
                          </a:highlight>
                        </a:rPr>
                        <a:t> life process of the microorganism can in turn affect the environment.</a:t>
                      </a:r>
                      <a:endParaRPr b="1" sz="16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600"/>
                        <a:t>Some microorganisms have been thought of as beneficial, such as bacteria used in cheese making. Others have been viewed as negative or pathogenic, such as Phytophthora infecting kauri trees. This Achievement Standard does not assess the roles of organisms</a:t>
                      </a:r>
                      <a:r>
                        <a:rPr b="1" lang="en" sz="1600"/>
                        <a:t> as beneficial or negative</a:t>
                      </a:r>
                      <a:r>
                        <a:rPr lang="en" sz="1600"/>
                        <a:t>. Instead, it focuses on how a life process of a microorganism is affected by its environment, and how </a:t>
                      </a:r>
                      <a:r>
                        <a:rPr b="1" lang="en" sz="1600"/>
                        <a:t>the microorganism can affect the environment in turn.</a:t>
                      </a:r>
                      <a:endParaRPr b="1" sz="1600"/>
                    </a:p>
                  </a:txBody>
                  <a:tcPr marT="91425" marB="91425" marR="91425" marL="9142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Unpacking</a:t>
            </a:r>
            <a:endParaRPr/>
          </a:p>
        </p:txBody>
      </p:sp>
      <p:sp>
        <p:nvSpPr>
          <p:cNvPr id="158" name="Google Shape;158;p29"/>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Intent of Standard: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159" name="Google Shape;159;p29"/>
          <p:cNvGraphicFramePr/>
          <p:nvPr/>
        </p:nvGraphicFramePr>
        <p:xfrm>
          <a:off x="311700" y="1364075"/>
          <a:ext cx="3000000" cy="3000000"/>
        </p:xfrm>
        <a:graphic>
          <a:graphicData uri="http://schemas.openxmlformats.org/drawingml/2006/table">
            <a:tbl>
              <a:tblPr>
                <a:noFill/>
                <a:tableStyleId>{4CEE49A6-8ECA-4787-AC93-F1C70D9AD6B2}</a:tableStyleId>
              </a:tblPr>
              <a:tblGrid>
                <a:gridCol w="4260300"/>
                <a:gridCol w="4260300"/>
              </a:tblGrid>
              <a:tr h="27427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1807225">
                <a:tc>
                  <a:txBody>
                    <a:bodyPr/>
                    <a:lstStyle/>
                    <a:p>
                      <a:pPr indent="0" lvl="0" marL="0" rtl="0" algn="l">
                        <a:spcBef>
                          <a:spcPts val="0"/>
                        </a:spcBef>
                        <a:spcAft>
                          <a:spcPts val="0"/>
                        </a:spcAft>
                        <a:buNone/>
                      </a:pPr>
                      <a:r>
                        <a:rPr lang="en" sz="1600">
                          <a:solidFill>
                            <a:schemeClr val="dk1"/>
                          </a:solidFill>
                          <a:highlight>
                            <a:srgbClr val="FAFAFA"/>
                          </a:highlight>
                        </a:rPr>
                        <a:t>Nutrient cycles and species interactions should form part of the teaching and learning programme. This will allow ākonga to develop a rich understanding of the microorganisms in an environment. This will provide opportunities for ākonga to explore the disruptions to ecosystems and wider effects. Ākonga will make connections between biological and chemical interactions, when nutrients cycle and energy is transferred.</a:t>
                      </a:r>
                      <a:endParaRPr b="1" sz="16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600"/>
                        <a:t>Nutrient cycles and species interactions should form part of the teaching and learning programme. This </a:t>
                      </a:r>
                      <a:r>
                        <a:rPr b="1" lang="en" sz="1600"/>
                        <a:t>supports </a:t>
                      </a:r>
                      <a:r>
                        <a:rPr lang="en" sz="1600"/>
                        <a:t>ākonga to develop a rich understanding of microorganisms in </a:t>
                      </a:r>
                      <a:r>
                        <a:rPr b="1" lang="en" sz="1600"/>
                        <a:t>their </a:t>
                      </a:r>
                      <a:r>
                        <a:rPr lang="en" sz="1600"/>
                        <a:t>environment, </a:t>
                      </a:r>
                      <a:r>
                        <a:rPr b="1" lang="en" sz="1600"/>
                        <a:t>including effect of disruptions.</a:t>
                      </a:r>
                      <a:r>
                        <a:rPr lang="en" sz="1600"/>
                        <a:t> Ākonga </a:t>
                      </a:r>
                      <a:r>
                        <a:rPr b="1" lang="en" sz="1600"/>
                        <a:t>should </a:t>
                      </a:r>
                      <a:r>
                        <a:rPr lang="en" sz="1600"/>
                        <a:t>make connections between biological and chemical interactions when nutrients cycle, and energy is transferred.</a:t>
                      </a:r>
                      <a:endParaRPr sz="1600"/>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Unpacking</a:t>
            </a:r>
            <a:endParaRPr/>
          </a:p>
        </p:txBody>
      </p:sp>
      <p:sp>
        <p:nvSpPr>
          <p:cNvPr id="165" name="Google Shape;165;p30"/>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Intent of Standard: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166" name="Google Shape;166;p30"/>
          <p:cNvGraphicFramePr/>
          <p:nvPr/>
        </p:nvGraphicFramePr>
        <p:xfrm>
          <a:off x="311700" y="1364075"/>
          <a:ext cx="3000000" cy="3000000"/>
        </p:xfrm>
        <a:graphic>
          <a:graphicData uri="http://schemas.openxmlformats.org/drawingml/2006/table">
            <a:tbl>
              <a:tblPr>
                <a:noFill/>
                <a:tableStyleId>{4CEE49A6-8ECA-4787-AC93-F1C70D9AD6B2}</a:tableStyleId>
              </a:tblPr>
              <a:tblGrid>
                <a:gridCol w="4260300"/>
                <a:gridCol w="4260300"/>
              </a:tblGrid>
              <a:tr h="27427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1807225">
                <a:tc>
                  <a:txBody>
                    <a:bodyPr/>
                    <a:lstStyle/>
                    <a:p>
                      <a:pPr indent="0" lvl="0" marL="0" rtl="0" algn="l">
                        <a:spcBef>
                          <a:spcPts val="0"/>
                        </a:spcBef>
                        <a:spcAft>
                          <a:spcPts val="0"/>
                        </a:spcAft>
                        <a:buNone/>
                      </a:pPr>
                      <a:r>
                        <a:rPr lang="en" sz="1600">
                          <a:solidFill>
                            <a:schemeClr val="dk1"/>
                          </a:solidFill>
                          <a:highlight>
                            <a:srgbClr val="FAFAFA"/>
                          </a:highlight>
                        </a:rPr>
                        <a:t>Final 2 paragraphs in Intent section reduced to …</a:t>
                      </a:r>
                      <a:endParaRPr b="1" sz="16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600"/>
                        <a:t>This Achievement Standard will assess how ākonga match their observations of the wider world to their understanding of biochemistry and microbiology. It does not assess investigation or observation-gathering skills.</a:t>
                      </a:r>
                      <a:endParaRPr sz="1600"/>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CB1.1 92020: Unpacking</a:t>
            </a:r>
            <a:endParaRPr/>
          </a:p>
        </p:txBody>
      </p:sp>
      <p:sp>
        <p:nvSpPr>
          <p:cNvPr id="172" name="Google Shape;172;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Making reliable judgements section changed completely:</a:t>
            </a:r>
            <a:endParaRPr/>
          </a:p>
          <a:p>
            <a:pPr indent="0" lvl="0" marL="0" rtl="0" algn="l">
              <a:spcBef>
                <a:spcPts val="1200"/>
              </a:spcBef>
              <a:spcAft>
                <a:spcPts val="0"/>
              </a:spcAft>
              <a:buNone/>
            </a:pPr>
            <a:r>
              <a:rPr lang="en"/>
              <a:t>The focus should be on a single life process, but no longer in isolation.</a:t>
            </a:r>
            <a:endParaRPr/>
          </a:p>
          <a:p>
            <a:pPr indent="0" lvl="0" marL="0" rtl="0" algn="l">
              <a:spcBef>
                <a:spcPts val="1200"/>
              </a:spcBef>
              <a:spcAft>
                <a:spcPts val="0"/>
              </a:spcAft>
              <a:buNone/>
            </a:pPr>
            <a:r>
              <a:rPr lang="en"/>
              <a:t>At Higher levels the interrelationship between the microbe and its environment is the focus.</a:t>
            </a:r>
            <a:endParaRPr/>
          </a:p>
          <a:p>
            <a:pPr indent="0" lvl="0" marL="0" rtl="0" algn="l">
              <a:spcBef>
                <a:spcPts val="1200"/>
              </a:spcBef>
              <a:spcAft>
                <a:spcPts val="0"/>
              </a:spcAft>
              <a:buNone/>
            </a:pPr>
            <a:r>
              <a:rPr lang="en"/>
              <a:t>“</a:t>
            </a:r>
            <a:r>
              <a:rPr i="1" lang="en"/>
              <a:t>This analysis could involve </a:t>
            </a:r>
            <a:r>
              <a:rPr b="1" i="1" lang="en"/>
              <a:t>different life processes, and a different biotic or abiotic factor to the one described before</a:t>
            </a:r>
            <a:r>
              <a:rPr i="1" lang="en"/>
              <a:t>.”</a:t>
            </a:r>
            <a:endParaRPr/>
          </a:p>
          <a:p>
            <a:pPr indent="0" lvl="0" marL="0" rtl="0" algn="l">
              <a:spcBef>
                <a:spcPts val="1200"/>
              </a:spcBef>
              <a:spcAft>
                <a:spcPts val="1200"/>
              </a:spcAft>
              <a:buNone/>
            </a:pPr>
            <a:r>
              <a:rPr lang="en"/>
              <a:t>This requires careful reading.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Index</a:t>
            </a:r>
            <a:endParaRPr/>
          </a:p>
        </p:txBody>
      </p:sp>
      <p:sp>
        <p:nvSpPr>
          <p:cNvPr id="61" name="Google Shape;61;p14"/>
          <p:cNvSpPr txBox="1"/>
          <p:nvPr>
            <p:ph idx="1" type="body"/>
          </p:nvPr>
        </p:nvSpPr>
        <p:spPr>
          <a:xfrm>
            <a:off x="311700" y="1298950"/>
            <a:ext cx="2867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Science:</a:t>
            </a:r>
            <a:endParaRPr b="1"/>
          </a:p>
          <a:p>
            <a:pPr indent="0" lvl="0" marL="0" rtl="0" algn="l">
              <a:spcBef>
                <a:spcPts val="1200"/>
              </a:spcBef>
              <a:spcAft>
                <a:spcPts val="0"/>
              </a:spcAft>
              <a:buNone/>
            </a:pPr>
            <a:r>
              <a:rPr lang="en" u="sng">
                <a:solidFill>
                  <a:schemeClr val="hlink"/>
                </a:solidFill>
                <a:hlinkClick action="ppaction://hlinkshowjump?jump=nextslide"/>
              </a:rPr>
              <a:t>AS1.1 91920 Science informed response</a:t>
            </a:r>
            <a:endParaRPr/>
          </a:p>
          <a:p>
            <a:pPr indent="0" lvl="0" marL="0" rtl="0" algn="l">
              <a:spcBef>
                <a:spcPts val="1200"/>
              </a:spcBef>
              <a:spcAft>
                <a:spcPts val="0"/>
              </a:spcAft>
              <a:buNone/>
            </a:pPr>
            <a:r>
              <a:rPr lang="en" u="sng">
                <a:solidFill>
                  <a:schemeClr val="hlink"/>
                </a:solidFill>
                <a:hlinkClick action="ppaction://hlinksldjump" r:id="rId3"/>
              </a:rPr>
              <a:t>AS1.2 91921 Investigations</a:t>
            </a:r>
            <a:endParaRPr/>
          </a:p>
          <a:p>
            <a:pPr indent="0" lvl="0" marL="0" rtl="0" algn="l">
              <a:spcBef>
                <a:spcPts val="1200"/>
              </a:spcBef>
              <a:spcAft>
                <a:spcPts val="1200"/>
              </a:spcAft>
              <a:buNone/>
            </a:pPr>
            <a:r>
              <a:t/>
            </a:r>
            <a:endParaRPr/>
          </a:p>
        </p:txBody>
      </p:sp>
      <p:sp>
        <p:nvSpPr>
          <p:cNvPr id="62" name="Google Shape;62;p14"/>
          <p:cNvSpPr txBox="1"/>
          <p:nvPr>
            <p:ph idx="1" type="body"/>
          </p:nvPr>
        </p:nvSpPr>
        <p:spPr>
          <a:xfrm>
            <a:off x="6494100" y="1298950"/>
            <a:ext cx="2277000" cy="19776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b="1" lang="en"/>
              <a:t>AgHort:</a:t>
            </a:r>
            <a:endParaRPr b="1"/>
          </a:p>
          <a:p>
            <a:pPr indent="0" lvl="0" marL="0" rtl="0" algn="l">
              <a:spcBef>
                <a:spcPts val="1200"/>
              </a:spcBef>
              <a:spcAft>
                <a:spcPts val="0"/>
              </a:spcAft>
              <a:buNone/>
            </a:pPr>
            <a:r>
              <a:rPr lang="en" u="sng">
                <a:solidFill>
                  <a:schemeClr val="hlink"/>
                </a:solidFill>
                <a:hlinkClick action="ppaction://hlinksldjump" r:id="rId4"/>
              </a:rPr>
              <a:t>AS1.1 91928 Life Processes</a:t>
            </a:r>
            <a:endParaRPr/>
          </a:p>
          <a:p>
            <a:pPr indent="0" lvl="0" marL="0" rtl="0" algn="l">
              <a:spcBef>
                <a:spcPts val="1200"/>
              </a:spcBef>
              <a:spcAft>
                <a:spcPts val="0"/>
              </a:spcAft>
              <a:buNone/>
            </a:pPr>
            <a:r>
              <a:rPr lang="en" u="sng">
                <a:solidFill>
                  <a:schemeClr val="hlink"/>
                </a:solidFill>
                <a:hlinkClick action="ppaction://hlinksldjump" r:id="rId5"/>
              </a:rPr>
              <a:t>AS 1.3 91930 Soil</a:t>
            </a:r>
            <a:endParaRPr/>
          </a:p>
          <a:p>
            <a:pPr indent="0" lvl="0" marL="0" rtl="0" algn="l">
              <a:spcBef>
                <a:spcPts val="1200"/>
              </a:spcBef>
              <a:spcAft>
                <a:spcPts val="1200"/>
              </a:spcAft>
              <a:buNone/>
            </a:pPr>
            <a:r>
              <a:rPr lang="en" u="sng">
                <a:solidFill>
                  <a:schemeClr val="hlink"/>
                </a:solidFill>
                <a:hlinkClick action="ppaction://hlinksldjump" r:id="rId6"/>
              </a:rPr>
              <a:t>AS1.4 91931 Sustainability</a:t>
            </a:r>
            <a:endParaRPr/>
          </a:p>
        </p:txBody>
      </p:sp>
      <p:sp>
        <p:nvSpPr>
          <p:cNvPr id="63" name="Google Shape;63;p14"/>
          <p:cNvSpPr txBox="1"/>
          <p:nvPr>
            <p:ph idx="1" type="body"/>
          </p:nvPr>
        </p:nvSpPr>
        <p:spPr>
          <a:xfrm>
            <a:off x="3645600" y="1298950"/>
            <a:ext cx="2382300" cy="20754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b="1" lang="en"/>
              <a:t>Chem/Biol:</a:t>
            </a:r>
            <a:endParaRPr b="1"/>
          </a:p>
          <a:p>
            <a:pPr indent="0" lvl="0" marL="0" rtl="0" algn="l">
              <a:spcBef>
                <a:spcPts val="1200"/>
              </a:spcBef>
              <a:spcAft>
                <a:spcPts val="0"/>
              </a:spcAft>
              <a:buNone/>
            </a:pPr>
            <a:r>
              <a:rPr lang="en" u="sng">
                <a:solidFill>
                  <a:schemeClr val="hlink"/>
                </a:solidFill>
                <a:hlinkClick action="ppaction://hlinksldjump" r:id="rId7"/>
              </a:rPr>
              <a:t>AS1.1 92020 Microbes</a:t>
            </a:r>
            <a:endParaRPr/>
          </a:p>
          <a:p>
            <a:pPr indent="0" lvl="0" marL="0" rtl="0" algn="l">
              <a:spcBef>
                <a:spcPts val="1200"/>
              </a:spcBef>
              <a:spcAft>
                <a:spcPts val="0"/>
              </a:spcAft>
              <a:buNone/>
            </a:pPr>
            <a:r>
              <a:rPr lang="en" u="sng">
                <a:solidFill>
                  <a:schemeClr val="hlink"/>
                </a:solidFill>
                <a:hlinkClick action="ppaction://hlinksldjump" r:id="rId8"/>
              </a:rPr>
              <a:t>AS1.2 92021 Chem Investigations</a:t>
            </a:r>
            <a:endParaRPr/>
          </a:p>
          <a:p>
            <a:pPr indent="0" lvl="0" marL="0" rtl="0" algn="l">
              <a:spcBef>
                <a:spcPts val="1200"/>
              </a:spcBef>
              <a:spcAft>
                <a:spcPts val="1200"/>
              </a:spcAft>
              <a:buNone/>
            </a:pPr>
            <a:r>
              <a:rPr lang="en" u="sng">
                <a:solidFill>
                  <a:schemeClr val="hlink"/>
                </a:solidFill>
                <a:hlinkClick action="ppaction://hlinksldjump" r:id="rId9"/>
              </a:rPr>
              <a:t>AS1.3 92022 Genetics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Unpacking</a:t>
            </a:r>
            <a:endParaRPr/>
          </a:p>
        </p:txBody>
      </p:sp>
      <p:sp>
        <p:nvSpPr>
          <p:cNvPr id="178" name="Google Shape;178;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Collecting evidence:</a:t>
            </a:r>
            <a:endParaRPr/>
          </a:p>
          <a:p>
            <a:pPr indent="0" lvl="0" marL="0" rtl="0" algn="l">
              <a:spcBef>
                <a:spcPts val="1200"/>
              </a:spcBef>
              <a:spcAft>
                <a:spcPts val="0"/>
              </a:spcAft>
              <a:buNone/>
            </a:pPr>
            <a:r>
              <a:rPr lang="en"/>
              <a:t>The focus once again is on Universal Design for Assessment an </a:t>
            </a:r>
            <a:r>
              <a:rPr lang="en"/>
              <a:t>reducing</a:t>
            </a:r>
            <a:r>
              <a:rPr lang="en"/>
              <a:t> barriers, as well as authenticity.</a:t>
            </a:r>
            <a:endParaRPr/>
          </a:p>
          <a:p>
            <a:pPr indent="0" lvl="0" marL="0" rtl="0" algn="l">
              <a:spcBef>
                <a:spcPts val="12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Unpacking</a:t>
            </a:r>
            <a:endParaRPr/>
          </a:p>
        </p:txBody>
      </p:sp>
      <p:sp>
        <p:nvSpPr>
          <p:cNvPr id="184" name="Google Shape;184;p33"/>
          <p:cNvSpPr txBox="1"/>
          <p:nvPr>
            <p:ph idx="1" type="body"/>
          </p:nvPr>
        </p:nvSpPr>
        <p:spPr>
          <a:xfrm>
            <a:off x="311700" y="1152475"/>
            <a:ext cx="8520600" cy="379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Possible Contexts has been added to for increased clarification:</a:t>
            </a:r>
            <a:endParaRPr/>
          </a:p>
          <a:p>
            <a:pPr indent="0" lvl="0" marL="0" rtl="0" algn="l">
              <a:spcBef>
                <a:spcPts val="1200"/>
              </a:spcBef>
              <a:spcAft>
                <a:spcPts val="0"/>
              </a:spcAft>
              <a:buClr>
                <a:schemeClr val="dk1"/>
              </a:buClr>
              <a:buSzPts val="1100"/>
              <a:buFont typeface="Arial"/>
              <a:buNone/>
            </a:pPr>
            <a:r>
              <a:rPr lang="en"/>
              <a:t>“</a:t>
            </a:r>
            <a:r>
              <a:rPr i="1" lang="en"/>
              <a:t>Ākonga should study a wide range of microorganisms in a rich teaching and learning programme. They should be assessed on their knowledge of one example of a microorganism.”</a:t>
            </a:r>
            <a:endParaRPr i="1"/>
          </a:p>
          <a:p>
            <a:pPr indent="0" lvl="0" marL="0" rtl="0" algn="l">
              <a:spcBef>
                <a:spcPts val="1200"/>
              </a:spcBef>
              <a:spcAft>
                <a:spcPts val="0"/>
              </a:spcAft>
              <a:buClr>
                <a:schemeClr val="dk1"/>
              </a:buClr>
              <a:buSzPts val="1100"/>
              <a:buFont typeface="Arial"/>
              <a:buNone/>
            </a:pPr>
            <a:r>
              <a:rPr i="1" lang="en"/>
              <a:t>“In an interconnected environment, a microorganism acts as part of a system.”</a:t>
            </a:r>
            <a:r>
              <a:rPr lang="en"/>
              <a:t> (examples follow)</a:t>
            </a:r>
            <a:endParaRPr/>
          </a:p>
          <a:p>
            <a:pPr indent="0" lvl="0" marL="0" rtl="0" algn="l">
              <a:spcBef>
                <a:spcPts val="1200"/>
              </a:spcBef>
              <a:spcAft>
                <a:spcPts val="1200"/>
              </a:spcAft>
              <a:buNone/>
            </a:pPr>
            <a:r>
              <a:rPr i="1" lang="en"/>
              <a:t>“Ākonga should have opportunities to make observations in the field, laboratory, workplace, or wider world, rather than solely using information from texts or websites. Teacher guided practical work is recommended to situate modelling in the laboratory, and link this to real world contexts.”</a:t>
            </a:r>
            <a:r>
              <a:rPr lang="en"/>
              <a:t> (examples follow)</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CB1.1 92020: </a:t>
            </a:r>
            <a:r>
              <a:rPr lang="en"/>
              <a:t>Conditions</a:t>
            </a:r>
            <a:r>
              <a:rPr lang="en"/>
              <a:t> of Assessment</a:t>
            </a:r>
            <a:endParaRPr/>
          </a:p>
        </p:txBody>
      </p:sp>
      <p:sp>
        <p:nvSpPr>
          <p:cNvPr id="190" name="Google Shape;190;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i="1" lang="en"/>
              <a:t>“The evidence submitted for this Achievement Standard may not also be submitted for assessment of Agricultural and Horticultural Science AS 91928 (1.1) Demonstrate understanding of how a life process is managed in a primary production system.”</a:t>
            </a:r>
            <a:endParaRPr/>
          </a:p>
          <a:p>
            <a:pPr indent="0" lvl="0" marL="0" rtl="0" algn="l">
              <a:spcBef>
                <a:spcPts val="1200"/>
              </a:spcBef>
              <a:spcAft>
                <a:spcPts val="0"/>
              </a:spcAft>
              <a:buClr>
                <a:schemeClr val="dk1"/>
              </a:buClr>
              <a:buSzPts val="1100"/>
              <a:buFont typeface="Arial"/>
              <a:buNone/>
            </a:pPr>
            <a:r>
              <a:rPr lang="en"/>
              <a:t>Gathering Evidence section added highlighting flexibility of both design (</a:t>
            </a:r>
            <a:r>
              <a:rPr i="1" lang="en"/>
              <a:t>extended task, an investigation, digital evidence or portfolio)</a:t>
            </a:r>
            <a:r>
              <a:rPr lang="en"/>
              <a:t> and presentation of student work. </a:t>
            </a:r>
            <a:endParaRPr/>
          </a:p>
          <a:p>
            <a:pPr indent="0" lvl="0" marL="0" rtl="0" algn="l">
              <a:spcBef>
                <a:spcPts val="0"/>
              </a:spcBef>
              <a:spcAft>
                <a:spcPts val="0"/>
              </a:spcAft>
              <a:buClr>
                <a:schemeClr val="dk1"/>
              </a:buClr>
              <a:buSzPts val="1100"/>
              <a:buFont typeface="Arial"/>
              <a:buNone/>
            </a:pPr>
            <a:r>
              <a:rPr lang="en"/>
              <a:t>Use of UDL for assessment would be useful here.</a:t>
            </a:r>
            <a:endParaRPr/>
          </a:p>
          <a:p>
            <a:pPr indent="0" lvl="0" marL="0" rtl="0" algn="l">
              <a:spcBef>
                <a:spcPts val="1200"/>
              </a:spcBef>
              <a:spcAft>
                <a:spcPts val="0"/>
              </a:spcAft>
              <a:buNone/>
            </a:pPr>
            <a:r>
              <a:rPr lang="en"/>
              <a:t>Guidelines for Authenticity added.</a:t>
            </a:r>
            <a:endParaRPr/>
          </a:p>
          <a:p>
            <a:pPr indent="0" lvl="0" marL="0" rtl="0" algn="l">
              <a:spcBef>
                <a:spcPts val="1200"/>
              </a:spcBef>
              <a:spcAft>
                <a:spcPts val="12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Standard</a:t>
            </a:r>
            <a:endParaRPr/>
          </a:p>
        </p:txBody>
      </p:sp>
      <p:sp>
        <p:nvSpPr>
          <p:cNvPr id="196" name="Google Shape;196;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“Explanatory Note 1 revised for clarity.”</a:t>
            </a:r>
            <a:endParaRPr/>
          </a:p>
          <a:p>
            <a:pPr indent="0" lvl="0" marL="0" rtl="0" algn="l">
              <a:spcBef>
                <a:spcPts val="1200"/>
              </a:spcBef>
              <a:spcAft>
                <a:spcPts val="0"/>
              </a:spcAft>
              <a:buNone/>
            </a:pPr>
            <a:r>
              <a:rPr lang="en"/>
              <a:t>PURPOSE:</a:t>
            </a:r>
            <a:endParaRPr/>
          </a:p>
          <a:p>
            <a:pPr indent="0" lvl="0" marL="0" rtl="0" algn="l">
              <a:spcBef>
                <a:spcPts val="1200"/>
              </a:spcBef>
              <a:spcAft>
                <a:spcPts val="1200"/>
              </a:spcAft>
              <a:buNone/>
            </a:pPr>
            <a:r>
              <a:t/>
            </a:r>
            <a:endParaRPr/>
          </a:p>
        </p:txBody>
      </p:sp>
      <p:graphicFrame>
        <p:nvGraphicFramePr>
          <p:cNvPr id="197" name="Google Shape;197;p35"/>
          <p:cNvGraphicFramePr/>
          <p:nvPr/>
        </p:nvGraphicFramePr>
        <p:xfrm>
          <a:off x="311700" y="2187900"/>
          <a:ext cx="3000000" cy="3000000"/>
        </p:xfrm>
        <a:graphic>
          <a:graphicData uri="http://schemas.openxmlformats.org/drawingml/2006/table">
            <a:tbl>
              <a:tblPr>
                <a:noFill/>
                <a:tableStyleId>{4CEE49A6-8ECA-4787-AC93-F1C70D9AD6B2}</a:tableStyleId>
              </a:tblPr>
              <a:tblGrid>
                <a:gridCol w="4260300"/>
                <a:gridCol w="4260300"/>
              </a:tblGrid>
              <a:tr h="573750">
                <a:tc>
                  <a:txBody>
                    <a:bodyPr/>
                    <a:lstStyle/>
                    <a:p>
                      <a:pPr indent="0" lvl="0" marL="0" rtl="0" algn="l">
                        <a:spcBef>
                          <a:spcPts val="0"/>
                        </a:spcBef>
                        <a:spcAft>
                          <a:spcPts val="0"/>
                        </a:spcAft>
                        <a:buNone/>
                      </a:pPr>
                      <a:r>
                        <a:rPr lang="en" sz="2200"/>
                        <a:t>2024</a:t>
                      </a:r>
                      <a:endParaRPr sz="2200"/>
                    </a:p>
                  </a:txBody>
                  <a:tcPr marT="91425" marB="91425" marR="91425" marL="91425"/>
                </a:tc>
                <a:tc>
                  <a:txBody>
                    <a:bodyPr/>
                    <a:lstStyle/>
                    <a:p>
                      <a:pPr indent="0" lvl="0" marL="0" rtl="0" algn="l">
                        <a:spcBef>
                          <a:spcPts val="0"/>
                        </a:spcBef>
                        <a:spcAft>
                          <a:spcPts val="0"/>
                        </a:spcAft>
                        <a:buNone/>
                      </a:pPr>
                      <a:r>
                        <a:rPr lang="en" sz="2200"/>
                        <a:t>2025</a:t>
                      </a:r>
                      <a:endParaRPr sz="2200"/>
                    </a:p>
                  </a:txBody>
                  <a:tcPr marT="91425" marB="91425" marR="91425" marL="91425"/>
                </a:tc>
              </a:tr>
              <a:tr h="1807225">
                <a:tc>
                  <a:txBody>
                    <a:bodyPr/>
                    <a:lstStyle/>
                    <a:p>
                      <a:pPr indent="0" lvl="0" marL="0" rtl="0" algn="l">
                        <a:spcBef>
                          <a:spcPts val="0"/>
                        </a:spcBef>
                        <a:spcAft>
                          <a:spcPts val="0"/>
                        </a:spcAft>
                        <a:buNone/>
                      </a:pPr>
                      <a:r>
                        <a:rPr lang="en" sz="2200"/>
                        <a:t>Students are able to demonstrate understanding of chemical reactions in context.</a:t>
                      </a:r>
                      <a:endParaRPr sz="2200"/>
                    </a:p>
                    <a:p>
                      <a:pPr indent="0" lvl="0" marL="0" rtl="0" algn="l">
                        <a:spcBef>
                          <a:spcPts val="0"/>
                        </a:spcBef>
                        <a:spcAft>
                          <a:spcPts val="0"/>
                        </a:spcAft>
                        <a:buNone/>
                      </a:pPr>
                      <a:r>
                        <a:t/>
                      </a:r>
                      <a:endParaRPr sz="2200"/>
                    </a:p>
                  </a:txBody>
                  <a:tcPr marT="91425" marB="91425" marR="91425" marL="91425"/>
                </a:tc>
                <a:tc>
                  <a:txBody>
                    <a:bodyPr/>
                    <a:lstStyle/>
                    <a:p>
                      <a:pPr indent="0" lvl="0" marL="0" rtl="0" algn="l">
                        <a:spcBef>
                          <a:spcPts val="0"/>
                        </a:spcBef>
                        <a:spcAft>
                          <a:spcPts val="0"/>
                        </a:spcAft>
                        <a:buNone/>
                      </a:pPr>
                      <a:r>
                        <a:rPr lang="en" sz="2200"/>
                        <a:t>Students are able to demonstrate understanding of chemical reactions in contexts </a:t>
                      </a:r>
                      <a:r>
                        <a:rPr b="1" lang="en" sz="2200"/>
                        <a:t>beyond the laboratory.</a:t>
                      </a:r>
                      <a:endParaRPr b="1" sz="2200"/>
                    </a:p>
                  </a:txBody>
                  <a:tcPr marT="91425" marB="91425" marR="91425" marL="91425"/>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Standard</a:t>
            </a:r>
            <a:endParaRPr/>
          </a:p>
        </p:txBody>
      </p:sp>
      <p:sp>
        <p:nvSpPr>
          <p:cNvPr id="203" name="Google Shape;203;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“Explanatory Note 1 revised for clarity.”</a:t>
            </a:r>
            <a:endParaRPr/>
          </a:p>
          <a:p>
            <a:pPr indent="0" lvl="0" marL="0" rtl="0" algn="l">
              <a:spcBef>
                <a:spcPts val="0"/>
              </a:spcBef>
              <a:spcAft>
                <a:spcPts val="0"/>
              </a:spcAft>
              <a:buNone/>
            </a:pPr>
            <a:r>
              <a:rPr lang="en"/>
              <a:t>Explanatory</a:t>
            </a:r>
            <a:r>
              <a:rPr lang="en"/>
              <a:t> Note 1: Demonstrate understanding of chemical reactions in context:</a:t>
            </a:r>
            <a:endParaRPr/>
          </a:p>
          <a:p>
            <a:pPr indent="0" lvl="0" marL="0" rtl="0" algn="l">
              <a:spcBef>
                <a:spcPts val="0"/>
              </a:spcBef>
              <a:spcAft>
                <a:spcPts val="1200"/>
              </a:spcAft>
              <a:buNone/>
            </a:pPr>
            <a:r>
              <a:t/>
            </a:r>
            <a:endParaRPr/>
          </a:p>
        </p:txBody>
      </p:sp>
      <p:graphicFrame>
        <p:nvGraphicFramePr>
          <p:cNvPr id="204" name="Google Shape;204;p36"/>
          <p:cNvGraphicFramePr/>
          <p:nvPr/>
        </p:nvGraphicFramePr>
        <p:xfrm>
          <a:off x="311700" y="1864050"/>
          <a:ext cx="3000000" cy="3000000"/>
        </p:xfrm>
        <a:graphic>
          <a:graphicData uri="http://schemas.openxmlformats.org/drawingml/2006/table">
            <a:tbl>
              <a:tblPr>
                <a:noFill/>
                <a:tableStyleId>{4CEE49A6-8ECA-4787-AC93-F1C70D9AD6B2}</a:tableStyleId>
              </a:tblPr>
              <a:tblGrid>
                <a:gridCol w="4260300"/>
                <a:gridCol w="4260300"/>
              </a:tblGrid>
              <a:tr h="4424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655000">
                <a:tc>
                  <a:txBody>
                    <a:bodyPr/>
                    <a:lstStyle/>
                    <a:p>
                      <a:pPr indent="-336550" lvl="0" marL="457200" rtl="0" algn="l">
                        <a:spcBef>
                          <a:spcPts val="0"/>
                        </a:spcBef>
                        <a:spcAft>
                          <a:spcPts val="0"/>
                        </a:spcAft>
                        <a:buSzPts val="1700"/>
                        <a:buChar char="●"/>
                      </a:pPr>
                      <a:r>
                        <a:rPr lang="en" sz="1700"/>
                        <a:t>describing a range of chemical reaction types and predictable patterns in chemical reactions, using observations</a:t>
                      </a:r>
                      <a:endParaRPr sz="1700"/>
                    </a:p>
                    <a:p>
                      <a:pPr indent="-336550" lvl="0" marL="457200" rtl="0" algn="l">
                        <a:spcBef>
                          <a:spcPts val="0"/>
                        </a:spcBef>
                        <a:spcAft>
                          <a:spcPts val="0"/>
                        </a:spcAft>
                        <a:buSzPts val="1700"/>
                        <a:buChar char="●"/>
                      </a:pPr>
                      <a:r>
                        <a:rPr lang="en" sz="1700"/>
                        <a:t>describing the reactants and products in the chemical reactions, with reference to conservation of mass</a:t>
                      </a:r>
                      <a:endParaRPr sz="1700"/>
                    </a:p>
                    <a:p>
                      <a:pPr indent="-336550" lvl="0" marL="457200" rtl="0" algn="l">
                        <a:spcBef>
                          <a:spcPts val="0"/>
                        </a:spcBef>
                        <a:spcAft>
                          <a:spcPts val="0"/>
                        </a:spcAft>
                        <a:buSzPts val="1700"/>
                        <a:buChar char="●"/>
                      </a:pPr>
                      <a:r>
                        <a:rPr lang="en" sz="1700"/>
                        <a:t>linking each chemical reaction to a context, modelled using generic word equations.</a:t>
                      </a:r>
                      <a:endParaRPr sz="1700"/>
                    </a:p>
                  </a:txBody>
                  <a:tcPr marT="91425" marB="91425" marR="91425" marL="91425"/>
                </a:tc>
                <a:tc>
                  <a:txBody>
                    <a:bodyPr/>
                    <a:lstStyle/>
                    <a:p>
                      <a:pPr indent="-336550" lvl="0" marL="457200" rtl="0" algn="l">
                        <a:spcBef>
                          <a:spcPts val="0"/>
                        </a:spcBef>
                        <a:spcAft>
                          <a:spcPts val="0"/>
                        </a:spcAft>
                        <a:buSzPts val="1700"/>
                        <a:buChar char="●"/>
                      </a:pPr>
                      <a:r>
                        <a:rPr lang="en" sz="1700"/>
                        <a:t>describing the reactants and products for a range of chemical reaction types </a:t>
                      </a:r>
                      <a:r>
                        <a:rPr lang="en" sz="1700"/>
                        <a:t>using equations</a:t>
                      </a:r>
                      <a:r>
                        <a:rPr lang="en" sz="1700"/>
                        <a:t>, with reference to conservation of mass</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t/>
                      </a:r>
                      <a:endParaRPr sz="1700"/>
                    </a:p>
                    <a:p>
                      <a:pPr indent="-336550" lvl="0" marL="457200" rtl="0" algn="l">
                        <a:spcBef>
                          <a:spcPts val="0"/>
                        </a:spcBef>
                        <a:spcAft>
                          <a:spcPts val="0"/>
                        </a:spcAft>
                        <a:buSzPts val="1700"/>
                        <a:buChar char="●"/>
                      </a:pPr>
                      <a:r>
                        <a:rPr lang="en" sz="1700"/>
                        <a:t>linking each chemical reaction to a context, using predictable patterns </a:t>
                      </a:r>
                      <a:r>
                        <a:rPr lang="en" sz="1700"/>
                        <a:t>of observations</a:t>
                      </a:r>
                      <a:r>
                        <a:rPr lang="en" sz="1700"/>
                        <a:t>.</a:t>
                      </a:r>
                      <a:endParaRPr sz="1700"/>
                    </a:p>
                  </a:txBody>
                  <a:tcPr marT="91425" marB="91425" marR="91425" marL="91425"/>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Standard</a:t>
            </a:r>
            <a:endParaRPr/>
          </a:p>
        </p:txBody>
      </p:sp>
      <p:sp>
        <p:nvSpPr>
          <p:cNvPr id="210" name="Google Shape;210;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“Explanatory Note 1 revised for clarity.”</a:t>
            </a:r>
            <a:endParaRPr/>
          </a:p>
          <a:p>
            <a:pPr indent="0" lvl="0" marL="0" rtl="0" algn="l">
              <a:spcBef>
                <a:spcPts val="0"/>
              </a:spcBef>
              <a:spcAft>
                <a:spcPts val="0"/>
              </a:spcAft>
              <a:buNone/>
            </a:pPr>
            <a:r>
              <a:rPr lang="en"/>
              <a:t>Explanatory Note 1: Explain chemical reactions in context </a:t>
            </a:r>
            <a:endParaRPr/>
          </a:p>
          <a:p>
            <a:pPr indent="0" lvl="0" marL="0" rtl="0" algn="l">
              <a:spcBef>
                <a:spcPts val="0"/>
              </a:spcBef>
              <a:spcAft>
                <a:spcPts val="1200"/>
              </a:spcAft>
              <a:buNone/>
            </a:pPr>
            <a:r>
              <a:t/>
            </a:r>
            <a:endParaRPr/>
          </a:p>
        </p:txBody>
      </p:sp>
      <p:graphicFrame>
        <p:nvGraphicFramePr>
          <p:cNvPr id="211" name="Google Shape;211;p37"/>
          <p:cNvGraphicFramePr/>
          <p:nvPr/>
        </p:nvGraphicFramePr>
        <p:xfrm>
          <a:off x="311700" y="1864050"/>
          <a:ext cx="3000000" cy="3000000"/>
        </p:xfrm>
        <a:graphic>
          <a:graphicData uri="http://schemas.openxmlformats.org/drawingml/2006/table">
            <a:tbl>
              <a:tblPr>
                <a:noFill/>
                <a:tableStyleId>{4CEE49A6-8ECA-4787-AC93-F1C70D9AD6B2}</a:tableStyleId>
              </a:tblPr>
              <a:tblGrid>
                <a:gridCol w="4260300"/>
                <a:gridCol w="4260300"/>
              </a:tblGrid>
              <a:tr h="4424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655000">
                <a:tc>
                  <a:txBody>
                    <a:bodyPr/>
                    <a:lstStyle/>
                    <a:p>
                      <a:pPr indent="-336550" lvl="0" marL="457200" rtl="0" algn="l">
                        <a:spcBef>
                          <a:spcPts val="0"/>
                        </a:spcBef>
                        <a:spcAft>
                          <a:spcPts val="0"/>
                        </a:spcAft>
                        <a:buSzPts val="1700"/>
                        <a:buChar char="●"/>
                      </a:pPr>
                      <a:r>
                        <a:rPr lang="en" sz="1700"/>
                        <a:t>explaining conservation of mass for the chemical reactions, modelled using chemical word equations</a:t>
                      </a:r>
                      <a:endParaRPr sz="1700"/>
                    </a:p>
                    <a:p>
                      <a:pPr indent="0" lvl="0" marL="0" rtl="0" algn="l">
                        <a:spcBef>
                          <a:spcPts val="0"/>
                        </a:spcBef>
                        <a:spcAft>
                          <a:spcPts val="0"/>
                        </a:spcAft>
                        <a:buNone/>
                      </a:pPr>
                      <a:r>
                        <a:t/>
                      </a:r>
                      <a:endParaRPr sz="1700"/>
                    </a:p>
                    <a:p>
                      <a:pPr indent="0" lvl="0" marL="0" rtl="0" algn="l">
                        <a:spcBef>
                          <a:spcPts val="0"/>
                        </a:spcBef>
                        <a:spcAft>
                          <a:spcPts val="0"/>
                        </a:spcAft>
                        <a:buNone/>
                      </a:pPr>
                      <a:r>
                        <a:t/>
                      </a:r>
                      <a:endParaRPr sz="1700"/>
                    </a:p>
                    <a:p>
                      <a:pPr indent="-336550" lvl="0" marL="457200" rtl="0" algn="l">
                        <a:spcBef>
                          <a:spcPts val="0"/>
                        </a:spcBef>
                        <a:spcAft>
                          <a:spcPts val="0"/>
                        </a:spcAft>
                        <a:buSzPts val="1700"/>
                        <a:buChar char="●"/>
                      </a:pPr>
                      <a:r>
                        <a:rPr lang="en" sz="1700"/>
                        <a:t>linking each explanation to a context, by linking the products and reactants of each reaction to predictable patterns, and observations.</a:t>
                      </a:r>
                      <a:endParaRPr sz="1700"/>
                    </a:p>
                  </a:txBody>
                  <a:tcPr marT="91425" marB="91425" marR="91425" marL="91425"/>
                </a:tc>
                <a:tc>
                  <a:txBody>
                    <a:bodyPr/>
                    <a:lstStyle/>
                    <a:p>
                      <a:pPr indent="-336550" lvl="0" marL="457200" rtl="0" algn="l">
                        <a:spcBef>
                          <a:spcPts val="0"/>
                        </a:spcBef>
                        <a:spcAft>
                          <a:spcPts val="0"/>
                        </a:spcAft>
                        <a:buSzPts val="1700"/>
                        <a:buChar char="●"/>
                      </a:pPr>
                      <a:r>
                        <a:rPr lang="en" sz="1700"/>
                        <a:t>explaining the relationship between the reactants and products for the range </a:t>
                      </a:r>
                      <a:r>
                        <a:rPr lang="en" sz="1700"/>
                        <a:t>of chemical</a:t>
                      </a:r>
                      <a:r>
                        <a:rPr lang="en" sz="1700"/>
                        <a:t> reactions using equations, with reference to conservation of mass</a:t>
                      </a:r>
                      <a:endParaRPr sz="1700"/>
                    </a:p>
                    <a:p>
                      <a:pPr indent="-336550" lvl="0" marL="457200" rtl="0" algn="l">
                        <a:spcBef>
                          <a:spcPts val="0"/>
                        </a:spcBef>
                        <a:spcAft>
                          <a:spcPts val="0"/>
                        </a:spcAft>
                        <a:buSzPts val="1700"/>
                        <a:buChar char="●"/>
                      </a:pPr>
                      <a:r>
                        <a:rPr lang="en" sz="1700"/>
                        <a:t>explaining how each chemical reaction links to a context, using </a:t>
                      </a:r>
                      <a:r>
                        <a:rPr lang="en" sz="1700"/>
                        <a:t>predictable patterns</a:t>
                      </a:r>
                      <a:r>
                        <a:rPr lang="en" sz="1700"/>
                        <a:t> and observations.</a:t>
                      </a:r>
                      <a:endParaRPr sz="1700"/>
                    </a:p>
                  </a:txBody>
                  <a:tcPr marT="91425" marB="91425" marR="91425" marL="91425"/>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Standard</a:t>
            </a:r>
            <a:endParaRPr/>
          </a:p>
        </p:txBody>
      </p:sp>
      <p:sp>
        <p:nvSpPr>
          <p:cNvPr id="217" name="Google Shape;217;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“Explanatory Note 1 revised for clarity.”</a:t>
            </a:r>
            <a:endParaRPr/>
          </a:p>
          <a:p>
            <a:pPr indent="0" lvl="0" marL="0" rtl="0" algn="l">
              <a:spcBef>
                <a:spcPts val="0"/>
              </a:spcBef>
              <a:spcAft>
                <a:spcPts val="0"/>
              </a:spcAft>
              <a:buNone/>
            </a:pPr>
            <a:r>
              <a:rPr lang="en"/>
              <a:t>Explanatory Note 1: Interpret chemical reactions in context</a:t>
            </a:r>
            <a:endParaRPr/>
          </a:p>
        </p:txBody>
      </p:sp>
      <p:graphicFrame>
        <p:nvGraphicFramePr>
          <p:cNvPr id="218" name="Google Shape;218;p38"/>
          <p:cNvGraphicFramePr/>
          <p:nvPr/>
        </p:nvGraphicFramePr>
        <p:xfrm>
          <a:off x="311700" y="1864050"/>
          <a:ext cx="3000000" cy="3000000"/>
        </p:xfrm>
        <a:graphic>
          <a:graphicData uri="http://schemas.openxmlformats.org/drawingml/2006/table">
            <a:tbl>
              <a:tblPr>
                <a:noFill/>
                <a:tableStyleId>{4CEE49A6-8ECA-4787-AC93-F1C70D9AD6B2}</a:tableStyleId>
              </a:tblPr>
              <a:tblGrid>
                <a:gridCol w="4260300"/>
                <a:gridCol w="4260300"/>
              </a:tblGrid>
              <a:tr h="4424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655000">
                <a:tc>
                  <a:txBody>
                    <a:bodyPr/>
                    <a:lstStyle/>
                    <a:p>
                      <a:pPr indent="-336550" lvl="0" marL="457200" rtl="0" algn="l">
                        <a:spcBef>
                          <a:spcPts val="0"/>
                        </a:spcBef>
                        <a:spcAft>
                          <a:spcPts val="0"/>
                        </a:spcAft>
                        <a:buSzPts val="1700"/>
                        <a:buChar char="●"/>
                      </a:pPr>
                      <a:r>
                        <a:rPr lang="en" sz="1700"/>
                        <a:t>justifying conservation of mass for the chemical reactions, modelled using balanced chemical equations</a:t>
                      </a:r>
                      <a:endParaRPr sz="1700"/>
                    </a:p>
                    <a:p>
                      <a:pPr indent="-336550" lvl="0" marL="457200" rtl="0" algn="l">
                        <a:spcBef>
                          <a:spcPts val="0"/>
                        </a:spcBef>
                        <a:spcAft>
                          <a:spcPts val="0"/>
                        </a:spcAft>
                        <a:buSzPts val="1700"/>
                        <a:buChar char="●"/>
                      </a:pPr>
                      <a:r>
                        <a:rPr lang="en" sz="1700"/>
                        <a:t>linking each justification to a context, with reference to the chemical reactions, products, reactants, predictable patterns and observations.</a:t>
                      </a:r>
                      <a:endParaRPr sz="1700"/>
                    </a:p>
                  </a:txBody>
                  <a:tcPr marT="91425" marB="91425" marR="91425" marL="91425"/>
                </a:tc>
                <a:tc>
                  <a:txBody>
                    <a:bodyPr/>
                    <a:lstStyle/>
                    <a:p>
                      <a:pPr indent="-336550" lvl="0" marL="457200" rtl="0" algn="l">
                        <a:spcBef>
                          <a:spcPts val="0"/>
                        </a:spcBef>
                        <a:spcAft>
                          <a:spcPts val="0"/>
                        </a:spcAft>
                        <a:buSzPts val="1700"/>
                        <a:buChar char="●"/>
                      </a:pPr>
                      <a:r>
                        <a:rPr lang="en" sz="1700"/>
                        <a:t>discussing the implications of conservation of mass in the context of </a:t>
                      </a:r>
                      <a:r>
                        <a:rPr lang="en" sz="1700"/>
                        <a:t>each chemical</a:t>
                      </a:r>
                      <a:r>
                        <a:rPr lang="en" sz="1700"/>
                        <a:t> reaction, with reference to predictable patterns, observations, and equations.</a:t>
                      </a:r>
                      <a:endParaRPr sz="1700"/>
                    </a:p>
                  </a:txBody>
                  <a:tcPr marT="91425" marB="91425" marR="91425" marL="91425"/>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Standard</a:t>
            </a:r>
            <a:endParaRPr/>
          </a:p>
        </p:txBody>
      </p:sp>
      <p:sp>
        <p:nvSpPr>
          <p:cNvPr id="224" name="Google Shape;224;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Explanatory note 5 has been changed to:</a:t>
            </a:r>
            <a:endParaRPr/>
          </a:p>
          <a:p>
            <a:pPr indent="0" lvl="0" marL="0" rtl="0" algn="l">
              <a:spcBef>
                <a:spcPts val="1200"/>
              </a:spcBef>
              <a:spcAft>
                <a:spcPts val="0"/>
              </a:spcAft>
              <a:buNone/>
            </a:pPr>
            <a:r>
              <a:rPr i="1" lang="en"/>
              <a:t>For the purpose of this achievement standard, equations include generic word equations, chemical word equations, and balanced chemical equations.</a:t>
            </a:r>
            <a:endParaRPr/>
          </a:p>
          <a:p>
            <a:pPr indent="0" lvl="0" marL="0" rtl="0" algn="l">
              <a:spcBef>
                <a:spcPts val="1200"/>
              </a:spcBef>
              <a:spcAft>
                <a:spcPts val="1200"/>
              </a:spcAft>
              <a:buNone/>
            </a:pPr>
            <a:r>
              <a:rPr lang="en"/>
              <a:t>The requirement for use of specific equation types at each level of achievement has been removed. Students can use generic, word </a:t>
            </a:r>
            <a:r>
              <a:rPr lang="en"/>
              <a:t>to</a:t>
            </a:r>
            <a:r>
              <a:rPr lang="en"/>
              <a:t> balanced chemical equations for A, M or 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Unpacking</a:t>
            </a:r>
            <a:endParaRPr/>
          </a:p>
        </p:txBody>
      </p:sp>
      <p:sp>
        <p:nvSpPr>
          <p:cNvPr id="230" name="Google Shape;230;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Intent Changes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231" name="Google Shape;231;p40"/>
          <p:cNvGraphicFramePr/>
          <p:nvPr/>
        </p:nvGraphicFramePr>
        <p:xfrm>
          <a:off x="311700" y="1940250"/>
          <a:ext cx="3000000" cy="3000000"/>
        </p:xfrm>
        <a:graphic>
          <a:graphicData uri="http://schemas.openxmlformats.org/drawingml/2006/table">
            <a:tbl>
              <a:tblPr>
                <a:noFill/>
                <a:tableStyleId>{4CEE49A6-8ECA-4787-AC93-F1C70D9AD6B2}</a:tableStyleId>
              </a:tblPr>
              <a:tblGrid>
                <a:gridCol w="4260300"/>
                <a:gridCol w="4260300"/>
              </a:tblGrid>
              <a:tr h="633425">
                <a:tc>
                  <a:txBody>
                    <a:bodyPr/>
                    <a:lstStyle/>
                    <a:p>
                      <a:pPr indent="0" lvl="0" marL="0" rtl="0" algn="l">
                        <a:spcBef>
                          <a:spcPts val="0"/>
                        </a:spcBef>
                        <a:spcAft>
                          <a:spcPts val="0"/>
                        </a:spcAft>
                        <a:buNone/>
                      </a:pPr>
                      <a:r>
                        <a:rPr lang="en" sz="2200"/>
                        <a:t>2024</a:t>
                      </a:r>
                      <a:endParaRPr sz="2200"/>
                    </a:p>
                  </a:txBody>
                  <a:tcPr marT="91425" marB="91425" marR="91425" marL="91425"/>
                </a:tc>
                <a:tc>
                  <a:txBody>
                    <a:bodyPr/>
                    <a:lstStyle/>
                    <a:p>
                      <a:pPr indent="0" lvl="0" marL="0" rtl="0" algn="l">
                        <a:spcBef>
                          <a:spcPts val="0"/>
                        </a:spcBef>
                        <a:spcAft>
                          <a:spcPts val="0"/>
                        </a:spcAft>
                        <a:buNone/>
                      </a:pPr>
                      <a:r>
                        <a:rPr lang="en" sz="2200"/>
                        <a:t>2025</a:t>
                      </a:r>
                      <a:endParaRPr sz="2200"/>
                    </a:p>
                  </a:txBody>
                  <a:tcPr marT="91425" marB="91425" marR="91425" marL="91425"/>
                </a:tc>
              </a:tr>
              <a:tr h="613375">
                <a:tc>
                  <a:txBody>
                    <a:bodyPr/>
                    <a:lstStyle/>
                    <a:p>
                      <a:pPr indent="0" lvl="0" marL="0" rtl="0" algn="l">
                        <a:spcBef>
                          <a:spcPts val="0"/>
                        </a:spcBef>
                        <a:spcAft>
                          <a:spcPts val="0"/>
                        </a:spcAft>
                        <a:buNone/>
                      </a:pPr>
                      <a:r>
                        <a:rPr lang="en" sz="1800">
                          <a:solidFill>
                            <a:schemeClr val="dk1"/>
                          </a:solidFill>
                          <a:highlight>
                            <a:srgbClr val="FAFAFA"/>
                          </a:highlight>
                        </a:rPr>
                        <a:t>The purpose of this Achievement Standard is for ākonga to show their understanding of the predictable patterns seen in a range of chemical reaction types.</a:t>
                      </a:r>
                      <a:endParaRPr sz="1800"/>
                    </a:p>
                  </a:txBody>
                  <a:tcPr marT="91425" marB="91425" marR="91425" marL="91425"/>
                </a:tc>
                <a:tc>
                  <a:txBody>
                    <a:bodyPr/>
                    <a:lstStyle/>
                    <a:p>
                      <a:pPr indent="0" lvl="0" marL="0" rtl="0" algn="l">
                        <a:spcBef>
                          <a:spcPts val="0"/>
                        </a:spcBef>
                        <a:spcAft>
                          <a:spcPts val="0"/>
                        </a:spcAft>
                        <a:buNone/>
                      </a:pPr>
                      <a:r>
                        <a:rPr lang="en" sz="1800"/>
                        <a:t>The purpose of this Achievement Standard is for ākonga to show understanding of chemical reactions in </a:t>
                      </a:r>
                      <a:r>
                        <a:rPr b="1" lang="en" sz="1800"/>
                        <a:t>contexts beyond the laboratory.</a:t>
                      </a:r>
                      <a:endParaRPr b="1" sz="1800"/>
                    </a:p>
                  </a:txBody>
                  <a:tcPr marT="91425" marB="91425" marR="91425" marL="91425"/>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Unpacking</a:t>
            </a:r>
            <a:endParaRPr/>
          </a:p>
        </p:txBody>
      </p:sp>
      <p:sp>
        <p:nvSpPr>
          <p:cNvPr id="237" name="Google Shape;237;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Paragraph added before examples of types of reactions:</a:t>
            </a:r>
            <a:endParaRPr/>
          </a:p>
          <a:p>
            <a:pPr indent="0" lvl="0" marL="0" rtl="0" algn="l">
              <a:spcBef>
                <a:spcPts val="1200"/>
              </a:spcBef>
              <a:spcAft>
                <a:spcPts val="0"/>
              </a:spcAft>
              <a:buNone/>
            </a:pPr>
            <a:r>
              <a:rPr i="1" lang="en"/>
              <a:t>“</a:t>
            </a:r>
            <a:r>
              <a:rPr i="1" lang="en"/>
              <a:t>A foundational understanding of common chemical reactions, such as neutralisation, combustion, precipitation, combination, and decomposition, allows ākonga to connect their understanding of balanced chemical equations with contexts outside of the laboratory. Exploration of these chemical reactions will enhance knowledge of the conservation of mass and predictable patterns found in chemical reactions.”</a:t>
            </a:r>
            <a:endParaRPr/>
          </a:p>
          <a:p>
            <a:pPr indent="0" lvl="0" marL="0" rtl="0" algn="l">
              <a:spcBef>
                <a:spcPts val="1200"/>
              </a:spcBef>
              <a:spcAft>
                <a:spcPts val="1200"/>
              </a:spcAft>
              <a:buNone/>
            </a:pPr>
            <a:r>
              <a:rPr lang="en"/>
              <a:t>Examples are reordered but essentially the same.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AS1.1 91920: Unpacking Changes</a:t>
            </a:r>
            <a:endParaRPr/>
          </a:p>
          <a:p>
            <a:pPr indent="0" lvl="0" marL="0" rtl="0" algn="l">
              <a:spcBef>
                <a:spcPts val="0"/>
              </a:spcBef>
              <a:spcAft>
                <a:spcPts val="0"/>
              </a:spcAft>
              <a:buNone/>
            </a:pPr>
            <a:r>
              <a:t/>
            </a:r>
            <a:endParaRPr b="1"/>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a:t>Unpacking of ‘tiakitanga approach’ strengthened. Sentence added to further support verb change in SLO.”</a:t>
            </a:r>
            <a:endParaRPr/>
          </a:p>
          <a:p>
            <a:pPr indent="0" lvl="0" marL="0" rtl="0" algn="l">
              <a:spcBef>
                <a:spcPts val="1200"/>
              </a:spcBef>
              <a:spcAft>
                <a:spcPts val="0"/>
              </a:spcAft>
              <a:buNone/>
            </a:pPr>
            <a:r>
              <a:rPr lang="en"/>
              <a:t>The </a:t>
            </a:r>
            <a:r>
              <a:rPr lang="en"/>
              <a:t>following</a:t>
            </a:r>
            <a:r>
              <a:rPr lang="en"/>
              <a:t> has been added to the “Making reliable judgements” section</a:t>
            </a:r>
            <a:endParaRPr/>
          </a:p>
          <a:p>
            <a:pPr indent="0" lvl="0" marL="0" rtl="0" algn="l">
              <a:spcBef>
                <a:spcPts val="1200"/>
              </a:spcBef>
              <a:spcAft>
                <a:spcPts val="1200"/>
              </a:spcAft>
              <a:buNone/>
            </a:pPr>
            <a:r>
              <a:rPr i="1" lang="en"/>
              <a:t>In this Achievement Standard, the definition for a tiakitanga approach is one that demonstrates taking care, ownership, or responsibility, in response to the issue. This refers to caring, or taking ownership of the responsibility to consider one’s actions. It may include thinking about the consequences of an action, and how science can be used responsibly.</a:t>
            </a:r>
            <a:endParaRPr i="1"/>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Unpacking</a:t>
            </a:r>
            <a:endParaRPr/>
          </a:p>
        </p:txBody>
      </p:sp>
      <p:sp>
        <p:nvSpPr>
          <p:cNvPr id="243" name="Google Shape;243;p42"/>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Making reliable judgements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244" name="Google Shape;244;p42"/>
          <p:cNvGraphicFramePr/>
          <p:nvPr/>
        </p:nvGraphicFramePr>
        <p:xfrm>
          <a:off x="197400" y="1406850"/>
          <a:ext cx="3000000" cy="3000000"/>
        </p:xfrm>
        <a:graphic>
          <a:graphicData uri="http://schemas.openxmlformats.org/drawingml/2006/table">
            <a:tbl>
              <a:tblPr>
                <a:noFill/>
                <a:tableStyleId>{4CEE49A6-8ECA-4787-AC93-F1C70D9AD6B2}</a:tableStyleId>
              </a:tblPr>
              <a:tblGrid>
                <a:gridCol w="4260300"/>
                <a:gridCol w="4260300"/>
              </a:tblGrid>
              <a:tr h="3558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0" lvl="0" marL="0" rtl="0" algn="l">
                        <a:spcBef>
                          <a:spcPts val="0"/>
                        </a:spcBef>
                        <a:spcAft>
                          <a:spcPts val="0"/>
                        </a:spcAft>
                        <a:buNone/>
                      </a:pPr>
                      <a:r>
                        <a:rPr lang="en">
                          <a:solidFill>
                            <a:schemeClr val="dk1"/>
                          </a:solidFill>
                          <a:highlight>
                            <a:srgbClr val="FAFAFA"/>
                          </a:highlight>
                        </a:rPr>
                        <a:t>Ākonga will demonstrate their understanding of the chemical equation linked to a context, what it models, and how it provides information. The understanding of chemical reactions in context is often better communicated when modelled with laboratory examples using available bench reagents or digital simulations and accessible chemical equations. Observations of reactions, used in assessment, do not have to occur in context. For example, ocean acidification could be modelled as a simple acid base neutralisation reaction.</a:t>
                      </a:r>
                      <a:endParaRPr/>
                    </a:p>
                  </a:txBody>
                  <a:tcPr marT="91425" marB="91425" marR="91425" marL="91425"/>
                </a:tc>
                <a:tc>
                  <a:txBody>
                    <a:bodyPr/>
                    <a:lstStyle/>
                    <a:p>
                      <a:pPr indent="0" lvl="0" marL="0" rtl="0" algn="l">
                        <a:spcBef>
                          <a:spcPts val="0"/>
                        </a:spcBef>
                        <a:spcAft>
                          <a:spcPts val="0"/>
                        </a:spcAft>
                        <a:buNone/>
                      </a:pPr>
                      <a:r>
                        <a:rPr lang="en"/>
                        <a:t>Ākonga will demonstrate their understanding of the chemical equation linked to a context, </a:t>
                      </a:r>
                      <a:r>
                        <a:rPr b="1" lang="en"/>
                        <a:t>including what it models and the information it provides. This understanding is often better communicated when modelled with laboratory examples using available bench reagents or digital simulations and accessible chemical equations. </a:t>
                      </a:r>
                      <a:r>
                        <a:rPr lang="en"/>
                        <a:t>Observations of reactions, used in assessment, do not have to occur in context. For example, ocean acidification could be modelled as a simple acid base neutralisation reaction.</a:t>
                      </a:r>
                      <a:endParaRPr/>
                    </a:p>
                  </a:txBody>
                  <a:tcPr marT="91425" marB="91425" marR="91425" marL="91425"/>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Unpacking</a:t>
            </a:r>
            <a:endParaRPr/>
          </a:p>
        </p:txBody>
      </p:sp>
      <p:sp>
        <p:nvSpPr>
          <p:cNvPr id="250" name="Google Shape;250;p43"/>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Making reliable judgements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251" name="Google Shape;251;p43"/>
          <p:cNvGraphicFramePr/>
          <p:nvPr/>
        </p:nvGraphicFramePr>
        <p:xfrm>
          <a:off x="197400" y="1406850"/>
          <a:ext cx="3000000" cy="3000000"/>
        </p:xfrm>
        <a:graphic>
          <a:graphicData uri="http://schemas.openxmlformats.org/drawingml/2006/table">
            <a:tbl>
              <a:tblPr>
                <a:noFill/>
                <a:tableStyleId>{4CEE49A6-8ECA-4787-AC93-F1C70D9AD6B2}</a:tableStyleId>
              </a:tblPr>
              <a:tblGrid>
                <a:gridCol w="4260300"/>
                <a:gridCol w="4260300"/>
              </a:tblGrid>
              <a:tr h="3558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0" lvl="0" marL="0" rtl="0" algn="l">
                        <a:spcBef>
                          <a:spcPts val="0"/>
                        </a:spcBef>
                        <a:spcAft>
                          <a:spcPts val="0"/>
                        </a:spcAft>
                        <a:buNone/>
                      </a:pPr>
                      <a:r>
                        <a:rPr lang="en" sz="1800"/>
                        <a:t>A</a:t>
                      </a:r>
                      <a:r>
                        <a:rPr lang="en" sz="1800"/>
                        <a:t> description of reactants and products in a chemical reaction will reflect an understanding of how matter is not lost. At higher levels of achievement, an explanation of conservation of mass using a chemical word equation will involve naming reactants and products, and explaining how the matter of the reactants becomes the matter of the products.</a:t>
                      </a:r>
                      <a:endParaRPr sz="1800"/>
                    </a:p>
                  </a:txBody>
                  <a:tcPr marT="91425" marB="91425" marR="91425" marL="91425"/>
                </a:tc>
                <a:tc>
                  <a:txBody>
                    <a:bodyPr/>
                    <a:lstStyle/>
                    <a:p>
                      <a:pPr indent="0" lvl="0" marL="0" rtl="0" algn="l">
                        <a:spcBef>
                          <a:spcPts val="0"/>
                        </a:spcBef>
                        <a:spcAft>
                          <a:spcPts val="0"/>
                        </a:spcAft>
                        <a:buNone/>
                      </a:pPr>
                      <a:r>
                        <a:rPr lang="en" sz="1800"/>
                        <a:t>A description of reactants and products in a chemical reaction will reflect an understanding of how matter is not lost in the process. </a:t>
                      </a:r>
                      <a:r>
                        <a:rPr b="1" lang="en" sz="1800"/>
                        <a:t>This includes identifying reactants and products in a chemical reaction and identifying the type of chemical reaction using predictable patterns or recorded observations from an observed context or laboratory model.</a:t>
                      </a:r>
                      <a:endParaRPr b="1" sz="1800"/>
                    </a:p>
                  </a:txBody>
                  <a:tcPr marT="91425" marB="91425" marR="91425" marL="91425"/>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Unpacking</a:t>
            </a:r>
            <a:endParaRPr/>
          </a:p>
        </p:txBody>
      </p:sp>
      <p:sp>
        <p:nvSpPr>
          <p:cNvPr id="257" name="Google Shape;257;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The rest of the making </a:t>
            </a:r>
            <a:r>
              <a:rPr lang="en"/>
              <a:t>reliable</a:t>
            </a:r>
            <a:r>
              <a:rPr lang="en"/>
              <a:t> judgements section is replaced by:</a:t>
            </a:r>
            <a:endParaRPr/>
          </a:p>
          <a:p>
            <a:pPr indent="0" lvl="0" marL="0" rtl="0" algn="l">
              <a:spcBef>
                <a:spcPts val="1200"/>
              </a:spcBef>
              <a:spcAft>
                <a:spcPts val="1200"/>
              </a:spcAft>
              <a:buNone/>
            </a:pPr>
            <a:r>
              <a:rPr i="1" lang="en"/>
              <a:t>“At higher levels of understanding, students will explain </a:t>
            </a:r>
            <a:r>
              <a:rPr b="1" i="1" lang="en"/>
              <a:t>how the reactants are transformed </a:t>
            </a:r>
            <a:r>
              <a:rPr i="1" lang="en"/>
              <a:t>into products and describe the connection between them. They will discuss the </a:t>
            </a:r>
            <a:r>
              <a:rPr b="1" i="1" lang="en"/>
              <a:t>implications of conservation of mass in the context </a:t>
            </a:r>
            <a:r>
              <a:rPr i="1" lang="en"/>
              <a:t>of each chemical reaction. These implications could relate to the products or reactants, based on physical or chemical properties, or factors such as state, quantity, or location. Identified predictable patterns, recorded observations, and the provided balanced chemical equations will be used to support explanations and discussions. S</a:t>
            </a:r>
            <a:r>
              <a:rPr b="1" i="1" lang="en"/>
              <a:t>econdary testing to identify products or their properties and observations from reactions in wider contexts may also be used</a:t>
            </a:r>
            <a:r>
              <a:rPr i="1" lang="en"/>
              <a:t> to support explanations and discussions.”</a:t>
            </a:r>
            <a:endParaRPr i="1"/>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Activities</a:t>
            </a:r>
            <a:endParaRPr/>
          </a:p>
        </p:txBody>
      </p:sp>
      <p:sp>
        <p:nvSpPr>
          <p:cNvPr id="263" name="Google Shape;263;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a:solidFill>
                  <a:schemeClr val="dk1"/>
                </a:solidFill>
              </a:rPr>
              <a:t>Added at the start of the activity instructions</a:t>
            </a:r>
            <a:endParaRPr>
              <a:solidFill>
                <a:schemeClr val="dk1"/>
              </a:solidFill>
            </a:endParaRPr>
          </a:p>
          <a:p>
            <a:pPr indent="0" lvl="0" marL="0" rtl="0" algn="l">
              <a:lnSpc>
                <a:spcPct val="100000"/>
              </a:lnSpc>
              <a:spcBef>
                <a:spcPts val="0"/>
              </a:spcBef>
              <a:spcAft>
                <a:spcPts val="0"/>
              </a:spcAft>
              <a:buNone/>
            </a:pPr>
            <a:r>
              <a:t/>
            </a:r>
            <a:endParaRPr>
              <a:solidFill>
                <a:schemeClr val="dk1"/>
              </a:solidFill>
            </a:endParaRPr>
          </a:p>
          <a:p>
            <a:pPr indent="0" lvl="0" marL="0" rtl="0" algn="l">
              <a:lnSpc>
                <a:spcPct val="100000"/>
              </a:lnSpc>
              <a:spcBef>
                <a:spcPts val="0"/>
              </a:spcBef>
              <a:spcAft>
                <a:spcPts val="0"/>
              </a:spcAft>
              <a:buNone/>
            </a:pPr>
            <a:r>
              <a:rPr i="1" lang="en">
                <a:solidFill>
                  <a:schemeClr val="dk1"/>
                </a:solidFill>
              </a:rPr>
              <a:t>“Your kaiako will provide you with a resource sheet that contains equations about the different types of chemical reactions. You will use the resource sheet to identify and match chemical reactions relevant to natural and historical taonga, with the appropriate chemical reaction type.”</a:t>
            </a:r>
            <a:endParaRPr i="1">
              <a:solidFill>
                <a:schemeClr val="dk1"/>
              </a:solidFill>
            </a:endParaRPr>
          </a:p>
          <a:p>
            <a:pPr indent="0" lvl="0" marL="0" rtl="0" algn="l">
              <a:spcBef>
                <a:spcPts val="0"/>
              </a:spcBef>
              <a:spcAft>
                <a:spcPts val="1200"/>
              </a:spcAft>
              <a:buNone/>
            </a:pPr>
            <a:r>
              <a:t/>
            </a:r>
            <a:endParaRPr i="1"/>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Activities</a:t>
            </a:r>
            <a:endParaRPr/>
          </a:p>
        </p:txBody>
      </p:sp>
      <p:sp>
        <p:nvSpPr>
          <p:cNvPr id="269" name="Google Shape;269;p46"/>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to Do Section</a:t>
            </a:r>
            <a:endParaRPr/>
          </a:p>
          <a:p>
            <a:pPr indent="0" lvl="0" marL="0" rtl="0" algn="l">
              <a:spcBef>
                <a:spcPts val="1200"/>
              </a:spcBef>
              <a:spcAft>
                <a:spcPts val="1200"/>
              </a:spcAft>
              <a:buNone/>
            </a:pPr>
            <a:r>
              <a:t/>
            </a:r>
            <a:endParaRPr/>
          </a:p>
        </p:txBody>
      </p:sp>
      <p:graphicFrame>
        <p:nvGraphicFramePr>
          <p:cNvPr id="270" name="Google Shape;270;p46"/>
          <p:cNvGraphicFramePr/>
          <p:nvPr/>
        </p:nvGraphicFramePr>
        <p:xfrm>
          <a:off x="197400" y="1406850"/>
          <a:ext cx="3000000" cy="3000000"/>
        </p:xfrm>
        <a:graphic>
          <a:graphicData uri="http://schemas.openxmlformats.org/drawingml/2006/table">
            <a:tbl>
              <a:tblPr>
                <a:noFill/>
                <a:tableStyleId>{4CEE49A6-8ECA-4787-AC93-F1C70D9AD6B2}</a:tableStyleId>
              </a:tblPr>
              <a:tblGrid>
                <a:gridCol w="4260300"/>
                <a:gridCol w="4260300"/>
              </a:tblGrid>
              <a:tr h="3558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0" lvl="0" marL="0" rtl="0" algn="l">
                        <a:spcBef>
                          <a:spcPts val="0"/>
                        </a:spcBef>
                        <a:spcAft>
                          <a:spcPts val="0"/>
                        </a:spcAft>
                        <a:buClr>
                          <a:schemeClr val="dk1"/>
                        </a:buClr>
                        <a:buSzPts val="1100"/>
                        <a:buFont typeface="Arial"/>
                        <a:buNone/>
                      </a:pPr>
                      <a:r>
                        <a:rPr lang="en" sz="1700">
                          <a:solidFill>
                            <a:schemeClr val="dk1"/>
                          </a:solidFill>
                        </a:rPr>
                        <a:t>You will use observations made from chemical reactions relevant to natural and historical taonga. Your kaiako will help you to match each of these to chemical reactions in the laboratory. You will then identify predictable reaction types and match them to chemical equations.</a:t>
                      </a:r>
                      <a:endParaRPr sz="1700">
                        <a:solidFill>
                          <a:schemeClr val="dk1"/>
                        </a:solidFill>
                      </a:endParaRPr>
                    </a:p>
                    <a:p>
                      <a:pPr indent="0" lvl="0" marL="0" rtl="0" algn="l">
                        <a:spcBef>
                          <a:spcPts val="0"/>
                        </a:spcBef>
                        <a:spcAft>
                          <a:spcPts val="0"/>
                        </a:spcAft>
                        <a:buNone/>
                      </a:pPr>
                      <a:r>
                        <a:t/>
                      </a:r>
                      <a:endParaRPr sz="1700"/>
                    </a:p>
                  </a:txBody>
                  <a:tcPr marT="91425" marB="91425" marR="91425" marL="91425"/>
                </a:tc>
                <a:tc>
                  <a:txBody>
                    <a:bodyPr/>
                    <a:lstStyle/>
                    <a:p>
                      <a:pPr indent="0" lvl="0" marL="0" rtl="0" algn="l">
                        <a:spcBef>
                          <a:spcPts val="0"/>
                        </a:spcBef>
                        <a:spcAft>
                          <a:spcPts val="0"/>
                        </a:spcAft>
                        <a:buNone/>
                      </a:pPr>
                      <a:r>
                        <a:rPr lang="en" sz="1700"/>
                        <a:t>You will use recorded observations and identified predictable patterns of the chemical reactions relevant to natural and historical taonga, </a:t>
                      </a:r>
                      <a:r>
                        <a:rPr b="1" lang="en" sz="1700"/>
                        <a:t>and compare these with information on the resource sheet. </a:t>
                      </a:r>
                      <a:r>
                        <a:rPr lang="en" sz="1700"/>
                        <a:t>Your kaiako will help you to match each of these to chemical reactions that you have observed in the laboratory. </a:t>
                      </a:r>
                      <a:r>
                        <a:rPr b="1" lang="en" sz="1700"/>
                        <a:t>You will then use predictable reaction types and equations to show your understanding of conservation of mass.</a:t>
                      </a:r>
                      <a:endParaRPr b="1" sz="1700"/>
                    </a:p>
                  </a:txBody>
                  <a:tcPr marT="91425" marB="91425" marR="91425" marL="91425"/>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Activities</a:t>
            </a:r>
            <a:endParaRPr/>
          </a:p>
        </p:txBody>
      </p:sp>
      <p:sp>
        <p:nvSpPr>
          <p:cNvPr id="276" name="Google Shape;276;p47"/>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to Do Section: Requirements for each of the three reactions</a:t>
            </a:r>
            <a:endParaRPr/>
          </a:p>
          <a:p>
            <a:pPr indent="0" lvl="0" marL="0" rtl="0" algn="l">
              <a:spcBef>
                <a:spcPts val="1200"/>
              </a:spcBef>
              <a:spcAft>
                <a:spcPts val="1200"/>
              </a:spcAft>
              <a:buNone/>
            </a:pPr>
            <a:r>
              <a:t/>
            </a:r>
            <a:endParaRPr/>
          </a:p>
        </p:txBody>
      </p:sp>
      <p:graphicFrame>
        <p:nvGraphicFramePr>
          <p:cNvPr id="277" name="Google Shape;277;p47"/>
          <p:cNvGraphicFramePr/>
          <p:nvPr/>
        </p:nvGraphicFramePr>
        <p:xfrm>
          <a:off x="197400" y="1242150"/>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298450" lvl="0" marL="457200" rtl="0" algn="l">
                        <a:spcBef>
                          <a:spcPts val="0"/>
                        </a:spcBef>
                        <a:spcAft>
                          <a:spcPts val="0"/>
                        </a:spcAft>
                        <a:buClr>
                          <a:schemeClr val="dk1"/>
                        </a:buClr>
                        <a:buSzPts val="1100"/>
                        <a:buChar char="●"/>
                      </a:pPr>
                      <a:r>
                        <a:rPr lang="en" sz="1100">
                          <a:solidFill>
                            <a:schemeClr val="dk1"/>
                          </a:solidFill>
                        </a:rPr>
                        <a:t>use observations of reactants and products to name the reaction type and match the generic word equation and relate it to a context relevant to taonga that you have learned about</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describe how mass is conserved in all of these chemical reactions by considering the reactants and products</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use a chemical word equation to describe how mass is conserved when the reactants become the products in each reaction</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explain how the identity of reactants or products for each reaction can be predicted, and explain how your observations can allow you to make these predictions in a context relevant to taonga</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match each reaction to a balanced chemical equation and use this to justify the conservation of mass</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justify the identification of reactants and products for each reaction, using observations from a context relevant to taonga, the modelled reaction or from chemical identification tests.</a:t>
                      </a:r>
                      <a:endParaRPr sz="1100"/>
                    </a:p>
                  </a:txBody>
                  <a:tcPr marT="91425" marB="91425" marR="91425" marL="91425"/>
                </a:tc>
                <a:tc>
                  <a:txBody>
                    <a:bodyPr/>
                    <a:lstStyle/>
                    <a:p>
                      <a:pPr indent="-298450" lvl="0" marL="457200" rtl="0" algn="l">
                        <a:spcBef>
                          <a:spcPts val="0"/>
                        </a:spcBef>
                        <a:spcAft>
                          <a:spcPts val="0"/>
                        </a:spcAft>
                        <a:buSzPts val="1100"/>
                        <a:buChar char="●"/>
                      </a:pPr>
                      <a:r>
                        <a:rPr lang="en" sz="1100"/>
                        <a:t>r</a:t>
                      </a:r>
                      <a:r>
                        <a:rPr b="1" lang="en" sz="1100"/>
                        <a:t>ecord observations and identify predictable patterns of chemical reactions</a:t>
                      </a:r>
                      <a:endParaRPr b="1" sz="1100"/>
                    </a:p>
                    <a:p>
                      <a:pPr indent="-298450" lvl="0" marL="457200" rtl="0" algn="l">
                        <a:spcBef>
                          <a:spcPts val="0"/>
                        </a:spcBef>
                        <a:spcAft>
                          <a:spcPts val="0"/>
                        </a:spcAft>
                        <a:buSzPts val="1100"/>
                        <a:buChar char="●"/>
                      </a:pPr>
                      <a:r>
                        <a:rPr b="1" lang="en" sz="1100"/>
                        <a:t>explain why you chose the chemical reaction type by linking observations and predictable patterns to reactants and products. </a:t>
                      </a:r>
                      <a:r>
                        <a:rPr lang="en" sz="1100"/>
                        <a:t>This may include referring to chemical identification tests.</a:t>
                      </a:r>
                      <a:endParaRPr sz="1100"/>
                    </a:p>
                    <a:p>
                      <a:pPr indent="-298450" lvl="0" marL="457200" rtl="0" algn="l">
                        <a:spcBef>
                          <a:spcPts val="0"/>
                        </a:spcBef>
                        <a:spcAft>
                          <a:spcPts val="0"/>
                        </a:spcAft>
                        <a:buSzPts val="1100"/>
                        <a:buChar char="●"/>
                      </a:pPr>
                      <a:r>
                        <a:rPr b="1" lang="en" sz="1100"/>
                        <a:t>explain your understanding of conservation of mass using the balanced chemical equation provided for the chemical reactions in the laboratory.</a:t>
                      </a:r>
                      <a:r>
                        <a:rPr lang="en" sz="1100"/>
                        <a:t> When explaining the relationship between reactants and products, you could refer to:</a:t>
                      </a:r>
                      <a:endParaRPr sz="1100"/>
                    </a:p>
                    <a:p>
                      <a:pPr indent="-298450" lvl="1" marL="914400" rtl="0" algn="l">
                        <a:spcBef>
                          <a:spcPts val="0"/>
                        </a:spcBef>
                        <a:spcAft>
                          <a:spcPts val="0"/>
                        </a:spcAft>
                        <a:buSzPts val="1100"/>
                        <a:buChar char="○"/>
                      </a:pPr>
                      <a:r>
                        <a:rPr b="1" lang="en" sz="1100"/>
                        <a:t>the type of atoms or ions</a:t>
                      </a:r>
                      <a:endParaRPr b="1" sz="1100"/>
                    </a:p>
                    <a:p>
                      <a:pPr indent="-298450" lvl="1" marL="914400" rtl="0" algn="l">
                        <a:spcBef>
                          <a:spcPts val="0"/>
                        </a:spcBef>
                        <a:spcAft>
                          <a:spcPts val="0"/>
                        </a:spcAft>
                        <a:buSzPts val="1100"/>
                        <a:buChar char="○"/>
                      </a:pPr>
                      <a:r>
                        <a:rPr b="1" lang="en" sz="1100"/>
                        <a:t>the number of atoms or ions </a:t>
                      </a:r>
                      <a:r>
                        <a:rPr lang="en" sz="1100"/>
                        <a:t>of each type (this can be shown numerically or by using a diagram)</a:t>
                      </a:r>
                      <a:endParaRPr sz="1100"/>
                    </a:p>
                    <a:p>
                      <a:pPr indent="-298450" lvl="1" marL="914400" rtl="0" algn="l">
                        <a:spcBef>
                          <a:spcPts val="0"/>
                        </a:spcBef>
                        <a:spcAft>
                          <a:spcPts val="0"/>
                        </a:spcAft>
                        <a:buSzPts val="1100"/>
                        <a:buChar char="○"/>
                      </a:pPr>
                      <a:r>
                        <a:rPr b="1" lang="en" sz="1100"/>
                        <a:t>what happens to the atoms or ions during the reaction.</a:t>
                      </a:r>
                      <a:endParaRPr b="1" sz="1100"/>
                    </a:p>
                    <a:p>
                      <a:pPr indent="-298450" lvl="0" marL="457200" rtl="0" algn="l">
                        <a:spcBef>
                          <a:spcPts val="0"/>
                        </a:spcBef>
                        <a:spcAft>
                          <a:spcPts val="0"/>
                        </a:spcAft>
                        <a:buSzPts val="1100"/>
                        <a:buChar char="●"/>
                      </a:pPr>
                      <a:r>
                        <a:rPr b="1" lang="en" sz="1100"/>
                        <a:t>discuss the implications of conservation of mass for each reaction in context.</a:t>
                      </a:r>
                      <a:r>
                        <a:rPr lang="en" sz="1100"/>
                        <a:t> These implications could be for products or reactants, based on physical or chemical properties, or factors such as state, quantity, or location.</a:t>
                      </a:r>
                      <a:endParaRPr sz="1100"/>
                    </a:p>
                  </a:txBody>
                  <a:tcPr marT="91425" marB="91425" marR="91425" marL="91425"/>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Activities</a:t>
            </a:r>
            <a:endParaRPr/>
          </a:p>
        </p:txBody>
      </p:sp>
      <p:sp>
        <p:nvSpPr>
          <p:cNvPr id="283" name="Google Shape;283;p48"/>
          <p:cNvSpPr txBox="1"/>
          <p:nvPr>
            <p:ph idx="1" type="body"/>
          </p:nvPr>
        </p:nvSpPr>
        <p:spPr>
          <a:xfrm>
            <a:off x="311700" y="1152475"/>
            <a:ext cx="8520600" cy="3906000"/>
          </a:xfrm>
          <a:prstGeom prst="rect">
            <a:avLst/>
          </a:prstGeom>
        </p:spPr>
        <p:txBody>
          <a:bodyPr anchorCtr="0" anchor="t" bIns="91425" lIns="91425" spcFirstLastPara="1" rIns="91425" wrap="square" tIns="91425">
            <a:normAutofit fontScale="92500" lnSpcReduction="20000"/>
          </a:bodyPr>
          <a:lstStyle/>
          <a:p>
            <a:pPr indent="0" lvl="0" marL="0" rtl="0" algn="l">
              <a:lnSpc>
                <a:spcPct val="100000"/>
              </a:lnSpc>
              <a:spcBef>
                <a:spcPts val="0"/>
              </a:spcBef>
              <a:spcAft>
                <a:spcPts val="0"/>
              </a:spcAft>
              <a:buNone/>
            </a:pPr>
            <a:r>
              <a:rPr lang="en">
                <a:solidFill>
                  <a:schemeClr val="dk1"/>
                </a:solidFill>
              </a:rPr>
              <a:t>Teacher</a:t>
            </a:r>
            <a:r>
              <a:rPr lang="en">
                <a:solidFill>
                  <a:schemeClr val="dk1"/>
                </a:solidFill>
              </a:rPr>
              <a:t> Guidance section added:</a:t>
            </a:r>
            <a:endParaRPr>
              <a:solidFill>
                <a:schemeClr val="dk1"/>
              </a:solidFill>
            </a:endParaRPr>
          </a:p>
          <a:p>
            <a:pPr indent="0" lvl="0" marL="0" rtl="0" algn="l">
              <a:lnSpc>
                <a:spcPct val="100000"/>
              </a:lnSpc>
              <a:spcBef>
                <a:spcPts val="0"/>
              </a:spcBef>
              <a:spcAft>
                <a:spcPts val="0"/>
              </a:spcAft>
              <a:buNone/>
            </a:pPr>
            <a:r>
              <a:t/>
            </a:r>
            <a:endParaRPr>
              <a:solidFill>
                <a:schemeClr val="dk1"/>
              </a:solidFill>
            </a:endParaRPr>
          </a:p>
          <a:p>
            <a:pPr indent="0" lvl="0" marL="0" rtl="0" algn="l">
              <a:spcBef>
                <a:spcPts val="0"/>
              </a:spcBef>
              <a:spcAft>
                <a:spcPts val="0"/>
              </a:spcAft>
              <a:buNone/>
            </a:pPr>
            <a:r>
              <a:rPr lang="en"/>
              <a:t>There is 2 pages of teacher guidance relating to the unpacking and it is important to read this </a:t>
            </a:r>
            <a:r>
              <a:rPr lang="en"/>
              <a:t>thoroughly</a:t>
            </a:r>
            <a:r>
              <a:rPr lang="en"/>
              <a:t> before writing assessment tasks. It explains the </a:t>
            </a:r>
            <a:r>
              <a:rPr lang="en"/>
              <a:t>requirements</a:t>
            </a:r>
            <a:r>
              <a:rPr lang="en"/>
              <a:t> in more detai specific </a:t>
            </a:r>
            <a:r>
              <a:rPr lang="en"/>
              <a:t>to</a:t>
            </a:r>
            <a:r>
              <a:rPr lang="en"/>
              <a:t> the context of the activities.</a:t>
            </a:r>
            <a:endParaRPr/>
          </a:p>
          <a:p>
            <a:pPr indent="0" lvl="0" marL="0" rtl="0" algn="l">
              <a:spcBef>
                <a:spcPts val="1200"/>
              </a:spcBef>
              <a:spcAft>
                <a:spcPts val="0"/>
              </a:spcAft>
              <a:buNone/>
            </a:pPr>
            <a:r>
              <a:rPr lang="en"/>
              <a:t>It also explains how to use laboratory models.</a:t>
            </a:r>
            <a:endParaRPr/>
          </a:p>
          <a:p>
            <a:pPr indent="0" lvl="0" marL="0" rtl="0" algn="l">
              <a:spcBef>
                <a:spcPts val="1200"/>
              </a:spcBef>
              <a:spcAft>
                <a:spcPts val="1200"/>
              </a:spcAft>
              <a:buNone/>
            </a:pPr>
            <a:r>
              <a:rPr lang="en"/>
              <a:t>“</a:t>
            </a:r>
            <a:r>
              <a:rPr i="1" lang="en"/>
              <a:t>For higher levels of achievement, ākonga should discuss implications of conservation of mass, when applied to the care of taonga. This may refer to either the reactant or product of this reaction building up or reacting in the context discussed. Ākonga could refer to state, quantity, location, physical properties, or chemical properties of a reactant or product. They could show an understanding of the balanced chemical equation of the laboratory model to support their answer. A teaching and learning programme should cover examples of all five reaction types. Three relevant contextual examples should be chosen for assessment.”</a:t>
            </a:r>
            <a:endParaRPr i="1"/>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 CB1.2 92021: Activities</a:t>
            </a:r>
            <a:endParaRPr/>
          </a:p>
        </p:txBody>
      </p:sp>
      <p:sp>
        <p:nvSpPr>
          <p:cNvPr id="289" name="Google Shape;289;p49"/>
          <p:cNvSpPr txBox="1"/>
          <p:nvPr>
            <p:ph idx="1" type="body"/>
          </p:nvPr>
        </p:nvSpPr>
        <p:spPr>
          <a:xfrm>
            <a:off x="311700" y="1152475"/>
            <a:ext cx="8520600" cy="3906000"/>
          </a:xfrm>
          <a:prstGeom prst="rect">
            <a:avLst/>
          </a:prstGeom>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None/>
            </a:pPr>
            <a:r>
              <a:rPr lang="en">
                <a:solidFill>
                  <a:schemeClr val="dk1"/>
                </a:solidFill>
              </a:rPr>
              <a:t>Teacher Guidance section : Assessment:</a:t>
            </a:r>
            <a:endParaRPr>
              <a:solidFill>
                <a:schemeClr val="dk1"/>
              </a:solidFill>
            </a:endParaRPr>
          </a:p>
          <a:p>
            <a:pPr indent="0" lvl="0" marL="0" rtl="0" algn="l">
              <a:spcBef>
                <a:spcPts val="0"/>
              </a:spcBef>
              <a:spcAft>
                <a:spcPts val="0"/>
              </a:spcAft>
              <a:buClr>
                <a:schemeClr val="dk1"/>
              </a:buClr>
              <a:buSzPct val="61111"/>
              <a:buFont typeface="Arial"/>
              <a:buNone/>
            </a:pPr>
            <a:r>
              <a:rPr i="1" lang="en"/>
              <a:t>“This Assessment Activity will be the culmination of approximately eight weeks of teaching and learning. Learning and assessment can be woven together. Ākonga can gather evidence during the teaching and learning, which can be used for the Assessment Activity. The Assessment Activity is expected to take four hours. These hours can be spread out over the teaching and learning program and do not need to be consecutive.</a:t>
            </a:r>
            <a:endParaRPr i="1"/>
          </a:p>
          <a:p>
            <a:pPr indent="0" lvl="0" marL="0" rtl="0" algn="l">
              <a:spcBef>
                <a:spcPts val="1200"/>
              </a:spcBef>
              <a:spcAft>
                <a:spcPts val="0"/>
              </a:spcAft>
              <a:buClr>
                <a:schemeClr val="dk1"/>
              </a:buClr>
              <a:buSzPct val="61111"/>
              <a:buFont typeface="Arial"/>
              <a:buNone/>
            </a:pPr>
            <a:r>
              <a:rPr i="1" lang="en"/>
              <a:t>Practical investigations and recording of observations are not assessed. The observations may be compiled in a portfolio to be used in the Assessment Activity. The time spent in collection and recording of observations is not included in the recommended timeframe.</a:t>
            </a:r>
            <a:endParaRPr i="1"/>
          </a:p>
          <a:p>
            <a:pPr indent="0" lvl="0" marL="0" rtl="0" algn="l">
              <a:spcBef>
                <a:spcPts val="1200"/>
              </a:spcBef>
              <a:spcAft>
                <a:spcPts val="0"/>
              </a:spcAft>
              <a:buClr>
                <a:schemeClr val="dk1"/>
              </a:buClr>
              <a:buSzPct val="61111"/>
              <a:buFont typeface="Arial"/>
              <a:buNone/>
            </a:pPr>
            <a:r>
              <a:rPr i="1" lang="en"/>
              <a:t>The collection and recording of observations do not need to happen consecutively. These can occur throughout the teaching and learning programme. Assessment of the range of reaction types may take place following teaching and learning of each reaction type, or in one assessment period.”</a:t>
            </a:r>
            <a:endParaRPr i="1"/>
          </a:p>
          <a:p>
            <a:pPr indent="0" lvl="0" marL="0" rtl="0" algn="l">
              <a:spcBef>
                <a:spcPts val="1200"/>
              </a:spcBef>
              <a:spcAft>
                <a:spcPts val="1200"/>
              </a:spcAft>
              <a:buNone/>
            </a:pPr>
            <a:r>
              <a:rPr lang="en"/>
              <a:t>It seems </a:t>
            </a:r>
            <a:r>
              <a:rPr lang="en"/>
              <a:t>portfolio</a:t>
            </a:r>
            <a:r>
              <a:rPr lang="en"/>
              <a:t> style may be encouraged</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295" name="Google Shape;295;p50"/>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a:t>
            </a:r>
            <a:r>
              <a:rPr lang="en"/>
              <a:t>Achieved</a:t>
            </a:r>
            <a:endParaRPr/>
          </a:p>
        </p:txBody>
      </p:sp>
      <p:graphicFrame>
        <p:nvGraphicFramePr>
          <p:cNvPr id="296" name="Google Shape;296;p50"/>
          <p:cNvGraphicFramePr/>
          <p:nvPr/>
        </p:nvGraphicFramePr>
        <p:xfrm>
          <a:off x="197400" y="1396950"/>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330200" lvl="0" marL="457200" rtl="0" algn="l">
                        <a:spcBef>
                          <a:spcPts val="0"/>
                        </a:spcBef>
                        <a:spcAft>
                          <a:spcPts val="0"/>
                        </a:spcAft>
                        <a:buClr>
                          <a:schemeClr val="dk1"/>
                        </a:buClr>
                        <a:buSzPts val="1600"/>
                        <a:buChar char="●"/>
                      </a:pPr>
                      <a:r>
                        <a:rPr lang="en" sz="1600">
                          <a:solidFill>
                            <a:schemeClr val="dk1"/>
                          </a:solidFill>
                        </a:rPr>
                        <a:t>use observations of a range of at least three reaction types, to describe the predictable pattern by naming each chemical reaction type</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describe reactants and products, to show how mass is conserved for each observed context or the corresponding modelled laboratory reactions, for a range of at least three reaction types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link a generic word equation to a context, for each of a range of at least three reaction types</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describe reactants and products, for a range of at least three reaction types, with reference to the chemical equation provided for each reaction, and conservation of mass</a:t>
                      </a:r>
                      <a:endParaRPr sz="1600"/>
                    </a:p>
                    <a:p>
                      <a:pPr indent="-330200" lvl="0" marL="457200" rtl="0" algn="l">
                        <a:spcBef>
                          <a:spcPts val="0"/>
                        </a:spcBef>
                        <a:spcAft>
                          <a:spcPts val="0"/>
                        </a:spcAft>
                        <a:buSzPts val="1600"/>
                        <a:buChar char="●"/>
                      </a:pPr>
                      <a:r>
                        <a:rPr lang="en" sz="1600"/>
                        <a:t>link each chemical reaction to a context by using the predictable patterns of the reaction type, or by using observations of the reaction type in context or in the laboratory.</a:t>
                      </a:r>
                      <a:endParaRPr sz="1600"/>
                    </a:p>
                    <a:p>
                      <a:pPr indent="0" lvl="0" marL="0" rtl="0" algn="l">
                        <a:spcBef>
                          <a:spcPts val="0"/>
                        </a:spcBef>
                        <a:spcAft>
                          <a:spcPts val="0"/>
                        </a:spcAft>
                        <a:buNone/>
                      </a:pPr>
                      <a:r>
                        <a:t/>
                      </a:r>
                      <a:endParaRPr sz="1600"/>
                    </a:p>
                  </a:txBody>
                  <a:tcPr marT="91425" marB="91425" marR="91425" marL="91425"/>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302" name="Google Shape;302;p51"/>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Merit</a:t>
            </a:r>
            <a:endParaRPr/>
          </a:p>
        </p:txBody>
      </p:sp>
      <p:graphicFrame>
        <p:nvGraphicFramePr>
          <p:cNvPr id="303" name="Google Shape;303;p51"/>
          <p:cNvGraphicFramePr/>
          <p:nvPr/>
        </p:nvGraphicFramePr>
        <p:xfrm>
          <a:off x="197400" y="1396950"/>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330200" lvl="0" marL="457200" rtl="0" algn="l">
                        <a:spcBef>
                          <a:spcPts val="0"/>
                        </a:spcBef>
                        <a:spcAft>
                          <a:spcPts val="0"/>
                        </a:spcAft>
                        <a:buClr>
                          <a:schemeClr val="dk1"/>
                        </a:buClr>
                        <a:buSzPts val="1600"/>
                        <a:buChar char="●"/>
                      </a:pPr>
                      <a:r>
                        <a:rPr lang="en" sz="1600">
                          <a:solidFill>
                            <a:schemeClr val="dk1"/>
                          </a:solidFill>
                        </a:rPr>
                        <a:t>match each reaction to a chemical word equation when explaining conservation of mass for a range of at least three reaction types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match observations to the predicted identity of products or reactants and explain how this links to mass conservation in reactions in context for a range of at least three reaction types.</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explain the relationship between reactants and products using chemical equations and conservation of mass, for each of the three reaction types</a:t>
                      </a:r>
                      <a:endParaRPr sz="1600"/>
                    </a:p>
                    <a:p>
                      <a:pPr indent="-330200" lvl="0" marL="457200" rtl="0" algn="l">
                        <a:spcBef>
                          <a:spcPts val="0"/>
                        </a:spcBef>
                        <a:spcAft>
                          <a:spcPts val="0"/>
                        </a:spcAft>
                        <a:buSzPts val="1600"/>
                        <a:buChar char="●"/>
                      </a:pPr>
                      <a:r>
                        <a:rPr lang="en" sz="1600"/>
                        <a:t>explain the link between the chemical reaction type and context with reference to predictable patterns and observations made in context or in the laboratory.</a:t>
                      </a:r>
                      <a:endParaRPr sz="1600"/>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AS1.1 91920: Conditions of Assessment</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a:t>Guidance added for assessors to ensure authenticity of student evidence.”</a:t>
            </a:r>
            <a:endParaRPr/>
          </a:p>
          <a:p>
            <a:pPr indent="0" lvl="0" marL="0" rtl="0" algn="l">
              <a:spcBef>
                <a:spcPts val="1200"/>
              </a:spcBef>
              <a:spcAft>
                <a:spcPts val="0"/>
              </a:spcAft>
              <a:buNone/>
            </a:pPr>
            <a:r>
              <a:rPr lang="en"/>
              <a:t>Two sections have been added with associated explanations:</a:t>
            </a:r>
            <a:endParaRPr/>
          </a:p>
          <a:p>
            <a:pPr indent="0" lvl="0" marL="0" rtl="0" algn="l">
              <a:spcBef>
                <a:spcPts val="1200"/>
              </a:spcBef>
              <a:spcAft>
                <a:spcPts val="0"/>
              </a:spcAft>
              <a:buNone/>
            </a:pPr>
            <a:r>
              <a:rPr lang="en"/>
              <a:t>Gathering Evidence: Highlighting the flexibility of design (</a:t>
            </a:r>
            <a:r>
              <a:rPr i="1" lang="en"/>
              <a:t>extended task, an investigation, digital evidence or portfolio of evidence</a:t>
            </a:r>
            <a:r>
              <a:rPr lang="en"/>
              <a:t>). Universal Design for Assessment would be useful here.</a:t>
            </a:r>
            <a:endParaRPr/>
          </a:p>
          <a:p>
            <a:pPr indent="0" lvl="0" marL="0" rtl="0" algn="l">
              <a:spcBef>
                <a:spcPts val="1200"/>
              </a:spcBef>
              <a:spcAft>
                <a:spcPts val="1200"/>
              </a:spcAft>
              <a:buNone/>
            </a:pPr>
            <a:r>
              <a:rPr lang="en"/>
              <a:t>Ensuring Authenticity: Follow school guidelines. For group work and portfolios, use milestones or other methods to monitor progress to ensure that the work is the students own.</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309" name="Google Shape;309;p52"/>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Excellence</a:t>
            </a:r>
            <a:endParaRPr/>
          </a:p>
        </p:txBody>
      </p:sp>
      <p:graphicFrame>
        <p:nvGraphicFramePr>
          <p:cNvPr id="310" name="Google Shape;310;p52"/>
          <p:cNvGraphicFramePr/>
          <p:nvPr/>
        </p:nvGraphicFramePr>
        <p:xfrm>
          <a:off x="197400" y="1396950"/>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330200" lvl="0" marL="457200" rtl="0" algn="l">
                        <a:spcBef>
                          <a:spcPts val="0"/>
                        </a:spcBef>
                        <a:spcAft>
                          <a:spcPts val="0"/>
                        </a:spcAft>
                        <a:buClr>
                          <a:schemeClr val="dk1"/>
                        </a:buClr>
                        <a:buSzPts val="1600"/>
                        <a:buChar char="●"/>
                      </a:pPr>
                      <a:r>
                        <a:rPr lang="en" sz="1600">
                          <a:solidFill>
                            <a:schemeClr val="dk1"/>
                          </a:solidFill>
                        </a:rPr>
                        <a:t>use the balanced chemical equation for each reaction to justify the principle of conservation of mass for a range of at least three reaction types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use the observations to justify the identification of products or reactants for a range of at least three of the modelled or contextual reaction types.</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discuss implications of conservation of mass for each reaction type in a non-laboratory context, using predictable patterns, observations, and equations.</a:t>
                      </a:r>
                      <a:endParaRPr sz="1600"/>
                    </a:p>
                  </a:txBody>
                  <a:tcPr marT="91425" marB="91425" marR="91425" marL="91425"/>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316" name="Google Shape;316;p53"/>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Examples for Achieved</a:t>
            </a:r>
            <a:endParaRPr/>
          </a:p>
        </p:txBody>
      </p:sp>
      <p:graphicFrame>
        <p:nvGraphicFramePr>
          <p:cNvPr id="317" name="Google Shape;317;p53"/>
          <p:cNvGraphicFramePr/>
          <p:nvPr/>
        </p:nvGraphicFramePr>
        <p:xfrm>
          <a:off x="162225" y="1181175"/>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330200" lvl="0" marL="457200" rtl="0" algn="l">
                        <a:spcBef>
                          <a:spcPts val="0"/>
                        </a:spcBef>
                        <a:spcAft>
                          <a:spcPts val="0"/>
                        </a:spcAft>
                        <a:buClr>
                          <a:schemeClr val="dk1"/>
                        </a:buClr>
                        <a:buSzPts val="1600"/>
                        <a:buChar char="●"/>
                      </a:pPr>
                      <a:r>
                        <a:rPr lang="en" sz="1600">
                          <a:solidFill>
                            <a:schemeClr val="dk1"/>
                          </a:solidFill>
                        </a:rPr>
                        <a:t>described the predictable pattern for each of a range of at least three reaction types by using observations from teaching and learning relevant to the context </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described a range of at least three reaction types in terms of reactants forming products</a:t>
                      </a:r>
                      <a:r>
                        <a:rPr i="1" lang="en" sz="1600">
                          <a:solidFill>
                            <a:schemeClr val="dk1"/>
                          </a:solidFill>
                        </a:rPr>
                        <a:t> </a:t>
                      </a:r>
                      <a:r>
                        <a:rPr lang="en" sz="1600">
                          <a:solidFill>
                            <a:schemeClr val="dk1"/>
                          </a:solidFill>
                        </a:rPr>
                        <a:t>showing mass is conserved, noting that products are made solely from the materials present in reactants.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linked the generic word equation to a wider context, for each of a range of at least three chemical reaction types.</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identified the reactants and products for a range of at least three reaction types relevant to the context. The student has used a relevant chemical equation and referenced conservation of mass for each reaction type.</a:t>
                      </a:r>
                      <a:endParaRPr sz="1600"/>
                    </a:p>
                    <a:p>
                      <a:pPr indent="-330200" lvl="0" marL="457200" rtl="0" algn="l">
                        <a:spcBef>
                          <a:spcPts val="0"/>
                        </a:spcBef>
                        <a:spcAft>
                          <a:spcPts val="0"/>
                        </a:spcAft>
                        <a:buSzPts val="1600"/>
                        <a:buChar char="●"/>
                      </a:pPr>
                      <a:r>
                        <a:rPr lang="en" sz="1600"/>
                        <a:t>linked the chemical reaction type to the context, by describing the predictable patterns or by using observations, either in context or those seen in the laboratory model of the reaction.</a:t>
                      </a:r>
                      <a:endParaRPr sz="1600"/>
                    </a:p>
                  </a:txBody>
                  <a:tcPr marT="91425" marB="91425" marR="91425" marL="91425"/>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323" name="Google Shape;323;p54"/>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Examples for Merit</a:t>
            </a:r>
            <a:endParaRPr/>
          </a:p>
        </p:txBody>
      </p:sp>
      <p:graphicFrame>
        <p:nvGraphicFramePr>
          <p:cNvPr id="324" name="Google Shape;324;p54"/>
          <p:cNvGraphicFramePr/>
          <p:nvPr/>
        </p:nvGraphicFramePr>
        <p:xfrm>
          <a:off x="162225" y="1181175"/>
          <a:ext cx="3000000" cy="3000000"/>
        </p:xfrm>
        <a:graphic>
          <a:graphicData uri="http://schemas.openxmlformats.org/drawingml/2006/table">
            <a:tbl>
              <a:tblPr>
                <a:noFill/>
                <a:tableStyleId>{4CEE49A6-8ECA-4787-AC93-F1C70D9AD6B2}</a:tableStyleId>
              </a:tblPr>
              <a:tblGrid>
                <a:gridCol w="4260300"/>
                <a:gridCol w="4260300"/>
              </a:tblGrid>
              <a:tr h="219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3380825">
                <a:tc>
                  <a:txBody>
                    <a:bodyPr/>
                    <a:lstStyle/>
                    <a:p>
                      <a:pPr indent="-330200" lvl="0" marL="457200" rtl="0" algn="l">
                        <a:spcBef>
                          <a:spcPts val="0"/>
                        </a:spcBef>
                        <a:spcAft>
                          <a:spcPts val="0"/>
                        </a:spcAft>
                        <a:buClr>
                          <a:schemeClr val="dk1"/>
                        </a:buClr>
                        <a:buSzPts val="1600"/>
                        <a:buChar char="●"/>
                      </a:pPr>
                      <a:r>
                        <a:rPr lang="en" sz="1600">
                          <a:solidFill>
                            <a:schemeClr val="dk1"/>
                          </a:solidFill>
                        </a:rPr>
                        <a:t>used chemical word equations for a range of at least three reaction types relevant to taonga to show that named products are made solely from the materials in the named reactants.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predicted the reactants or products from a range of at least three reaction types, using observations and the chemical reaction pattern, implying conservation of mass for each reaction type. </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used a chemical equation and the principle of the conservation of mass to explain the relationship between the reactants and products for each of the three reaction types.</a:t>
                      </a:r>
                      <a:endParaRPr sz="1600"/>
                    </a:p>
                    <a:p>
                      <a:pPr indent="-330200" lvl="0" marL="457200" rtl="0" algn="l">
                        <a:spcBef>
                          <a:spcPts val="0"/>
                        </a:spcBef>
                        <a:spcAft>
                          <a:spcPts val="0"/>
                        </a:spcAft>
                        <a:buSzPts val="1600"/>
                        <a:buChar char="●"/>
                      </a:pPr>
                      <a:r>
                        <a:rPr lang="en" sz="1600"/>
                        <a:t>explained how the identity of the reactants and products relate to predictable patterns, supported with observations for each reaction type in its context.</a:t>
                      </a:r>
                      <a:endParaRPr sz="1600"/>
                    </a:p>
                  </a:txBody>
                  <a:tcPr marT="91425" marB="91425" marR="91425" marL="91425"/>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CB1.2 92021: Assessment Schedule</a:t>
            </a:r>
            <a:endParaRPr/>
          </a:p>
        </p:txBody>
      </p:sp>
      <p:sp>
        <p:nvSpPr>
          <p:cNvPr id="330" name="Google Shape;330;p55"/>
          <p:cNvSpPr txBox="1"/>
          <p:nvPr>
            <p:ph idx="1" type="body"/>
          </p:nvPr>
        </p:nvSpPr>
        <p:spPr>
          <a:xfrm>
            <a:off x="311700" y="906075"/>
            <a:ext cx="8520600" cy="366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Teacher Judgement: Examples for Excellence</a:t>
            </a:r>
            <a:endParaRPr/>
          </a:p>
        </p:txBody>
      </p:sp>
      <p:graphicFrame>
        <p:nvGraphicFramePr>
          <p:cNvPr id="331" name="Google Shape;331;p55"/>
          <p:cNvGraphicFramePr/>
          <p:nvPr/>
        </p:nvGraphicFramePr>
        <p:xfrm>
          <a:off x="162225" y="1550425"/>
          <a:ext cx="3000000" cy="3000000"/>
        </p:xfrm>
        <a:graphic>
          <a:graphicData uri="http://schemas.openxmlformats.org/drawingml/2006/table">
            <a:tbl>
              <a:tblPr>
                <a:noFill/>
                <a:tableStyleId>{4CEE49A6-8ECA-4787-AC93-F1C70D9AD6B2}</a:tableStyleId>
              </a:tblPr>
              <a:tblGrid>
                <a:gridCol w="4260300"/>
                <a:gridCol w="4260300"/>
              </a:tblGrid>
              <a:tr h="314225">
                <a:tc>
                  <a:txBody>
                    <a:bodyPr/>
                    <a:lstStyle/>
                    <a:p>
                      <a:pPr indent="0" lvl="0" marL="0" rtl="0" algn="l">
                        <a:spcBef>
                          <a:spcPts val="0"/>
                        </a:spcBef>
                        <a:spcAft>
                          <a:spcPts val="0"/>
                        </a:spcAft>
                        <a:buNone/>
                      </a:pPr>
                      <a:r>
                        <a:rPr lang="en" sz="1200"/>
                        <a:t>2024</a:t>
                      </a:r>
                      <a:endParaRPr sz="1200"/>
                    </a:p>
                  </a:txBody>
                  <a:tcPr marT="91425" marB="91425" marR="91425" marL="91425"/>
                </a:tc>
                <a:tc>
                  <a:txBody>
                    <a:bodyPr/>
                    <a:lstStyle/>
                    <a:p>
                      <a:pPr indent="0" lvl="0" marL="0" rtl="0" algn="l">
                        <a:spcBef>
                          <a:spcPts val="0"/>
                        </a:spcBef>
                        <a:spcAft>
                          <a:spcPts val="0"/>
                        </a:spcAft>
                        <a:buNone/>
                      </a:pPr>
                      <a:r>
                        <a:rPr lang="en" sz="1200"/>
                        <a:t>2025</a:t>
                      </a:r>
                      <a:endParaRPr sz="1200"/>
                    </a:p>
                  </a:txBody>
                  <a:tcPr marT="91425" marB="91425" marR="91425" marL="91425"/>
                </a:tc>
              </a:tr>
              <a:tr h="2904800">
                <a:tc>
                  <a:txBody>
                    <a:bodyPr/>
                    <a:lstStyle/>
                    <a:p>
                      <a:pPr indent="-330200" lvl="0" marL="457200" rtl="0" algn="l">
                        <a:spcBef>
                          <a:spcPts val="0"/>
                        </a:spcBef>
                        <a:spcAft>
                          <a:spcPts val="0"/>
                        </a:spcAft>
                        <a:buClr>
                          <a:schemeClr val="dk1"/>
                        </a:buClr>
                        <a:buSzPts val="1600"/>
                        <a:buChar char="●"/>
                      </a:pPr>
                      <a:r>
                        <a:rPr lang="en" sz="1600">
                          <a:solidFill>
                            <a:schemeClr val="dk1"/>
                          </a:solidFill>
                        </a:rPr>
                        <a:t>used the balanced chemical equation of a laboratory model for a range of at least three reaction types to justify the principle of conservation of mass.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justified the identification of products or reactants for a range of at least three reaction types, modelled or in context, referring to the predictable pattern for each reaction type, and observations from contexts relevant to the context, the modelled reactions or from chemical identification test</a:t>
                      </a:r>
                      <a:endParaRPr sz="1600">
                        <a:solidFill>
                          <a:schemeClr val="dk1"/>
                        </a:solidFill>
                      </a:endParaRPr>
                    </a:p>
                  </a:txBody>
                  <a:tcPr marT="91425" marB="91425" marR="91425" marL="91425"/>
                </a:tc>
                <a:tc>
                  <a:txBody>
                    <a:bodyPr/>
                    <a:lstStyle/>
                    <a:p>
                      <a:pPr indent="-330200" lvl="0" marL="457200" rtl="0" algn="l">
                        <a:spcBef>
                          <a:spcPts val="0"/>
                        </a:spcBef>
                        <a:spcAft>
                          <a:spcPts val="0"/>
                        </a:spcAft>
                        <a:buSzPts val="1600"/>
                        <a:buChar char="●"/>
                      </a:pPr>
                      <a:r>
                        <a:rPr lang="en" sz="1600"/>
                        <a:t>used predictable patterns, observations, and equations for each chemical reaction type, to discuss the implications of conservation of mass, in context.</a:t>
                      </a:r>
                      <a:endParaRPr sz="1600"/>
                    </a:p>
                  </a:txBody>
                  <a:tcPr marT="91425" marB="91425" marR="91425" marL="91425"/>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Standard</a:t>
            </a:r>
            <a:endParaRPr/>
          </a:p>
        </p:txBody>
      </p:sp>
      <p:sp>
        <p:nvSpPr>
          <p:cNvPr id="337" name="Google Shape;337;p56"/>
          <p:cNvSpPr txBox="1"/>
          <p:nvPr>
            <p:ph idx="1" type="body"/>
          </p:nvPr>
        </p:nvSpPr>
        <p:spPr>
          <a:xfrm>
            <a:off x="311700" y="10177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“”Phylogenetic trees” and “Punnett squares” removed from Explanatory Note 3 examples.”</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graphicFrame>
        <p:nvGraphicFramePr>
          <p:cNvPr id="338" name="Google Shape;338;p56"/>
          <p:cNvGraphicFramePr/>
          <p:nvPr/>
        </p:nvGraphicFramePr>
        <p:xfrm>
          <a:off x="311700" y="1684100"/>
          <a:ext cx="3000000" cy="3000000"/>
        </p:xfrm>
        <a:graphic>
          <a:graphicData uri="http://schemas.openxmlformats.org/drawingml/2006/table">
            <a:tbl>
              <a:tblPr>
                <a:noFill/>
                <a:tableStyleId>{4CEE49A6-8ECA-4787-AC93-F1C70D9AD6B2}</a:tableStyleId>
              </a:tblPr>
              <a:tblGrid>
                <a:gridCol w="4260300"/>
                <a:gridCol w="4260300"/>
              </a:tblGrid>
              <a:tr h="34720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655000">
                <a:tc>
                  <a:txBody>
                    <a:bodyPr/>
                    <a:lstStyle/>
                    <a:p>
                      <a:pPr indent="0" lvl="0" marL="0" rtl="0" algn="l">
                        <a:spcBef>
                          <a:spcPts val="0"/>
                        </a:spcBef>
                        <a:spcAft>
                          <a:spcPts val="0"/>
                        </a:spcAft>
                        <a:buClr>
                          <a:schemeClr val="dk1"/>
                        </a:buClr>
                        <a:buSzPts val="1100"/>
                        <a:buFont typeface="Arial"/>
                        <a:buNone/>
                      </a:pPr>
                      <a:r>
                        <a:rPr lang="en" sz="1700"/>
                        <a:t>For the purpose of this achievement standard, a gene tracking methodology identifies the presence or absence of a gene, genetic marker, or DNA sequence within an individual or population.</a:t>
                      </a:r>
                      <a:endParaRPr sz="1700"/>
                    </a:p>
                    <a:p>
                      <a:pPr indent="0" lvl="0" marL="0" rtl="0" algn="l">
                        <a:spcBef>
                          <a:spcPts val="0"/>
                        </a:spcBef>
                        <a:spcAft>
                          <a:spcPts val="0"/>
                        </a:spcAft>
                        <a:buClr>
                          <a:schemeClr val="dk1"/>
                        </a:buClr>
                        <a:buSzPts val="1100"/>
                        <a:buFont typeface="Arial"/>
                        <a:buNone/>
                      </a:pPr>
                      <a:r>
                        <a:rPr lang="en" sz="1700"/>
                        <a:t>Examples of a gene tracking methodology include:</a:t>
                      </a:r>
                      <a:endParaRPr sz="1700"/>
                    </a:p>
                    <a:p>
                      <a:pPr indent="-336550" lvl="0" marL="457200" rtl="0" algn="l">
                        <a:spcBef>
                          <a:spcPts val="0"/>
                        </a:spcBef>
                        <a:spcAft>
                          <a:spcPts val="0"/>
                        </a:spcAft>
                        <a:buSzPts val="1700"/>
                        <a:buChar char="●"/>
                      </a:pPr>
                      <a:r>
                        <a:rPr lang="en" sz="1700"/>
                        <a:t>phylogenetic trees or pedigree charts</a:t>
                      </a:r>
                      <a:endParaRPr sz="1700"/>
                    </a:p>
                    <a:p>
                      <a:pPr indent="-336550" lvl="0" marL="457200" rtl="0" algn="l">
                        <a:spcBef>
                          <a:spcPts val="0"/>
                        </a:spcBef>
                        <a:spcAft>
                          <a:spcPts val="0"/>
                        </a:spcAft>
                        <a:buSzPts val="1700"/>
                        <a:buChar char="●"/>
                      </a:pPr>
                      <a:r>
                        <a:rPr lang="en" sz="1700"/>
                        <a:t>genetic markers</a:t>
                      </a:r>
                      <a:endParaRPr sz="1700"/>
                    </a:p>
                    <a:p>
                      <a:pPr indent="-336550" lvl="0" marL="457200" rtl="0" algn="l">
                        <a:spcBef>
                          <a:spcPts val="0"/>
                        </a:spcBef>
                        <a:spcAft>
                          <a:spcPts val="0"/>
                        </a:spcAft>
                        <a:buSzPts val="1700"/>
                        <a:buChar char="●"/>
                      </a:pPr>
                      <a:r>
                        <a:rPr lang="en" sz="1700"/>
                        <a:t>specific DNA sequences</a:t>
                      </a:r>
                      <a:endParaRPr sz="1700"/>
                    </a:p>
                    <a:p>
                      <a:pPr indent="-336550" lvl="0" marL="457200" rtl="0" algn="l">
                        <a:spcBef>
                          <a:spcPts val="0"/>
                        </a:spcBef>
                        <a:spcAft>
                          <a:spcPts val="0"/>
                        </a:spcAft>
                        <a:buSzPts val="1700"/>
                        <a:buChar char="●"/>
                      </a:pPr>
                      <a:r>
                        <a:rPr lang="en" sz="1700"/>
                        <a:t>Punnett squares</a:t>
                      </a:r>
                      <a:endParaRPr sz="1700"/>
                    </a:p>
                  </a:txBody>
                  <a:tcPr marT="91425" marB="91425" marR="91425" marL="91425"/>
                </a:tc>
                <a:tc>
                  <a:txBody>
                    <a:bodyPr/>
                    <a:lstStyle/>
                    <a:p>
                      <a:pPr indent="0" lvl="0" marL="0" rtl="0" algn="l">
                        <a:spcBef>
                          <a:spcPts val="0"/>
                        </a:spcBef>
                        <a:spcAft>
                          <a:spcPts val="0"/>
                        </a:spcAft>
                        <a:buNone/>
                      </a:pPr>
                      <a:r>
                        <a:rPr lang="en" sz="1700"/>
                        <a:t>For the purpose of this achievement standard, a gene tracking methodology identifies the </a:t>
                      </a:r>
                      <a:r>
                        <a:rPr b="1" lang="en" sz="1700"/>
                        <a:t>presence or absence of one or more genes, genetic markers, or DNA sequences within an individual or population.</a:t>
                      </a:r>
                      <a:endParaRPr b="1" sz="1700"/>
                    </a:p>
                  </a:txBody>
                  <a:tcPr marT="91425" marB="91425" marR="91425" marL="91425"/>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Standard</a:t>
            </a:r>
            <a:endParaRPr/>
          </a:p>
        </p:txBody>
      </p:sp>
      <p:sp>
        <p:nvSpPr>
          <p:cNvPr id="344" name="Google Shape;344;p5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a:t>Explanatory Note 4 revised to include “between”.</a:t>
            </a:r>
            <a:r>
              <a:rPr i="1" lang="en"/>
              <a:t>”</a:t>
            </a:r>
            <a:r>
              <a:rPr lang="en"/>
              <a:t> (below is the only difference I could find in EN4)</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45" name="Google Shape;345;p57"/>
          <p:cNvGraphicFramePr/>
          <p:nvPr/>
        </p:nvGraphicFramePr>
        <p:xfrm>
          <a:off x="311700" y="2046050"/>
          <a:ext cx="3000000" cy="3000000"/>
        </p:xfrm>
        <a:graphic>
          <a:graphicData uri="http://schemas.openxmlformats.org/drawingml/2006/table">
            <a:tbl>
              <a:tblPr>
                <a:noFill/>
                <a:tableStyleId>{4CEE49A6-8ECA-4787-AC93-F1C70D9AD6B2}</a:tableStyleId>
              </a:tblPr>
              <a:tblGrid>
                <a:gridCol w="4260300"/>
                <a:gridCol w="4260300"/>
              </a:tblGrid>
              <a:tr h="3765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343175">
                <a:tc>
                  <a:txBody>
                    <a:bodyPr/>
                    <a:lstStyle/>
                    <a:p>
                      <a:pPr indent="0" lvl="0" marL="0" rtl="0" algn="l">
                        <a:spcBef>
                          <a:spcPts val="0"/>
                        </a:spcBef>
                        <a:spcAft>
                          <a:spcPts val="0"/>
                        </a:spcAft>
                        <a:buNone/>
                      </a:pPr>
                      <a:r>
                        <a:rPr lang="en" sz="1800">
                          <a:solidFill>
                            <a:schemeClr val="dk1"/>
                          </a:solidFill>
                          <a:highlight>
                            <a:srgbClr val="FAFAFA"/>
                          </a:highlight>
                        </a:rPr>
                        <a:t>For the purpose of this achievement standard, a </a:t>
                      </a:r>
                      <a:r>
                        <a:rPr i="1" lang="en" sz="1800">
                          <a:solidFill>
                            <a:schemeClr val="dk1"/>
                          </a:solidFill>
                          <a:highlight>
                            <a:srgbClr val="FAFAFA"/>
                          </a:highlight>
                        </a:rPr>
                        <a:t>source </a:t>
                      </a:r>
                      <a:r>
                        <a:rPr lang="en" sz="1800">
                          <a:solidFill>
                            <a:schemeClr val="dk1"/>
                          </a:solidFill>
                          <a:highlight>
                            <a:srgbClr val="FAFAFA"/>
                          </a:highlight>
                        </a:rPr>
                        <a:t>is the origin or factor that significantly contributes to genetic variation,</a:t>
                      </a:r>
                      <a:r>
                        <a:rPr b="1" lang="en" sz="1800">
                          <a:solidFill>
                            <a:schemeClr val="dk1"/>
                          </a:solidFill>
                          <a:highlight>
                            <a:srgbClr val="FAFAFA"/>
                          </a:highlight>
                        </a:rPr>
                        <a:t> for an individual or population.</a:t>
                      </a:r>
                      <a:endParaRPr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For the purpose of this achievement standard, a source is the origin or factor that significantly contributes to genetic variation.</a:t>
                      </a:r>
                      <a:endParaRPr sz="1800"/>
                    </a:p>
                  </a:txBody>
                  <a:tcPr marT="91425" marB="91425" marR="91425" marL="91425"/>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Unpacking</a:t>
            </a:r>
            <a:endParaRPr/>
          </a:p>
        </p:txBody>
      </p:sp>
      <p:sp>
        <p:nvSpPr>
          <p:cNvPr id="351" name="Google Shape;351;p5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52" name="Google Shape;352;p58"/>
          <p:cNvGraphicFramePr/>
          <p:nvPr/>
        </p:nvGraphicFramePr>
        <p:xfrm>
          <a:off x="311700" y="2046050"/>
          <a:ext cx="3000000" cy="3000000"/>
        </p:xfrm>
        <a:graphic>
          <a:graphicData uri="http://schemas.openxmlformats.org/drawingml/2006/table">
            <a:tbl>
              <a:tblPr>
                <a:noFill/>
                <a:tableStyleId>{4CEE49A6-8ECA-4787-AC93-F1C70D9AD6B2}</a:tableStyleId>
              </a:tblPr>
              <a:tblGrid>
                <a:gridCol w="4260300"/>
                <a:gridCol w="4260300"/>
              </a:tblGrid>
              <a:tr h="3765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343175">
                <a:tc>
                  <a:txBody>
                    <a:bodyPr/>
                    <a:lstStyle/>
                    <a:p>
                      <a:pPr indent="0" lvl="0" marL="0" rtl="0" algn="l">
                        <a:spcBef>
                          <a:spcPts val="0"/>
                        </a:spcBef>
                        <a:spcAft>
                          <a:spcPts val="0"/>
                        </a:spcAft>
                        <a:buNone/>
                      </a:pPr>
                      <a:r>
                        <a:rPr lang="en" sz="1800">
                          <a:solidFill>
                            <a:schemeClr val="dk1"/>
                          </a:solidFill>
                          <a:highlight>
                            <a:srgbClr val="FAFAFA"/>
                          </a:highlight>
                        </a:rPr>
                        <a:t>For the purpose of this achievement standard, a </a:t>
                      </a:r>
                      <a:r>
                        <a:rPr i="1" lang="en" sz="1800">
                          <a:solidFill>
                            <a:schemeClr val="dk1"/>
                          </a:solidFill>
                          <a:highlight>
                            <a:srgbClr val="FAFAFA"/>
                          </a:highlight>
                        </a:rPr>
                        <a:t>source </a:t>
                      </a:r>
                      <a:r>
                        <a:rPr lang="en" sz="1800">
                          <a:solidFill>
                            <a:schemeClr val="dk1"/>
                          </a:solidFill>
                          <a:highlight>
                            <a:srgbClr val="FAFAFA"/>
                          </a:highlight>
                        </a:rPr>
                        <a:t>is the origin or factor that significantly contributes to genetic variation,</a:t>
                      </a:r>
                      <a:r>
                        <a:rPr b="1" lang="en" sz="1800">
                          <a:solidFill>
                            <a:schemeClr val="dk1"/>
                          </a:solidFill>
                          <a:highlight>
                            <a:srgbClr val="FAFAFA"/>
                          </a:highlight>
                        </a:rPr>
                        <a:t> for an individual or population.</a:t>
                      </a:r>
                      <a:endParaRPr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For the purpose of this achievement standard, a source is the origin or factor that significantly contributes to genetic variation.</a:t>
                      </a:r>
                      <a:endParaRPr sz="1800"/>
                    </a:p>
                  </a:txBody>
                  <a:tcPr marT="91425" marB="91425" marR="91425" marL="91425"/>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Unpacking</a:t>
            </a:r>
            <a:endParaRPr/>
          </a:p>
        </p:txBody>
      </p:sp>
      <p:sp>
        <p:nvSpPr>
          <p:cNvPr id="358" name="Google Shape;358;p5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Making reliable judgements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59" name="Google Shape;359;p59"/>
          <p:cNvGraphicFramePr/>
          <p:nvPr/>
        </p:nvGraphicFramePr>
        <p:xfrm>
          <a:off x="311700" y="2046050"/>
          <a:ext cx="3000000" cy="3000000"/>
        </p:xfrm>
        <a:graphic>
          <a:graphicData uri="http://schemas.openxmlformats.org/drawingml/2006/table">
            <a:tbl>
              <a:tblPr>
                <a:noFill/>
                <a:tableStyleId>{4CEE49A6-8ECA-4787-AC93-F1C70D9AD6B2}</a:tableStyleId>
              </a:tblPr>
              <a:tblGrid>
                <a:gridCol w="4260300"/>
                <a:gridCol w="4260300"/>
              </a:tblGrid>
              <a:tr h="3765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343175">
                <a:tc>
                  <a:txBody>
                    <a:bodyPr/>
                    <a:lstStyle/>
                    <a:p>
                      <a:pPr indent="0" lvl="0" marL="0" rtl="0" algn="l">
                        <a:spcBef>
                          <a:spcPts val="0"/>
                        </a:spcBef>
                        <a:spcAft>
                          <a:spcPts val="0"/>
                        </a:spcAft>
                        <a:buNone/>
                      </a:pPr>
                      <a:r>
                        <a:rPr lang="en" sz="1800">
                          <a:solidFill>
                            <a:schemeClr val="dk1"/>
                          </a:solidFill>
                          <a:highlight>
                            <a:srgbClr val="FAFAFA"/>
                          </a:highlight>
                        </a:rPr>
                        <a:t>Sources of variation could be the process of crossing over during meiosis, the independent assortment of alleles during gamete production, or the random nature of fertilisation, all of which produce a new combination of alleles in offspring.</a:t>
                      </a:r>
                      <a:endParaRPr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Examples of sources of variation include the role of meiosis in generating gametes, and the random nature of fertilisation, both of which produce a new combination of alleles in offspring. </a:t>
                      </a:r>
                      <a:endParaRPr sz="1800"/>
                    </a:p>
                  </a:txBody>
                  <a:tcPr marT="91425" marB="91425" marR="91425" marL="91425"/>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6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Unpacking</a:t>
            </a:r>
            <a:endParaRPr/>
          </a:p>
        </p:txBody>
      </p:sp>
      <p:sp>
        <p:nvSpPr>
          <p:cNvPr id="365" name="Google Shape;365;p6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Added to Making reliable judgements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66" name="Google Shape;366;p60"/>
          <p:cNvGraphicFramePr/>
          <p:nvPr/>
        </p:nvGraphicFramePr>
        <p:xfrm>
          <a:off x="311700" y="2046050"/>
          <a:ext cx="3000000" cy="3000000"/>
        </p:xfrm>
        <a:graphic>
          <a:graphicData uri="http://schemas.openxmlformats.org/drawingml/2006/table">
            <a:tbl>
              <a:tblPr>
                <a:noFill/>
                <a:tableStyleId>{4CEE49A6-8ECA-4787-AC93-F1C70D9AD6B2}</a:tableStyleId>
              </a:tblPr>
              <a:tblGrid>
                <a:gridCol w="4260300"/>
                <a:gridCol w="4260300"/>
              </a:tblGrid>
              <a:tr h="3765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343175">
                <a:tc>
                  <a:txBody>
                    <a:bodyPr/>
                    <a:lstStyle/>
                    <a:p>
                      <a:pPr indent="0" lvl="0" marL="0" rtl="0" algn="l">
                        <a:spcBef>
                          <a:spcPts val="0"/>
                        </a:spcBef>
                        <a:spcAft>
                          <a:spcPts val="0"/>
                        </a:spcAft>
                        <a:buNone/>
                      </a:pPr>
                      <a:r>
                        <a:t/>
                      </a:r>
                      <a:endParaRPr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Ākonga will demonstrate understanding by describing the source and nature of genetic variation using an identified characteristic. They will also describe a purpose for identifying genetic relationships through the use of a gene tracking methodology.</a:t>
                      </a:r>
                      <a:endParaRPr sz="1800"/>
                    </a:p>
                  </a:txBody>
                  <a:tcPr marT="91425" marB="91425" marR="91425" marL="91425"/>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6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Unpacking</a:t>
            </a:r>
            <a:endParaRPr/>
          </a:p>
        </p:txBody>
      </p:sp>
      <p:sp>
        <p:nvSpPr>
          <p:cNvPr id="372" name="Google Shape;372;p6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Added to Making reliable judgements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73" name="Google Shape;373;p61"/>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376550">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343175">
                <a:tc>
                  <a:txBody>
                    <a:bodyPr/>
                    <a:lstStyle/>
                    <a:p>
                      <a:pPr indent="0" lvl="0" marL="0" rtl="0" algn="l">
                        <a:spcBef>
                          <a:spcPts val="0"/>
                        </a:spcBef>
                        <a:spcAft>
                          <a:spcPts val="0"/>
                        </a:spcAft>
                        <a:buNone/>
                      </a:pPr>
                      <a:r>
                        <a:rPr lang="en" sz="1800">
                          <a:solidFill>
                            <a:schemeClr val="dk1"/>
                          </a:solidFill>
                          <a:highlight>
                            <a:srgbClr val="FAFAFA"/>
                          </a:highlight>
                        </a:rPr>
                        <a:t>Punnett squares may be useful to show the probability of genetic variation, and how sexual reproduction is involved, while family or phylogenetic trees may be useful for showing genetic variation between individuals or groups or organisms over multiple generations. These could provide useful tools for ākonga when evaluating the overall purpose of tracking genetic information.</a:t>
                      </a:r>
                      <a:endParaRPr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Ākonga may use tools such as family and phylogenetic trees, pedigree charts, Punnett squares, and genetic markers to support their response. </a:t>
                      </a:r>
                      <a:r>
                        <a:rPr b="1" lang="en" sz="1800"/>
                        <a:t>These tools are not gene tracking methodologies, but they can be used to further support an explanation by representing genetic relationships, inheritance patterns, or probabilities.</a:t>
                      </a:r>
                      <a:endParaRPr b="1" sz="1800"/>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AS1.1 91920: Subject Learning Outcomes</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a:t>Excellence verb ‘justifying’ replaced with ‘analysing’ to reflect Explanatory Note 1 criteria.”</a:t>
            </a:r>
            <a:endParaRPr i="1"/>
          </a:p>
          <a:p>
            <a:pPr indent="0" lvl="0" marL="0" rtl="0" algn="l">
              <a:spcBef>
                <a:spcPts val="1200"/>
              </a:spcBef>
              <a:spcAft>
                <a:spcPts val="0"/>
              </a:spcAft>
              <a:buNone/>
            </a:pPr>
            <a:r>
              <a:rPr lang="en"/>
              <a:t>In the Presenting a science-informed </a:t>
            </a:r>
            <a:r>
              <a:rPr lang="en"/>
              <a:t>response</a:t>
            </a:r>
            <a:r>
              <a:rPr lang="en"/>
              <a:t> section:</a:t>
            </a:r>
            <a:endParaRPr/>
          </a:p>
          <a:p>
            <a:pPr indent="0" lvl="0" marL="0" rtl="0" algn="l">
              <a:spcBef>
                <a:spcPts val="1200"/>
              </a:spcBef>
              <a:spcAft>
                <a:spcPts val="0"/>
              </a:spcAft>
              <a:buNone/>
            </a:pPr>
            <a:r>
              <a:rPr i="1" lang="en"/>
              <a:t>For excellence, students are able to discuss the importance of the two perspectives in the science-informed response. This could involve:</a:t>
            </a:r>
            <a:endParaRPr i="1"/>
          </a:p>
          <a:p>
            <a:pPr indent="-342900" lvl="0" marL="457200" rtl="0" algn="l">
              <a:spcBef>
                <a:spcPts val="1200"/>
              </a:spcBef>
              <a:spcAft>
                <a:spcPts val="0"/>
              </a:spcAft>
              <a:buSzPts val="1800"/>
              <a:buChar char="●"/>
            </a:pPr>
            <a:r>
              <a:rPr b="1" i="1" lang="en"/>
              <a:t>analysing </a:t>
            </a:r>
            <a:r>
              <a:rPr i="1" lang="en"/>
              <a:t>the science-informed response, with reference to both perspectives</a:t>
            </a:r>
            <a:endParaRPr i="1"/>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6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CB1.3 92022: Unpacking</a:t>
            </a:r>
            <a:endParaRPr/>
          </a:p>
        </p:txBody>
      </p:sp>
      <p:sp>
        <p:nvSpPr>
          <p:cNvPr id="379" name="Google Shape;379;p6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Possible Contexts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80" name="Google Shape;380;p62"/>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47352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942875">
                <a:tc>
                  <a:txBody>
                    <a:bodyPr/>
                    <a:lstStyle/>
                    <a:p>
                      <a:pPr indent="0" lvl="0" marL="0" rtl="0" algn="l">
                        <a:spcBef>
                          <a:spcPts val="0"/>
                        </a:spcBef>
                        <a:spcAft>
                          <a:spcPts val="0"/>
                        </a:spcAft>
                        <a:buNone/>
                      </a:pPr>
                      <a:r>
                        <a:rPr lang="en" sz="1450">
                          <a:solidFill>
                            <a:schemeClr val="dk1"/>
                          </a:solidFill>
                          <a:highlight>
                            <a:srgbClr val="FAFAFA"/>
                          </a:highlight>
                        </a:rPr>
                        <a:t>Ākonga may have a particular interest in an outcome, and this may influence the phenotype or trait that they choose to look at for this Achievement Standard. During the teaching and learning programme, ākonga should encounter a range of ways that genetic information is tracked. To link the use of tracking genetic information to an outcome, ākonga could explore contexts such as forensics, tracking inherited conditions, conservation of small populations, or origins of foods.</a:t>
                      </a:r>
                      <a:endParaRPr sz="1450">
                        <a:solidFill>
                          <a:schemeClr val="dk1"/>
                        </a:solidFill>
                        <a:highlight>
                          <a:srgbClr val="FAFAFA"/>
                        </a:highlight>
                      </a:endParaRPr>
                    </a:p>
                    <a:p>
                      <a:pPr indent="0" lvl="0" marL="0" rtl="0" algn="l">
                        <a:spcBef>
                          <a:spcPts val="0"/>
                        </a:spcBef>
                        <a:spcAft>
                          <a:spcPts val="0"/>
                        </a:spcAft>
                        <a:buNone/>
                      </a:pPr>
                      <a:r>
                        <a:rPr i="1" lang="en" sz="1350">
                          <a:solidFill>
                            <a:schemeClr val="dk1"/>
                          </a:solidFill>
                          <a:highlight>
                            <a:srgbClr val="FAFAFA"/>
                          </a:highlight>
                        </a:rPr>
                        <a:t>Further paragraph removed other than link to Curriculum</a:t>
                      </a:r>
                      <a:endParaRPr i="1" sz="135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During the teaching and learning programme, ākonga should encounter a range of ways that genetic information is tracked in a range of contexts such as forensics, tracking inherited conditions, conservation of small populations, or origins of foods.</a:t>
                      </a:r>
                      <a:endParaRPr sz="1800"/>
                    </a:p>
                  </a:txBody>
                  <a:tcPr marT="91425" marB="91425" marR="91425" marL="91425"/>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6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Agriculture and Horticulture</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6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AH1.1 91928: Standard</a:t>
            </a:r>
            <a:endParaRPr/>
          </a:p>
        </p:txBody>
      </p:sp>
      <p:sp>
        <p:nvSpPr>
          <p:cNvPr id="391" name="Google Shape;391;p6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Explanatory</a:t>
            </a:r>
            <a:r>
              <a:rPr lang="en"/>
              <a:t> Note 3: “Response to Disease” removed as an example of a life process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6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AH1.1 91928: Standard</a:t>
            </a:r>
            <a:endParaRPr/>
          </a:p>
        </p:txBody>
      </p:sp>
      <p:sp>
        <p:nvSpPr>
          <p:cNvPr id="397" name="Google Shape;397;p6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Explanatory Note 3: “Response to Disease” Removed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graphicFrame>
        <p:nvGraphicFramePr>
          <p:cNvPr id="398" name="Google Shape;398;p65"/>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47352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942875">
                <a:tc>
                  <a:txBody>
                    <a:bodyPr/>
                    <a:lstStyle/>
                    <a:p>
                      <a:pPr indent="0" lvl="0" marL="0" rtl="0" algn="l">
                        <a:spcBef>
                          <a:spcPts val="0"/>
                        </a:spcBef>
                        <a:spcAft>
                          <a:spcPts val="0"/>
                        </a:spcAft>
                        <a:buNone/>
                      </a:pPr>
                      <a:r>
                        <a:rPr lang="en" sz="1450">
                          <a:solidFill>
                            <a:schemeClr val="dk1"/>
                          </a:solidFill>
                          <a:highlight>
                            <a:srgbClr val="FAFAFA"/>
                          </a:highlight>
                        </a:rPr>
                        <a:t>Ākonga may have a particular interest in an outcome, and this may influence the phenotype or trait that they choose to look at for this Achievement Standard. During the teaching and learning programme, ākonga should encounter a range of ways that genetic information is tracked. To link the use of tracking genetic information to an outcome, ākonga could explore contexts such as forensics, tracking inherited conditions, conservation of small populations, or origins of foods.</a:t>
                      </a:r>
                      <a:endParaRPr sz="1450">
                        <a:solidFill>
                          <a:schemeClr val="dk1"/>
                        </a:solidFill>
                        <a:highlight>
                          <a:srgbClr val="FAFAFA"/>
                        </a:highlight>
                      </a:endParaRPr>
                    </a:p>
                    <a:p>
                      <a:pPr indent="0" lvl="0" marL="0" rtl="0" algn="l">
                        <a:spcBef>
                          <a:spcPts val="0"/>
                        </a:spcBef>
                        <a:spcAft>
                          <a:spcPts val="0"/>
                        </a:spcAft>
                        <a:buNone/>
                      </a:pPr>
                      <a:r>
                        <a:rPr i="1" lang="en" sz="1350">
                          <a:solidFill>
                            <a:schemeClr val="dk1"/>
                          </a:solidFill>
                          <a:highlight>
                            <a:srgbClr val="FAFAFA"/>
                          </a:highlight>
                        </a:rPr>
                        <a:t>Further paragraph removed other than link to Curriculum</a:t>
                      </a:r>
                      <a:endParaRPr i="1" sz="135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During the teaching and learning programme, ākonga should encounter a range of ways that genetic information is tracked in a range of contexts such as forensics, tracking inherited conditions, conservation of small populations, or origins of foods.</a:t>
                      </a:r>
                      <a:endParaRPr sz="1800"/>
                    </a:p>
                  </a:txBody>
                  <a:tcPr marT="91425" marB="91425" marR="91425" marL="91425"/>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6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AH1.1 91928: Conditions of Assessment</a:t>
            </a:r>
            <a:endParaRPr/>
          </a:p>
        </p:txBody>
      </p:sp>
      <p:sp>
        <p:nvSpPr>
          <p:cNvPr id="404" name="Google Shape;404;p6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“The evidence submitted for this Achievement Standard may not also be submitted for assessment of Chemistry and Biology AS 92020 (1.1) Demonstrate understanding of the relationship between an organism and the environment.”</a:t>
            </a:r>
            <a:endParaRPr i="1"/>
          </a:p>
          <a:p>
            <a:pPr indent="0" lvl="0" marL="0" rtl="0" algn="l">
              <a:spcBef>
                <a:spcPts val="1200"/>
              </a:spcBef>
              <a:spcAft>
                <a:spcPts val="0"/>
              </a:spcAft>
              <a:buNone/>
            </a:pPr>
            <a:r>
              <a:t/>
            </a:r>
            <a:endParaRPr/>
          </a:p>
          <a:p>
            <a:pPr indent="0" lvl="0" marL="0" rtl="0" algn="l">
              <a:spcBef>
                <a:spcPts val="1200"/>
              </a:spcBef>
              <a:spcAft>
                <a:spcPts val="0"/>
              </a:spcAft>
              <a:buNone/>
            </a:pPr>
            <a:r>
              <a:rPr lang="en"/>
              <a:t>Only addition other than general information, otherwise is the same.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6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AH1.1 91928: Activity 1a</a:t>
            </a:r>
            <a:endParaRPr/>
          </a:p>
        </p:txBody>
      </p:sp>
      <p:sp>
        <p:nvSpPr>
          <p:cNvPr id="410" name="Google Shape;410;p6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“Immunity” </a:t>
            </a:r>
            <a:r>
              <a:rPr lang="en"/>
              <a:t>removed from second bullet point.</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2024: describe a life process (such as reproduction, growth, immunity, or digestion) of the European honey bee that needs to be managed in the production of honey</a:t>
            </a:r>
            <a:endParaRPr/>
          </a:p>
          <a:p>
            <a:pPr indent="0" lvl="0" marL="0" rtl="0" algn="l">
              <a:spcBef>
                <a:spcPts val="1200"/>
              </a:spcBef>
              <a:spcAft>
                <a:spcPts val="1200"/>
              </a:spcAft>
              <a:buNone/>
            </a:pPr>
            <a:r>
              <a:rPr lang="en"/>
              <a:t>2025: describe a life process (such as reproduction, growth, or digestion) of the European honey bee that needs to be managed in the production of honey</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6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AH1.3 91930: Standard</a:t>
            </a:r>
            <a:endParaRPr/>
          </a:p>
        </p:txBody>
      </p:sp>
      <p:sp>
        <p:nvSpPr>
          <p:cNvPr id="416" name="Google Shape;416;p6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Explanatory Note 2: </a:t>
            </a:r>
            <a:endParaRPr/>
          </a:p>
          <a:p>
            <a:pPr indent="0" lvl="0" marL="0" rtl="0" algn="l">
              <a:spcBef>
                <a:spcPts val="1200"/>
              </a:spcBef>
              <a:spcAft>
                <a:spcPts val="1200"/>
              </a:spcAft>
              <a:buNone/>
            </a:pPr>
            <a:r>
              <a:t/>
            </a:r>
            <a:endParaRPr/>
          </a:p>
        </p:txBody>
      </p:sp>
      <p:graphicFrame>
        <p:nvGraphicFramePr>
          <p:cNvPr id="417" name="Google Shape;417;p68"/>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47352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942875">
                <a:tc>
                  <a:txBody>
                    <a:bodyPr/>
                    <a:lstStyle/>
                    <a:p>
                      <a:pPr indent="0" lvl="0" marL="0" rtl="0" algn="l">
                        <a:spcBef>
                          <a:spcPts val="0"/>
                        </a:spcBef>
                        <a:spcAft>
                          <a:spcPts val="0"/>
                        </a:spcAft>
                        <a:buNone/>
                      </a:pPr>
                      <a:r>
                        <a:rPr lang="en" sz="1800">
                          <a:solidFill>
                            <a:schemeClr val="dk1"/>
                          </a:solidFill>
                          <a:highlight>
                            <a:srgbClr val="FAFAFA"/>
                          </a:highlight>
                        </a:rPr>
                        <a:t>As part of the evidence provided, students </a:t>
                      </a:r>
                      <a:r>
                        <a:rPr i="1" lang="en" sz="1800">
                          <a:solidFill>
                            <a:schemeClr val="dk1"/>
                          </a:solidFill>
                          <a:highlight>
                            <a:srgbClr val="FAFAFA"/>
                          </a:highlight>
                        </a:rPr>
                        <a:t>must </a:t>
                      </a:r>
                      <a:r>
                        <a:rPr lang="en" sz="1800">
                          <a:solidFill>
                            <a:schemeClr val="dk1"/>
                          </a:solidFill>
                          <a:highlight>
                            <a:srgbClr val="FAFAFA"/>
                          </a:highlight>
                        </a:rPr>
                        <a:t>show understanding of a Māori concept in the context of soil properties that are managed in a primary production system.</a:t>
                      </a:r>
                      <a:endParaRPr i="1"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As part of the evidence provided, students must show understanding of a Māori concept in the context of </a:t>
                      </a:r>
                      <a:r>
                        <a:rPr b="1" lang="en" sz="1800"/>
                        <a:t>management practices for soil in a primary production system.</a:t>
                      </a:r>
                      <a:endParaRPr b="1" sz="1800"/>
                    </a:p>
                  </a:txBody>
                  <a:tcPr marT="91425" marB="91425" marR="91425" marL="91425"/>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6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AH1.3 91930: Unpacking</a:t>
            </a:r>
            <a:endParaRPr/>
          </a:p>
        </p:txBody>
      </p:sp>
      <p:sp>
        <p:nvSpPr>
          <p:cNvPr id="423" name="Google Shape;423;p6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graphicFrame>
        <p:nvGraphicFramePr>
          <p:cNvPr id="424" name="Google Shape;424;p69"/>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47352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942875">
                <a:tc>
                  <a:txBody>
                    <a:bodyPr/>
                    <a:lstStyle/>
                    <a:p>
                      <a:pPr indent="0" lvl="0" marL="0" rtl="0" algn="l">
                        <a:spcBef>
                          <a:spcPts val="0"/>
                        </a:spcBef>
                        <a:spcAft>
                          <a:spcPts val="0"/>
                        </a:spcAft>
                        <a:buNone/>
                      </a:pPr>
                      <a:r>
                        <a:rPr lang="en" sz="1800">
                          <a:solidFill>
                            <a:schemeClr val="dk1"/>
                          </a:solidFill>
                          <a:highlight>
                            <a:srgbClr val="FAFAFA"/>
                          </a:highlight>
                        </a:rPr>
                        <a:t>Ākonga must show understanding of a Māori concept in the context of soil properties that are managed in a primary production system. Examples include tūhononga, manaakitanga, and tiakitanga.</a:t>
                      </a:r>
                      <a:endParaRPr i="1"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Ākonga must show understanding of a Māori concept in the context of </a:t>
                      </a:r>
                      <a:r>
                        <a:rPr b="1" lang="en" sz="1800"/>
                        <a:t>management practices for soil </a:t>
                      </a:r>
                      <a:r>
                        <a:rPr lang="en" sz="1800"/>
                        <a:t>in a primary production system. Examples include tūhononga, manaakitanga, and tiakitanga.</a:t>
                      </a:r>
                      <a:endParaRPr b="1" sz="1800"/>
                    </a:p>
                  </a:txBody>
                  <a:tcPr marT="91425" marB="91425" marR="91425" marL="91425"/>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7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AH1.3 91930: Subject Learning outcomes</a:t>
            </a:r>
            <a:endParaRPr/>
          </a:p>
        </p:txBody>
      </p:sp>
      <p:sp>
        <p:nvSpPr>
          <p:cNvPr id="430" name="Google Shape;430;p7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graphicFrame>
        <p:nvGraphicFramePr>
          <p:cNvPr id="431" name="Google Shape;431;p70"/>
          <p:cNvGraphicFramePr/>
          <p:nvPr/>
        </p:nvGraphicFramePr>
        <p:xfrm>
          <a:off x="311700" y="1638375"/>
          <a:ext cx="3000000" cy="3000000"/>
        </p:xfrm>
        <a:graphic>
          <a:graphicData uri="http://schemas.openxmlformats.org/drawingml/2006/table">
            <a:tbl>
              <a:tblPr>
                <a:noFill/>
                <a:tableStyleId>{4CEE49A6-8ECA-4787-AC93-F1C70D9AD6B2}</a:tableStyleId>
              </a:tblPr>
              <a:tblGrid>
                <a:gridCol w="4260300"/>
                <a:gridCol w="4260300"/>
              </a:tblGrid>
              <a:tr h="473525">
                <a:tc>
                  <a:txBody>
                    <a:bodyPr/>
                    <a:lstStyle/>
                    <a:p>
                      <a:pPr indent="0" lvl="0" marL="0" rtl="0" algn="l">
                        <a:spcBef>
                          <a:spcPts val="0"/>
                        </a:spcBef>
                        <a:spcAft>
                          <a:spcPts val="0"/>
                        </a:spcAft>
                        <a:buNone/>
                      </a:pPr>
                      <a:r>
                        <a:rPr lang="en" sz="1600"/>
                        <a:t>2024</a:t>
                      </a:r>
                      <a:endParaRPr sz="1600"/>
                    </a:p>
                  </a:txBody>
                  <a:tcPr marT="91425" marB="91425" marR="91425" marL="91425"/>
                </a:tc>
                <a:tc>
                  <a:txBody>
                    <a:bodyPr/>
                    <a:lstStyle/>
                    <a:p>
                      <a:pPr indent="0" lvl="0" marL="0" rtl="0" algn="l">
                        <a:spcBef>
                          <a:spcPts val="0"/>
                        </a:spcBef>
                        <a:spcAft>
                          <a:spcPts val="0"/>
                        </a:spcAft>
                        <a:buNone/>
                      </a:pPr>
                      <a:r>
                        <a:rPr lang="en" sz="1600"/>
                        <a:t>2025</a:t>
                      </a:r>
                      <a:endParaRPr sz="1600"/>
                    </a:p>
                  </a:txBody>
                  <a:tcPr marT="91425" marB="91425" marR="91425" marL="91425"/>
                </a:tc>
              </a:tr>
              <a:tr h="2942875">
                <a:tc>
                  <a:txBody>
                    <a:bodyPr/>
                    <a:lstStyle/>
                    <a:p>
                      <a:pPr indent="0" lvl="0" marL="0" rtl="0" algn="l">
                        <a:spcBef>
                          <a:spcPts val="0"/>
                        </a:spcBef>
                        <a:spcAft>
                          <a:spcPts val="0"/>
                        </a:spcAft>
                        <a:buNone/>
                      </a:pPr>
                      <a:r>
                        <a:rPr lang="en" sz="1800">
                          <a:solidFill>
                            <a:schemeClr val="dk1"/>
                          </a:solidFill>
                          <a:highlight>
                            <a:srgbClr val="FAFAFA"/>
                          </a:highlight>
                        </a:rPr>
                        <a:t>As part of the evidence provided, students must show understanding of a Māori concept in the context of soil properties that are managed in a primary production system. The concept pertains to the properties of soil rather than the management practices done to soil. </a:t>
                      </a:r>
                      <a:endParaRPr i="1" sz="1800">
                        <a:solidFill>
                          <a:schemeClr val="dk1"/>
                        </a:solidFill>
                        <a:highlight>
                          <a:srgbClr val="FAFAFA"/>
                        </a:highlight>
                      </a:endParaRPr>
                    </a:p>
                  </a:txBody>
                  <a:tcPr marT="91425" marB="91425" marR="91425" marL="91425"/>
                </a:tc>
                <a:tc>
                  <a:txBody>
                    <a:bodyPr/>
                    <a:lstStyle/>
                    <a:p>
                      <a:pPr indent="0" lvl="0" marL="0" rtl="0" algn="l">
                        <a:spcBef>
                          <a:spcPts val="0"/>
                        </a:spcBef>
                        <a:spcAft>
                          <a:spcPts val="0"/>
                        </a:spcAft>
                        <a:buNone/>
                      </a:pPr>
                      <a:r>
                        <a:rPr lang="en" sz="1800"/>
                        <a:t>As part of the evidence provided, students must show understanding of a Māori concept in the context of soil properties that are managed in a primary production system. The concept pertains to the</a:t>
                      </a:r>
                      <a:r>
                        <a:rPr b="1" lang="en" sz="1800"/>
                        <a:t> management practice rather than the properties of soil.</a:t>
                      </a:r>
                      <a:endParaRPr b="1" sz="1800"/>
                    </a:p>
                  </a:txBody>
                  <a:tcPr marT="91425" marB="91425" marR="91425" marL="91425"/>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7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AH1.4 91931: Unpacking</a:t>
            </a:r>
            <a:endParaRPr/>
          </a:p>
        </p:txBody>
      </p:sp>
      <p:sp>
        <p:nvSpPr>
          <p:cNvPr id="437" name="Google Shape;437;p7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Collecting of evidence</a:t>
            </a:r>
            <a:endParaRPr/>
          </a:p>
          <a:p>
            <a:pPr indent="0" lvl="0" marL="0" rtl="0" algn="l">
              <a:spcBef>
                <a:spcPts val="1200"/>
              </a:spcBef>
              <a:spcAft>
                <a:spcPts val="0"/>
              </a:spcAft>
              <a:buNone/>
            </a:pPr>
            <a:r>
              <a:rPr i="1" lang="en"/>
              <a:t>“Refer to the External Assessment Specifications for further information.”</a:t>
            </a:r>
            <a:endParaRPr i="1"/>
          </a:p>
          <a:p>
            <a:pPr indent="0" lvl="0" marL="0" rtl="0" algn="l">
              <a:spcBef>
                <a:spcPts val="1200"/>
              </a:spcBef>
              <a:spcAft>
                <a:spcPts val="1200"/>
              </a:spcAft>
              <a:buNone/>
            </a:pPr>
            <a:r>
              <a:rPr lang="en"/>
              <a:t>In line with new assessment method for 2025 (All externals in Term 4 for Sciences)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AS1.2 91921: Standard Changes</a:t>
            </a:r>
            <a:endParaRPr/>
          </a:p>
        </p:txBody>
      </p:sp>
      <p:graphicFrame>
        <p:nvGraphicFramePr>
          <p:cNvPr id="87" name="Google Shape;87;p18"/>
          <p:cNvGraphicFramePr/>
          <p:nvPr/>
        </p:nvGraphicFramePr>
        <p:xfrm>
          <a:off x="311700" y="1140150"/>
          <a:ext cx="3000000" cy="3000000"/>
        </p:xfrm>
        <a:graphic>
          <a:graphicData uri="http://schemas.openxmlformats.org/drawingml/2006/table">
            <a:tbl>
              <a:tblPr>
                <a:noFill/>
                <a:tableStyleId>{4CEE49A6-8ECA-4787-AC93-F1C70D9AD6B2}</a:tableStyleId>
              </a:tblPr>
              <a:tblGrid>
                <a:gridCol w="4260300"/>
                <a:gridCol w="4260300"/>
              </a:tblGrid>
              <a:tr h="553100">
                <a:tc>
                  <a:txBody>
                    <a:bodyPr/>
                    <a:lstStyle/>
                    <a:p>
                      <a:pPr indent="0" lvl="0" marL="0" rtl="0" algn="l">
                        <a:spcBef>
                          <a:spcPts val="0"/>
                        </a:spcBef>
                        <a:spcAft>
                          <a:spcPts val="0"/>
                        </a:spcAft>
                        <a:buNone/>
                      </a:pPr>
                      <a:r>
                        <a:rPr lang="en"/>
                        <a:t>2024</a:t>
                      </a:r>
                      <a:endParaRPr/>
                    </a:p>
                  </a:txBody>
                  <a:tcPr marT="91425" marB="91425" marR="91425" marL="91425"/>
                </a:tc>
                <a:tc>
                  <a:txBody>
                    <a:bodyPr/>
                    <a:lstStyle/>
                    <a:p>
                      <a:pPr indent="0" lvl="0" marL="0" rtl="0" algn="l">
                        <a:spcBef>
                          <a:spcPts val="0"/>
                        </a:spcBef>
                        <a:spcAft>
                          <a:spcPts val="0"/>
                        </a:spcAft>
                        <a:buNone/>
                      </a:pPr>
                      <a:r>
                        <a:rPr lang="en"/>
                        <a:t>2025</a:t>
                      </a:r>
                      <a:endParaRPr/>
                    </a:p>
                  </a:txBody>
                  <a:tcPr marT="91425" marB="91425" marR="91425" marL="91425"/>
                </a:tc>
              </a:tr>
              <a:tr h="1446650">
                <a:tc>
                  <a:txBody>
                    <a:bodyPr/>
                    <a:lstStyle/>
                    <a:p>
                      <a:pPr indent="0" lvl="0" marL="0" rtl="0" algn="l">
                        <a:spcBef>
                          <a:spcPts val="0"/>
                        </a:spcBef>
                        <a:spcAft>
                          <a:spcPts val="0"/>
                        </a:spcAft>
                        <a:buNone/>
                      </a:pPr>
                      <a:r>
                        <a:rPr lang="en"/>
                        <a:t>Excellence</a:t>
                      </a:r>
                      <a:r>
                        <a:rPr lang="en"/>
                        <a:t> (EN1)</a:t>
                      </a:r>
                      <a:endParaRPr/>
                    </a:p>
                    <a:p>
                      <a:pPr indent="0" lvl="0" marL="0" rtl="0" algn="l">
                        <a:spcBef>
                          <a:spcPts val="0"/>
                        </a:spcBef>
                        <a:spcAft>
                          <a:spcPts val="0"/>
                        </a:spcAft>
                        <a:buClr>
                          <a:schemeClr val="dk1"/>
                        </a:buClr>
                        <a:buSzPts val="1100"/>
                        <a:buFont typeface="Arial"/>
                        <a:buNone/>
                      </a:pPr>
                      <a:r>
                        <a:rPr lang="en"/>
                        <a:t>using evidence to validate findings with reference to the range of investigative approaches used.</a:t>
                      </a:r>
                      <a:endParaRPr/>
                    </a:p>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a:t>analysing how the range of investigative approaches contribute to an integrated understanding of the context, supported by evidence.</a:t>
                      </a:r>
                      <a:endParaRPr/>
                    </a:p>
                  </a:txBody>
                  <a:tcPr marT="91425" marB="91425" marR="91425" marL="91425"/>
                </a:tc>
              </a:tr>
              <a:tr h="1744500">
                <a:tc>
                  <a:txBody>
                    <a:bodyPr/>
                    <a:lstStyle/>
                    <a:p>
                      <a:pPr indent="0" lvl="0" marL="0" rtl="0" algn="l">
                        <a:spcBef>
                          <a:spcPts val="0"/>
                        </a:spcBef>
                        <a:spcAft>
                          <a:spcPts val="0"/>
                        </a:spcAft>
                        <a:buNone/>
                      </a:pPr>
                      <a:r>
                        <a:rPr lang="en"/>
                        <a:t>EN4</a:t>
                      </a:r>
                      <a:endParaRPr/>
                    </a:p>
                    <a:p>
                      <a:pPr indent="0" lvl="0" marL="0" rtl="0" algn="l">
                        <a:spcBef>
                          <a:spcPts val="0"/>
                        </a:spcBef>
                        <a:spcAft>
                          <a:spcPts val="0"/>
                        </a:spcAft>
                        <a:buNone/>
                      </a:pPr>
                      <a:r>
                        <a:rPr lang="en"/>
                        <a:t>Validate means to use evidence to check or prove how appropriate, or not, the data or findings are when used to respond to the question or context investigated.</a:t>
                      </a:r>
                      <a:endParaRPr/>
                    </a:p>
                  </a:txBody>
                  <a:tcPr marT="91425" marB="91425" marR="91425" marL="91425"/>
                </a:tc>
                <a:tc>
                  <a:txBody>
                    <a:bodyPr/>
                    <a:lstStyle/>
                    <a:p>
                      <a:pPr indent="0" lvl="0" marL="0" rtl="0" algn="l">
                        <a:spcBef>
                          <a:spcPts val="0"/>
                        </a:spcBef>
                        <a:spcAft>
                          <a:spcPts val="0"/>
                        </a:spcAft>
                        <a:buNone/>
                      </a:pPr>
                      <a:r>
                        <a:rPr lang="en"/>
                        <a:t>Removed as not referenced in EN1 requirements</a:t>
                      </a:r>
                      <a:endParaRPr/>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AS1.2 91921: CoA Changes</a:t>
            </a:r>
            <a:endParaRPr/>
          </a:p>
          <a:p>
            <a:pPr indent="0" lvl="0" marL="0" rtl="0" algn="l">
              <a:spcBef>
                <a:spcPts val="0"/>
              </a:spcBef>
              <a:spcAft>
                <a:spcPts val="0"/>
              </a:spcAft>
              <a:buNone/>
            </a:pPr>
            <a:r>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i="1" lang="en"/>
              <a:t>“</a:t>
            </a:r>
            <a:r>
              <a:rPr i="1" lang="en"/>
              <a:t>Wording changed to align with Explanatory Note 1 emphasis on overall context. Guidance added for assessors to ensure authenticity of student evidence.”</a:t>
            </a:r>
            <a:endParaRPr/>
          </a:p>
          <a:p>
            <a:pPr indent="0" lvl="0" marL="0" rtl="0" algn="l">
              <a:spcBef>
                <a:spcPts val="1200"/>
              </a:spcBef>
              <a:spcAft>
                <a:spcPts val="0"/>
              </a:spcAft>
              <a:buNone/>
            </a:pPr>
            <a:r>
              <a:rPr lang="en"/>
              <a:t>Added:</a:t>
            </a:r>
            <a:endParaRPr/>
          </a:p>
          <a:p>
            <a:pPr indent="0" lvl="0" marL="0" rtl="0" algn="l">
              <a:spcBef>
                <a:spcPts val="1200"/>
              </a:spcBef>
              <a:spcAft>
                <a:spcPts val="0"/>
              </a:spcAft>
              <a:buNone/>
            </a:pPr>
            <a:r>
              <a:rPr i="1" lang="en"/>
              <a:t>Students should not be limited to a method or decision about presentation — this decision can be made in consultation with the assessor.</a:t>
            </a:r>
            <a:endParaRPr i="1"/>
          </a:p>
          <a:p>
            <a:pPr indent="0" lvl="0" marL="0" rtl="0" algn="l">
              <a:spcBef>
                <a:spcPts val="1200"/>
              </a:spcBef>
              <a:spcAft>
                <a:spcPts val="0"/>
              </a:spcAft>
              <a:buNone/>
            </a:pPr>
            <a:r>
              <a:rPr i="1" lang="en"/>
              <a:t>Assessors must monitor the process of evidence collection to ensure authenticity, for example, by regularly discussing student evidence or using checkpoints or milestones.</a:t>
            </a:r>
            <a:endParaRPr i="1"/>
          </a:p>
          <a:p>
            <a:pPr indent="0" lvl="0" marL="0" rtl="0" algn="l">
              <a:spcBef>
                <a:spcPts val="1200"/>
              </a:spcBef>
              <a:spcAft>
                <a:spcPts val="0"/>
              </a:spcAft>
              <a:buNone/>
            </a:pPr>
            <a:r>
              <a:rPr lang="en"/>
              <a:t>Gathering Evidence section added highlighting flexibility of both design (</a:t>
            </a:r>
            <a:r>
              <a:rPr i="1" lang="en"/>
              <a:t>extended task, an investigation, digital evidence or portfolio)</a:t>
            </a:r>
            <a:r>
              <a:rPr lang="en"/>
              <a:t> and presentation of student work. </a:t>
            </a:r>
            <a:endParaRPr/>
          </a:p>
          <a:p>
            <a:pPr indent="0" lvl="0" marL="0" rtl="0" algn="l">
              <a:spcBef>
                <a:spcPts val="0"/>
              </a:spcBef>
              <a:spcAft>
                <a:spcPts val="0"/>
              </a:spcAft>
              <a:buNone/>
            </a:pPr>
            <a:r>
              <a:rPr lang="en"/>
              <a:t>Use of UDL for assessment would be useful here.</a:t>
            </a:r>
            <a:endParaRPr/>
          </a:p>
          <a:p>
            <a:pPr indent="0" lvl="0" marL="0" rtl="0" algn="l">
              <a:spcBef>
                <a:spcPts val="1200"/>
              </a:spcBef>
              <a:spcAft>
                <a:spcPts val="1200"/>
              </a:spcAft>
              <a:buNone/>
            </a:pPr>
            <a:r>
              <a:rPr lang="en"/>
              <a:t>Guidelines for Authenticity added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1.2 91921 Unpacking</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i="1" lang="en"/>
              <a:t>“</a:t>
            </a:r>
            <a:r>
              <a:rPr i="1" lang="en"/>
              <a:t>References to ‘validate’ removed, references to ‘overall context’ added to reflect changes in Explanatory Note 1 and Explanatory Note 4.”</a:t>
            </a:r>
            <a:endParaRPr i="1"/>
          </a:p>
          <a:p>
            <a:pPr indent="0" lvl="0" marL="0" rtl="0" algn="l">
              <a:spcBef>
                <a:spcPts val="1200"/>
              </a:spcBef>
              <a:spcAft>
                <a:spcPts val="0"/>
              </a:spcAft>
              <a:buNone/>
            </a:pPr>
            <a:r>
              <a:rPr lang="en"/>
              <a:t>Making</a:t>
            </a:r>
            <a:r>
              <a:rPr lang="en"/>
              <a:t> Reliable Judgements (paragraph 2) Changed: </a:t>
            </a:r>
            <a:r>
              <a:rPr i="1" lang="en"/>
              <a:t>At higher levels of achievement, ākonga will be able to integrate evidence from the three different investigative approaches to show </a:t>
            </a:r>
            <a:r>
              <a:rPr b="1" i="1" lang="en"/>
              <a:t>how </a:t>
            </a:r>
            <a:r>
              <a:rPr i="1" lang="en"/>
              <a:t>their understanding of the overall context has been supported.</a:t>
            </a:r>
            <a:r>
              <a:rPr lang="en"/>
              <a:t> </a:t>
            </a:r>
            <a:endParaRPr/>
          </a:p>
          <a:p>
            <a:pPr indent="0" lvl="0" marL="0" rtl="0" algn="l">
              <a:spcBef>
                <a:spcPts val="1200"/>
              </a:spcBef>
              <a:spcAft>
                <a:spcPts val="0"/>
              </a:spcAft>
              <a:buNone/>
            </a:pPr>
            <a:r>
              <a:rPr lang="en"/>
              <a:t>Validation removed. Note that this is not about the results of their investigation, rather it is about how the different types of investigation </a:t>
            </a:r>
            <a:r>
              <a:rPr lang="en"/>
              <a:t>combined</a:t>
            </a:r>
            <a:r>
              <a:rPr lang="en"/>
              <a:t> to provide a </a:t>
            </a:r>
            <a:r>
              <a:rPr b="1" lang="en"/>
              <a:t>range</a:t>
            </a:r>
            <a:r>
              <a:rPr lang="en"/>
              <a:t> of different </a:t>
            </a:r>
            <a:r>
              <a:rPr b="1" lang="en"/>
              <a:t>types </a:t>
            </a:r>
            <a:r>
              <a:rPr lang="en"/>
              <a:t>of evidence which together helped students to come to a conclusion about the </a:t>
            </a:r>
            <a:r>
              <a:rPr lang="en"/>
              <a:t>overarching</a:t>
            </a:r>
            <a:r>
              <a:rPr lang="en"/>
              <a:t> questions </a:t>
            </a:r>
            <a:endParaRPr/>
          </a:p>
          <a:p>
            <a:pPr indent="0" lvl="0" marL="0" rtl="0" algn="l">
              <a:spcBef>
                <a:spcPts val="1200"/>
              </a:spcBef>
              <a:spcAft>
                <a:spcPts val="1200"/>
              </a:spcAft>
              <a:buNone/>
            </a:pPr>
            <a:r>
              <a:rPr b="1" lang="en"/>
              <a:t>How</a:t>
            </a:r>
            <a:r>
              <a:rPr lang="en"/>
              <a:t> the conclusion was reached, not </a:t>
            </a:r>
            <a:r>
              <a:rPr b="1" lang="en"/>
              <a:t>what </a:t>
            </a:r>
            <a:r>
              <a:rPr lang="en"/>
              <a:t>the conclusion was.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 1.2 91921: Activities (the same for all three)</a:t>
            </a:r>
            <a:endParaRPr/>
          </a:p>
        </p:txBody>
      </p:sp>
      <p:sp>
        <p:nvSpPr>
          <p:cNvPr id="105" name="Google Shape;105;p21"/>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“‘What to do’ section updated to reflect Explanatory Note 1 changes in the Standard. ”</a:t>
            </a:r>
            <a:endParaRPr/>
          </a:p>
          <a:p>
            <a:pPr indent="0" lvl="0" marL="0" rtl="0" algn="l">
              <a:spcBef>
                <a:spcPts val="1200"/>
              </a:spcBef>
              <a:spcAft>
                <a:spcPts val="0"/>
              </a:spcAft>
              <a:buClr>
                <a:schemeClr val="dk1"/>
              </a:buClr>
              <a:buSzPts val="1100"/>
              <a:buFont typeface="Arial"/>
              <a:buNone/>
            </a:pPr>
            <a:r>
              <a:rPr b="1" lang="en"/>
              <a:t>Write or record an analysis of your investigations:</a:t>
            </a:r>
            <a:endParaRPr b="1"/>
          </a:p>
          <a:p>
            <a:pPr indent="0" lvl="0" marL="0" rtl="0" algn="l">
              <a:spcBef>
                <a:spcPts val="0"/>
              </a:spcBef>
              <a:spcAft>
                <a:spcPts val="0"/>
              </a:spcAft>
              <a:buNone/>
            </a:pPr>
            <a:r>
              <a:rPr lang="en" sz="1700"/>
              <a:t>In your analysis, you should use the evidence you collected from your investigations to consider:</a:t>
            </a:r>
            <a:endParaRPr sz="1700"/>
          </a:p>
        </p:txBody>
      </p:sp>
      <p:graphicFrame>
        <p:nvGraphicFramePr>
          <p:cNvPr id="106" name="Google Shape;106;p21"/>
          <p:cNvGraphicFramePr/>
          <p:nvPr/>
        </p:nvGraphicFramePr>
        <p:xfrm>
          <a:off x="311700" y="2825625"/>
          <a:ext cx="3000000" cy="3000000"/>
        </p:xfrm>
        <a:graphic>
          <a:graphicData uri="http://schemas.openxmlformats.org/drawingml/2006/table">
            <a:tbl>
              <a:tblPr>
                <a:noFill/>
                <a:tableStyleId>{4CEE49A6-8ECA-4787-AC93-F1C70D9AD6B2}</a:tableStyleId>
              </a:tblPr>
              <a:tblGrid>
                <a:gridCol w="4260300"/>
                <a:gridCol w="4260300"/>
              </a:tblGrid>
              <a:tr h="100000">
                <a:tc>
                  <a:txBody>
                    <a:bodyPr/>
                    <a:lstStyle/>
                    <a:p>
                      <a:pPr indent="-228600" lvl="0" marL="457200" rtl="0" algn="l">
                        <a:lnSpc>
                          <a:spcPct val="115000"/>
                        </a:lnSpc>
                        <a:spcBef>
                          <a:spcPts val="0"/>
                        </a:spcBef>
                        <a:spcAft>
                          <a:spcPts val="1200"/>
                        </a:spcAft>
                        <a:buNone/>
                      </a:pPr>
                      <a:r>
                        <a:rPr lang="en" sz="1800">
                          <a:solidFill>
                            <a:schemeClr val="dk2"/>
                          </a:solidFill>
                        </a:rPr>
                        <a:t>2024</a:t>
                      </a:r>
                      <a:endParaRPr sz="1800">
                        <a:solidFill>
                          <a:schemeClr val="dk2"/>
                        </a:solidFill>
                      </a:endParaRPr>
                    </a:p>
                  </a:txBody>
                  <a:tcPr marT="91425" marB="91425" marR="91425" marL="91425"/>
                </a:tc>
                <a:tc>
                  <a:txBody>
                    <a:bodyPr/>
                    <a:lstStyle/>
                    <a:p>
                      <a:pPr indent="-228600" lvl="0" marL="457200" rtl="0" algn="l">
                        <a:lnSpc>
                          <a:spcPct val="115000"/>
                        </a:lnSpc>
                        <a:spcBef>
                          <a:spcPts val="0"/>
                        </a:spcBef>
                        <a:spcAft>
                          <a:spcPts val="1200"/>
                        </a:spcAft>
                        <a:buNone/>
                      </a:pPr>
                      <a:r>
                        <a:rPr lang="en" sz="1800">
                          <a:solidFill>
                            <a:schemeClr val="dk2"/>
                          </a:solidFill>
                        </a:rPr>
                        <a:t>2025</a:t>
                      </a:r>
                      <a:endParaRPr sz="1800">
                        <a:solidFill>
                          <a:schemeClr val="dk2"/>
                        </a:solidFill>
                      </a:endParaRPr>
                    </a:p>
                  </a:txBody>
                  <a:tcPr marT="91425" marB="91425" marR="91425" marL="91425"/>
                </a:tc>
              </a:tr>
              <a:tr h="100000">
                <a:tc>
                  <a:txBody>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how you will describe the purpose of each investigation</a:t>
                      </a:r>
                      <a:endParaRPr/>
                    </a:p>
                  </a:txBody>
                  <a:tcPr marT="91425" marB="91425" marR="91425" marL="91425"/>
                </a:tc>
                <a:tc>
                  <a:txBody>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the purpose of using each investigative approach</a:t>
                      </a:r>
                      <a:endParaRPr/>
                    </a:p>
                  </a:txBody>
                  <a:tcPr marT="91425" marB="91425" marR="91425" marL="91425"/>
                </a:tc>
              </a:tr>
              <a:tr h="381000">
                <a:tc>
                  <a:txBody>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whether your investigations were validated by evidence, fit for purpose, and why</a:t>
                      </a:r>
                      <a:endParaRPr/>
                    </a:p>
                  </a:txBody>
                  <a:tcPr marT="91425" marB="91425" marR="91425" marL="91425"/>
                </a:tc>
                <a:tc>
                  <a:txBody>
                    <a:bodyPr/>
                    <a:lstStyle/>
                    <a:p>
                      <a:pPr indent="-342900" lvl="0" marL="457200" rtl="0" algn="l">
                        <a:lnSpc>
                          <a:spcPct val="115000"/>
                        </a:lnSpc>
                        <a:spcBef>
                          <a:spcPts val="0"/>
                        </a:spcBef>
                        <a:spcAft>
                          <a:spcPts val="0"/>
                        </a:spcAft>
                        <a:buClr>
                          <a:schemeClr val="dk2"/>
                        </a:buClr>
                        <a:buSzPts val="1800"/>
                        <a:buChar char="●"/>
                      </a:pPr>
                      <a:r>
                        <a:rPr lang="en" sz="1800">
                          <a:solidFill>
                            <a:schemeClr val="dk2"/>
                          </a:solidFill>
                        </a:rPr>
                        <a:t>whether your investigations were fit for purpose, and why</a:t>
                      </a:r>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