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8" r:id="rId3"/>
    <p:sldId id="261" r:id="rId4"/>
    <p:sldId id="264" r:id="rId5"/>
    <p:sldId id="263" r:id="rId6"/>
    <p:sldId id="265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CEE49A6-8ECA-4787-AC93-F1C70D9AD6B2}">
  <a:tblStyle styleId="{4CEE49A6-8ECA-4787-AC93-F1C70D9AD6B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25"/>
    <p:restoredTop sz="94628"/>
  </p:normalViewPr>
  <p:slideViewPr>
    <p:cSldViewPr snapToGrid="0">
      <p:cViewPr varScale="1">
        <p:scale>
          <a:sx n="71" d="100"/>
          <a:sy n="71" d="100"/>
        </p:scale>
        <p:origin x="168" y="15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0beab45107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0beab45107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0beab4510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0beab4510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0beab45107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0beab45107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38582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0beab4510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0beab4510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8040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0beab45107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0beab45107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7589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Review of Standards </a:t>
            </a:r>
            <a:br>
              <a:rPr lang="en" dirty="0"/>
            </a:br>
            <a:r>
              <a:rPr lang="en" dirty="0"/>
              <a:t>L3 Biology</a:t>
            </a:r>
            <a:endParaRPr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2024 to 2025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 dirty="0"/>
              <a:t>B3.4 AS91604 Changes to the standard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4"/>
            <a:ext cx="8520600" cy="37781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i-NZ" sz="2300" dirty="0">
                <a:solidFill>
                  <a:schemeClr val="tx1"/>
                </a:solidFill>
                <a:latin typeface="+mj-lt"/>
              </a:rPr>
              <a:t>Changes to the standard (now v3) to improve clarity: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mi-NZ" sz="500" dirty="0">
              <a:solidFill>
                <a:schemeClr val="tx1"/>
              </a:solidFill>
              <a:latin typeface="+mj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i-NZ" sz="2300" dirty="0">
                <a:solidFill>
                  <a:schemeClr val="tx1"/>
                </a:solidFill>
                <a:latin typeface="+mj-lt"/>
              </a:rPr>
              <a:t>EN 2: 	“or why” has been removed</a:t>
            </a:r>
            <a:endParaRPr sz="2300" dirty="0">
              <a:solidFill>
                <a:schemeClr val="tx1"/>
              </a:solidFill>
              <a:latin typeface="+mj-lt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300" dirty="0">
                <a:solidFill>
                  <a:schemeClr val="tx1"/>
                </a:solidFill>
                <a:latin typeface="+mj-lt"/>
              </a:rPr>
              <a:t>EN 3 	“explanation” has changed to “discussion” for 1 criteria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300" dirty="0">
                <a:solidFill>
                  <a:schemeClr val="tx1"/>
                </a:solidFill>
                <a:latin typeface="+mj-lt"/>
              </a:rPr>
              <a:t>	and 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300" dirty="0">
                <a:solidFill>
                  <a:schemeClr val="tx1"/>
                </a:solidFill>
                <a:latin typeface="+mj-lt"/>
              </a:rPr>
              <a:t>	phrasing of 1 criteria changed</a:t>
            </a:r>
            <a:endParaRPr lang="en-NZ" dirty="0"/>
          </a:p>
          <a:p>
            <a:pPr marL="114300" indent="0" algn="ctr">
              <a:buNone/>
            </a:pPr>
            <a:endParaRPr lang="en-NZ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22987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B3.4 AS91604: Changes in EN 2 M &amp; E criteria for clarity</a:t>
            </a:r>
            <a:endParaRPr dirty="0"/>
          </a:p>
        </p:txBody>
      </p:sp>
      <p:graphicFrame>
        <p:nvGraphicFramePr>
          <p:cNvPr id="87" name="Google Shape;87;p18"/>
          <p:cNvGraphicFramePr/>
          <p:nvPr>
            <p:extLst>
              <p:ext uri="{D42A27DB-BD31-4B8C-83A1-F6EECF244321}">
                <p14:modId xmlns:p14="http://schemas.microsoft.com/office/powerpoint/2010/main" val="2316657328"/>
              </p:ext>
            </p:extLst>
          </p:nvPr>
        </p:nvGraphicFramePr>
        <p:xfrm>
          <a:off x="311700" y="802572"/>
          <a:ext cx="8520600" cy="4571880"/>
        </p:xfrm>
        <a:graphic>
          <a:graphicData uri="http://schemas.openxmlformats.org/drawingml/2006/table">
            <a:tbl>
              <a:tblPr>
                <a:noFill/>
                <a:tableStyleId>{4CEE49A6-8ECA-4787-AC93-F1C70D9AD6B2}</a:tableStyleId>
              </a:tblPr>
              <a:tblGrid>
                <a:gridCol w="426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0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1089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dirty="0"/>
                        <a:t>2024</a:t>
                      </a:r>
                      <a:endParaRPr sz="18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dirty="0"/>
                        <a:t>2025</a:t>
                      </a:r>
                      <a:endParaRPr sz="18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665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NZ" sz="1800" b="0" i="1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Demonstrate in-depth understanding</a:t>
                      </a:r>
                      <a:r>
                        <a:rPr lang="en-NZ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 involves using biological ideas to explain how </a:t>
                      </a:r>
                      <a:r>
                        <a:rPr lang="en-NZ" sz="1800" b="0" i="0" u="none" strike="noStrike" cap="non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or why </a:t>
                      </a:r>
                      <a:r>
                        <a:rPr lang="en-NZ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an animal maintains a stable internal environment.</a:t>
                      </a:r>
                      <a:r>
                        <a:rPr lang="en-NZ" sz="1800" dirty="0">
                          <a:effectLst/>
                        </a:rPr>
                        <a:t> </a:t>
                      </a:r>
                      <a:endParaRPr sz="18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r>
                        <a:rPr lang="en-NZ" sz="1800" b="0" i="1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Demonstrate in-depth understanding</a:t>
                      </a:r>
                      <a:r>
                        <a:rPr lang="en-NZ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 involves using biological ideas to explain how an animal maintains a stable internal environment. 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66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NZ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a discussion of the significance of the control system in terms of its adaptive advantage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NZ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a discussion of the </a:t>
                      </a:r>
                      <a:r>
                        <a:rPr lang="en-NZ" sz="1800" b="0" i="0" u="none" strike="noStrike" cap="non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adaptive significance </a:t>
                      </a:r>
                      <a:r>
                        <a:rPr lang="en-NZ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of the control system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66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NZ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an explanation of the biochemical &amp;/or biophysical processes underpinning the mechanism (such as equilibrium reactions, changes in membrane permeability, metabolic pathways)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r>
                        <a:rPr lang="en-NZ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a </a:t>
                      </a:r>
                      <a:r>
                        <a:rPr lang="en-NZ" sz="1800" b="0" i="0" u="none" strike="noStrike" cap="non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discussion</a:t>
                      </a:r>
                      <a:r>
                        <a:rPr lang="en-NZ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 of the biochemical and/or biophysical processes underpinning the</a:t>
                      </a:r>
                    </a:p>
                    <a:p>
                      <a:r>
                        <a:rPr lang="en-NZ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mechanism (such as equilibrium reactions, changes in membrane permeability, metabolic pathways)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31335616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 dirty="0"/>
              <a:t>B3.4 AS91604 Changes to the </a:t>
            </a:r>
            <a:r>
              <a:rPr lang="mi-NZ" dirty="0"/>
              <a:t>assessment materials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4"/>
            <a:ext cx="8520600" cy="37781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NZ" sz="2400" dirty="0">
                <a:solidFill>
                  <a:schemeClr val="tx1"/>
                </a:solidFill>
                <a:effectLst/>
                <a:latin typeface="+mn-lt"/>
              </a:rPr>
              <a:t>Internal Assessment Resources A and B have been updated to align with the changes in the Standard</a:t>
            </a:r>
            <a:r>
              <a:rPr lang="en-NZ" sz="2400" dirty="0">
                <a:effectLst/>
                <a:latin typeface="+mn-lt"/>
              </a:rPr>
              <a:t>. </a:t>
            </a:r>
            <a:endParaRPr lang="en-NZ" sz="2400" dirty="0">
              <a:latin typeface="+mn-lt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NZ" sz="2400" dirty="0">
                <a:solidFill>
                  <a:srgbClr val="934C70"/>
                </a:solidFill>
                <a:effectLst/>
                <a:latin typeface="+mn-lt"/>
              </a:rPr>
              <a:t>AS3.4A 91604 Internal Assessment Resource    </a:t>
            </a:r>
            <a:r>
              <a:rPr lang="en-NZ" sz="2400" dirty="0">
                <a:solidFill>
                  <a:schemeClr val="tx1"/>
                </a:solidFill>
                <a:effectLst/>
                <a:latin typeface="+mn-lt"/>
              </a:rPr>
              <a:t>page 1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NZ" sz="2400" dirty="0">
                <a:solidFill>
                  <a:srgbClr val="934C70"/>
                </a:solidFill>
                <a:effectLst/>
                <a:latin typeface="+mn-lt"/>
              </a:rPr>
              <a:t>AS3.4B 91604 Internal Assessment Resource    </a:t>
            </a:r>
            <a:r>
              <a:rPr lang="en-NZ" sz="2400" dirty="0">
                <a:solidFill>
                  <a:schemeClr val="tx1"/>
                </a:solidFill>
                <a:effectLst/>
                <a:latin typeface="+mn-lt"/>
              </a:rPr>
              <a:t>page 1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NZ" sz="2400" dirty="0">
                <a:solidFill>
                  <a:schemeClr val="tx1"/>
                </a:solidFill>
                <a:latin typeface="+mn-lt"/>
              </a:rPr>
              <a:t>Both now saying:</a:t>
            </a:r>
            <a:endParaRPr lang="en-NZ" sz="2400" dirty="0">
              <a:solidFill>
                <a:schemeClr val="tx1"/>
              </a:solidFill>
              <a:effectLst/>
              <a:latin typeface="+mn-lt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NZ" sz="2400" dirty="0">
                <a:solidFill>
                  <a:schemeClr val="tx1"/>
                </a:solidFill>
                <a:effectLst/>
                <a:latin typeface="+mn-lt"/>
              </a:rPr>
              <a:t>Date version published by Ministry of Education </a:t>
            </a:r>
            <a:r>
              <a:rPr lang="en-NZ" sz="2400" dirty="0">
                <a:solidFill>
                  <a:schemeClr val="tx1"/>
                </a:solidFill>
                <a:latin typeface="+mn-lt"/>
              </a:rPr>
              <a:t>: </a:t>
            </a:r>
            <a:r>
              <a:rPr lang="en-NZ" sz="2400" dirty="0">
                <a:solidFill>
                  <a:schemeClr val="tx1"/>
                </a:solidFill>
                <a:effectLst/>
                <a:latin typeface="+mn-lt"/>
              </a:rPr>
              <a:t>October 2024</a:t>
            </a:r>
            <a:br>
              <a:rPr lang="en-NZ" sz="2400" dirty="0">
                <a:solidFill>
                  <a:schemeClr val="tx1"/>
                </a:solidFill>
                <a:effectLst/>
                <a:latin typeface="+mn-lt"/>
              </a:rPr>
            </a:br>
            <a:r>
              <a:rPr lang="en-NZ" sz="2400" dirty="0">
                <a:solidFill>
                  <a:schemeClr val="tx1"/>
                </a:solidFill>
                <a:effectLst/>
                <a:latin typeface="+mn-lt"/>
              </a:rPr>
              <a:t>To support internal assessment from 2025 </a:t>
            </a:r>
            <a:endParaRPr lang="en-NZ" sz="2400" dirty="0">
              <a:solidFill>
                <a:schemeClr val="tx1"/>
              </a:solidFill>
              <a:latin typeface="+mn-lt"/>
            </a:endParaRPr>
          </a:p>
          <a:p>
            <a:pPr marL="0" indent="0">
              <a:spcBef>
                <a:spcPts val="1200"/>
              </a:spcBef>
              <a:buNone/>
            </a:pPr>
            <a:endParaRPr lang="en-NZ" sz="1800" dirty="0">
              <a:solidFill>
                <a:schemeClr val="tx1"/>
              </a:solidFill>
              <a:effectLst/>
              <a:latin typeface="CIDFont+F2"/>
            </a:endParaRPr>
          </a:p>
          <a:p>
            <a:pPr marL="0" indent="0">
              <a:spcBef>
                <a:spcPts val="1200"/>
              </a:spcBef>
              <a:buNone/>
            </a:pPr>
            <a:endParaRPr lang="en-NZ" dirty="0">
              <a:effectLst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lang="en-NZ" dirty="0"/>
          </a:p>
          <a:p>
            <a:pPr marL="114300" indent="0" algn="ctr">
              <a:buNone/>
            </a:pPr>
            <a:endParaRPr lang="en-NZ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056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22987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B3.7 AS91607: Changes in EN 3 to clarify scope</a:t>
            </a:r>
            <a:endParaRPr dirty="0"/>
          </a:p>
        </p:txBody>
      </p:sp>
      <p:graphicFrame>
        <p:nvGraphicFramePr>
          <p:cNvPr id="87" name="Google Shape;87;p18"/>
          <p:cNvGraphicFramePr/>
          <p:nvPr>
            <p:extLst>
              <p:ext uri="{D42A27DB-BD31-4B8C-83A1-F6EECF244321}">
                <p14:modId xmlns:p14="http://schemas.microsoft.com/office/powerpoint/2010/main" val="579574170"/>
              </p:ext>
            </p:extLst>
          </p:nvPr>
        </p:nvGraphicFramePr>
        <p:xfrm>
          <a:off x="311700" y="981866"/>
          <a:ext cx="8520600" cy="1828740"/>
        </p:xfrm>
        <a:graphic>
          <a:graphicData uri="http://schemas.openxmlformats.org/drawingml/2006/table">
            <a:tbl>
              <a:tblPr>
                <a:noFill/>
                <a:tableStyleId>{4CEE49A6-8ECA-4787-AC93-F1C70D9AD6B2}</a:tableStyleId>
              </a:tblPr>
              <a:tblGrid>
                <a:gridCol w="426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0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1089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dirty="0"/>
                        <a:t>2024</a:t>
                      </a:r>
                      <a:endParaRPr sz="24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 dirty="0"/>
                        <a:t>2025</a:t>
                      </a:r>
                      <a:endParaRPr sz="2400" b="1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6655">
                <a:tc>
                  <a:txBody>
                    <a:bodyPr/>
                    <a:lstStyle/>
                    <a:p>
                      <a:pPr lvl="0"/>
                      <a:r>
                        <a:rPr lang="en-NZ" sz="2400" b="0" i="1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Human manipulations of genetic transfer </a:t>
                      </a:r>
                      <a:r>
                        <a:rPr lang="en-NZ" sz="2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may involve … whole organism cloning</a:t>
                      </a:r>
                      <a:r>
                        <a:rPr lang="en-NZ" sz="2400" dirty="0">
                          <a:effectLst/>
                        </a:rPr>
                        <a:t> </a:t>
                      </a:r>
                      <a:endParaRPr sz="36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r>
                        <a:rPr lang="en-NZ" sz="2400" b="0" i="1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Human manipulations of genetic transfer </a:t>
                      </a:r>
                      <a:r>
                        <a:rPr lang="en-NZ" sz="2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may involve … whole animal cloning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8FD7CC02-CE94-4BAD-4804-3881F358F080}"/>
              </a:ext>
            </a:extLst>
          </p:cNvPr>
          <p:cNvSpPr txBox="1"/>
          <p:nvPr/>
        </p:nvSpPr>
        <p:spPr>
          <a:xfrm>
            <a:off x="311700" y="3334870"/>
            <a:ext cx="836613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This update ensures more appropriate L3 contexts are referenced. </a:t>
            </a:r>
            <a:r>
              <a:rPr lang="en-NZ" sz="2400" dirty="0">
                <a:latin typeface="Arial" panose="020B0604020202020204" pitchFamily="34" charset="0"/>
              </a:rPr>
              <a:t>And creates v3 of the standard.</a:t>
            </a:r>
            <a:endParaRPr lang="en-NZ" sz="24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626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 dirty="0"/>
              <a:t>B3.6 AS91607 Changes to the </a:t>
            </a:r>
            <a:r>
              <a:rPr lang="mi-NZ" dirty="0"/>
              <a:t>assessment materials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4"/>
            <a:ext cx="8520600" cy="37781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NZ" sz="2400" dirty="0">
                <a:solidFill>
                  <a:schemeClr val="tx1"/>
                </a:solidFill>
                <a:effectLst/>
                <a:latin typeface="+mn-lt"/>
              </a:rPr>
              <a:t>Internal Assessment Resources A and B have been updated to align with the changes in the Standard</a:t>
            </a:r>
            <a:r>
              <a:rPr lang="en-NZ" sz="2400" dirty="0">
                <a:effectLst/>
                <a:latin typeface="+mn-lt"/>
              </a:rPr>
              <a:t>. </a:t>
            </a:r>
            <a:endParaRPr lang="en-NZ" sz="2400" dirty="0">
              <a:latin typeface="+mn-lt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NZ" sz="2400" dirty="0">
                <a:solidFill>
                  <a:srgbClr val="934C70"/>
                </a:solidFill>
                <a:effectLst/>
                <a:latin typeface="CIDFont+F2"/>
              </a:rPr>
              <a:t>AS3.7A 91607 Internal Assessment Resource  </a:t>
            </a:r>
            <a:r>
              <a:rPr lang="en-NZ" sz="2400" dirty="0">
                <a:solidFill>
                  <a:schemeClr val="tx1"/>
                </a:solidFill>
                <a:effectLst/>
                <a:latin typeface="+mn-lt"/>
              </a:rPr>
              <a:t>page </a:t>
            </a:r>
            <a:r>
              <a:rPr lang="en-NZ" sz="2400" dirty="0">
                <a:solidFill>
                  <a:schemeClr val="tx1"/>
                </a:solidFill>
                <a:latin typeface="+mn-lt"/>
              </a:rPr>
              <a:t>1</a:t>
            </a:r>
            <a:endParaRPr lang="en-NZ" sz="2400" dirty="0">
              <a:solidFill>
                <a:schemeClr val="tx1"/>
              </a:solidFill>
              <a:effectLst/>
              <a:latin typeface="+mn-lt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NZ" sz="2400" dirty="0">
                <a:solidFill>
                  <a:srgbClr val="934C70"/>
                </a:solidFill>
                <a:effectLst/>
                <a:latin typeface="CIDFont+F2"/>
              </a:rPr>
              <a:t>AS3.7B 91607 Internal Assessment Resource  </a:t>
            </a:r>
            <a:r>
              <a:rPr lang="en-NZ" sz="2400" dirty="0">
                <a:solidFill>
                  <a:schemeClr val="tx1"/>
                </a:solidFill>
                <a:effectLst/>
                <a:latin typeface="+mn-lt"/>
              </a:rPr>
              <a:t>page 1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NZ" sz="2400" dirty="0">
                <a:solidFill>
                  <a:schemeClr val="tx1"/>
                </a:solidFill>
                <a:latin typeface="+mn-lt"/>
              </a:rPr>
              <a:t>Both now saying:</a:t>
            </a:r>
            <a:endParaRPr lang="en-NZ" sz="2400" dirty="0">
              <a:solidFill>
                <a:schemeClr val="tx1"/>
              </a:solidFill>
              <a:effectLst/>
              <a:latin typeface="+mn-lt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NZ" sz="2400" dirty="0">
                <a:solidFill>
                  <a:schemeClr val="tx1"/>
                </a:solidFill>
                <a:effectLst/>
                <a:latin typeface="+mn-lt"/>
              </a:rPr>
              <a:t>Date version published by Ministry of Education </a:t>
            </a:r>
            <a:r>
              <a:rPr lang="en-NZ" sz="2400" dirty="0">
                <a:solidFill>
                  <a:schemeClr val="tx1"/>
                </a:solidFill>
                <a:latin typeface="+mn-lt"/>
              </a:rPr>
              <a:t>: </a:t>
            </a:r>
            <a:r>
              <a:rPr lang="en-NZ" sz="2400" dirty="0">
                <a:solidFill>
                  <a:schemeClr val="tx1"/>
                </a:solidFill>
                <a:effectLst/>
                <a:latin typeface="+mn-lt"/>
              </a:rPr>
              <a:t>October 2024</a:t>
            </a:r>
            <a:br>
              <a:rPr lang="en-NZ" sz="2400" dirty="0">
                <a:solidFill>
                  <a:schemeClr val="tx1"/>
                </a:solidFill>
                <a:effectLst/>
                <a:latin typeface="+mn-lt"/>
              </a:rPr>
            </a:br>
            <a:r>
              <a:rPr lang="en-NZ" sz="2400" dirty="0">
                <a:solidFill>
                  <a:schemeClr val="tx1"/>
                </a:solidFill>
                <a:effectLst/>
                <a:latin typeface="+mn-lt"/>
              </a:rPr>
              <a:t>To support internal assessment from 2025 </a:t>
            </a:r>
            <a:endParaRPr lang="en-NZ" sz="2400" dirty="0">
              <a:solidFill>
                <a:schemeClr val="tx1"/>
              </a:solidFill>
              <a:latin typeface="+mn-lt"/>
            </a:endParaRPr>
          </a:p>
          <a:p>
            <a:pPr marL="0" indent="0">
              <a:spcBef>
                <a:spcPts val="1200"/>
              </a:spcBef>
              <a:buNone/>
            </a:pPr>
            <a:endParaRPr lang="en-NZ" sz="1800" dirty="0">
              <a:solidFill>
                <a:schemeClr val="tx1"/>
              </a:solidFill>
              <a:effectLst/>
              <a:latin typeface="CIDFont+F2"/>
            </a:endParaRPr>
          </a:p>
          <a:p>
            <a:pPr marL="0" indent="0">
              <a:spcBef>
                <a:spcPts val="1200"/>
              </a:spcBef>
              <a:buNone/>
            </a:pPr>
            <a:endParaRPr lang="en-NZ" dirty="0">
              <a:effectLst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lang="en-NZ" dirty="0"/>
          </a:p>
          <a:p>
            <a:pPr marL="114300" indent="0" algn="ctr">
              <a:buNone/>
            </a:pPr>
            <a:endParaRPr lang="en-NZ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268055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363</Words>
  <Application>Microsoft Macintosh PowerPoint</Application>
  <PresentationFormat>On-screen Show (16:9)</PresentationFormat>
  <Paragraphs>41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CIDFont+F2</vt:lpstr>
      <vt:lpstr>Simple Light</vt:lpstr>
      <vt:lpstr>Review of Standards  L3 Biology</vt:lpstr>
      <vt:lpstr>B3.4 AS91604 Changes to the standard </vt:lpstr>
      <vt:lpstr>B3.4 AS91604: Changes in EN 2 M &amp; E criteria for clarity</vt:lpstr>
      <vt:lpstr>B3.4 AS91604 Changes to the assessment materials </vt:lpstr>
      <vt:lpstr>B3.7 AS91607: Changes in EN 3 to clarify scope</vt:lpstr>
      <vt:lpstr>B3.6 AS91607 Changes to the assessment materials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Standards</dc:title>
  <cp:lastModifiedBy>Mikhal Stone</cp:lastModifiedBy>
  <cp:revision>2</cp:revision>
  <dcterms:modified xsi:type="dcterms:W3CDTF">2024-10-19T18:59:51Z</dcterms:modified>
</cp:coreProperties>
</file>