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3" r:id="rId4"/>
    <p:sldId id="264" r:id="rId5"/>
    <p:sldId id="259" r:id="rId6"/>
    <p:sldId id="260" r:id="rId7"/>
    <p:sldId id="261"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55"/>
    <p:restoredTop sz="62328"/>
  </p:normalViewPr>
  <p:slideViewPr>
    <p:cSldViewPr snapToGrid="0">
      <p:cViewPr varScale="1">
        <p:scale>
          <a:sx n="69" d="100"/>
          <a:sy n="69" d="100"/>
        </p:scale>
        <p:origin x="20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B174E-01F6-AB44-BC91-CD2182C3F3BF}" type="datetimeFigureOut">
              <a:rPr lang="en-US" smtClean="0"/>
              <a:t>10/25/24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947D1-6A9E-8D43-872F-FB8BCF5A35BE}" type="slidenum">
              <a:rPr lang="en-US" smtClean="0"/>
              <a:t>‹#›</a:t>
            </a:fld>
            <a:endParaRPr lang="en-US"/>
          </a:p>
        </p:txBody>
      </p:sp>
    </p:spTree>
    <p:extLst>
      <p:ext uri="{BB962C8B-B14F-4D97-AF65-F5344CB8AC3E}">
        <p14:creationId xmlns:p14="http://schemas.microsoft.com/office/powerpoint/2010/main" val="27658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Stone 2024</a:t>
            </a:r>
          </a:p>
          <a:p>
            <a:r>
              <a:rPr lang="en-US" dirty="0"/>
              <a:t>Source of some ideas: paradox of the plankton https://</a:t>
            </a:r>
            <a:r>
              <a:rPr lang="en-US" dirty="0" err="1"/>
              <a:t>www.facebook.com</a:t>
            </a:r>
            <a:r>
              <a:rPr lang="en-US" dirty="0"/>
              <a:t>/reel/567365035761167 </a:t>
            </a:r>
          </a:p>
          <a:p>
            <a:endParaRPr lang="en-US" dirty="0"/>
          </a:p>
          <a:p>
            <a:r>
              <a:rPr lang="en-US" dirty="0"/>
              <a:t>I have not included Paramecium or flax caterpillars here to allow some examples to do </a:t>
            </a:r>
            <a:r>
              <a:rPr lang="en-US"/>
              <a:t>activities with</a:t>
            </a:r>
            <a:endParaRPr lang="en-US" dirty="0"/>
          </a:p>
        </p:txBody>
      </p:sp>
      <p:sp>
        <p:nvSpPr>
          <p:cNvPr id="4" name="Slide Number Placeholder 3"/>
          <p:cNvSpPr>
            <a:spLocks noGrp="1"/>
          </p:cNvSpPr>
          <p:nvPr>
            <p:ph type="sldNum" sz="quarter" idx="5"/>
          </p:nvPr>
        </p:nvSpPr>
        <p:spPr/>
        <p:txBody>
          <a:bodyPr/>
          <a:lstStyle/>
          <a:p>
            <a:fld id="{C05947D1-6A9E-8D43-872F-FB8BCF5A35BE}" type="slidenum">
              <a:rPr lang="en-US" smtClean="0"/>
              <a:t>1</a:t>
            </a:fld>
            <a:endParaRPr lang="en-US"/>
          </a:p>
        </p:txBody>
      </p:sp>
    </p:spTree>
    <p:extLst>
      <p:ext uri="{BB962C8B-B14F-4D97-AF65-F5344CB8AC3E}">
        <p14:creationId xmlns:p14="http://schemas.microsoft.com/office/powerpoint/2010/main" val="195383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 Soviet and Russian biologist and evolutionist, 1910-1986</a:t>
            </a:r>
          </a:p>
          <a:p>
            <a:r>
              <a:rPr lang="en-NZ" dirty="0"/>
              <a:t>based on experimental work done with mixed cultures of both yeast and Paramecium. Because of the war his work was1st published in America and only published in Russia in 1984</a:t>
            </a:r>
          </a:p>
          <a:p>
            <a:r>
              <a:rPr lang="en-NZ" dirty="0"/>
              <a:t>Later worked on antibiotics</a:t>
            </a:r>
          </a:p>
          <a:p>
            <a:endParaRPr lang="en-NZ" dirty="0"/>
          </a:p>
          <a:p>
            <a:r>
              <a:rPr lang="en-NZ" dirty="0"/>
              <a:t>Image https://</a:t>
            </a:r>
            <a:r>
              <a:rPr lang="en-NZ" dirty="0" err="1"/>
              <a:t>www.timetoast.com</a:t>
            </a:r>
            <a:r>
              <a:rPr lang="en-NZ" dirty="0"/>
              <a:t>/timelines/</a:t>
            </a:r>
            <a:r>
              <a:rPr lang="en-NZ" dirty="0" err="1"/>
              <a:t>precursores</a:t>
            </a:r>
            <a:r>
              <a:rPr lang="en-NZ" dirty="0"/>
              <a:t>-de-la-</a:t>
            </a:r>
            <a:r>
              <a:rPr lang="en-NZ" dirty="0" err="1"/>
              <a:t>ecologia</a:t>
            </a:r>
            <a:endParaRPr lang="en-US" dirty="0"/>
          </a:p>
        </p:txBody>
      </p:sp>
      <p:sp>
        <p:nvSpPr>
          <p:cNvPr id="4" name="Slide Number Placeholder 3"/>
          <p:cNvSpPr>
            <a:spLocks noGrp="1"/>
          </p:cNvSpPr>
          <p:nvPr>
            <p:ph type="sldNum" sz="quarter" idx="5"/>
          </p:nvPr>
        </p:nvSpPr>
        <p:spPr/>
        <p:txBody>
          <a:bodyPr/>
          <a:lstStyle/>
          <a:p>
            <a:fld id="{C05947D1-6A9E-8D43-872F-FB8BCF5A35BE}" type="slidenum">
              <a:rPr lang="en-US" smtClean="0"/>
              <a:t>2</a:t>
            </a:fld>
            <a:endParaRPr lang="en-US"/>
          </a:p>
        </p:txBody>
      </p:sp>
    </p:spTree>
    <p:extLst>
      <p:ext uri="{BB962C8B-B14F-4D97-AF65-F5344CB8AC3E}">
        <p14:creationId xmlns:p14="http://schemas.microsoft.com/office/powerpoint/2010/main" val="99702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only have 1 type of mouse here? Why is it found in so many more niches in NZ?</a:t>
            </a:r>
          </a:p>
          <a:p>
            <a:endParaRPr lang="en-US" dirty="0"/>
          </a:p>
          <a:p>
            <a:r>
              <a:rPr lang="en-US" dirty="0"/>
              <a:t>In the absence of competing species, the house mouse is found in a broader range of ecological niches here than it occupied in its homeland</a:t>
            </a:r>
          </a:p>
          <a:p>
            <a:endParaRPr lang="en-US" dirty="0"/>
          </a:p>
          <a:p>
            <a:r>
              <a:rPr lang="en-US" dirty="0"/>
              <a:t>Image from text Biological Patterns &amp; Processes</a:t>
            </a:r>
          </a:p>
        </p:txBody>
      </p:sp>
      <p:sp>
        <p:nvSpPr>
          <p:cNvPr id="4" name="Slide Number Placeholder 3"/>
          <p:cNvSpPr>
            <a:spLocks noGrp="1"/>
          </p:cNvSpPr>
          <p:nvPr>
            <p:ph type="sldNum" sz="quarter" idx="5"/>
          </p:nvPr>
        </p:nvSpPr>
        <p:spPr/>
        <p:txBody>
          <a:bodyPr/>
          <a:lstStyle/>
          <a:p>
            <a:fld id="{C05947D1-6A9E-8D43-872F-FB8BCF5A35BE}" type="slidenum">
              <a:rPr lang="en-US" smtClean="0"/>
              <a:t>3</a:t>
            </a:fld>
            <a:endParaRPr lang="en-US"/>
          </a:p>
        </p:txBody>
      </p:sp>
    </p:spTree>
    <p:extLst>
      <p:ext uri="{BB962C8B-B14F-4D97-AF65-F5344CB8AC3E}">
        <p14:creationId xmlns:p14="http://schemas.microsoft.com/office/powerpoint/2010/main" val="1421898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Why did kiore die out on the mainland? Why did the other 2 not?</a:t>
            </a:r>
          </a:p>
          <a:p>
            <a:r>
              <a:rPr lang="en-NZ" dirty="0"/>
              <a:t>Kiore and English rat had the same niche and so competed and kiore died out on mainland</a:t>
            </a:r>
          </a:p>
          <a:p>
            <a:r>
              <a:rPr lang="en-NZ" dirty="0"/>
              <a:t>Norway rat and English rat had different niches so could co-exist</a:t>
            </a:r>
          </a:p>
          <a:p>
            <a:endParaRPr lang="en-NZ" dirty="0"/>
          </a:p>
          <a:p>
            <a:r>
              <a:rPr lang="en-NZ" dirty="0"/>
              <a:t>Norway/brown rat (</a:t>
            </a:r>
            <a:r>
              <a:rPr lang="en-NZ" i="1" dirty="0"/>
              <a:t>Rattus norvegicus</a:t>
            </a:r>
            <a:r>
              <a:rPr lang="en-NZ" dirty="0"/>
              <a:t>) is the largest. Its tail is thick and shorter than the body &amp; pale underneath. Small ear, hairy on the rim. Brown fur on their back and pale grey fur on their belly. </a:t>
            </a:r>
          </a:p>
          <a:p>
            <a:endParaRPr lang="en-NZ" dirty="0"/>
          </a:p>
          <a:p>
            <a:r>
              <a:rPr lang="en-NZ" dirty="0"/>
              <a:t>English/Ship/black rat (</a:t>
            </a:r>
            <a:r>
              <a:rPr lang="en-NZ" i="1" dirty="0"/>
              <a:t>Rattus </a:t>
            </a:r>
            <a:r>
              <a:rPr lang="en-NZ" i="1" dirty="0" err="1"/>
              <a:t>rattus</a:t>
            </a:r>
            <a:r>
              <a:rPr lang="en-NZ" dirty="0"/>
              <a:t>) is more common. Slim. Large hairless ears. Tail longer than its body and dark all round. Either black all over or grey-brown fur on their back with a </a:t>
            </a:r>
            <a:r>
              <a:rPr lang="en-NZ" dirty="0" err="1"/>
              <a:t>creamish</a:t>
            </a:r>
            <a:r>
              <a:rPr lang="en-NZ" dirty="0"/>
              <a:t>-white belly. </a:t>
            </a:r>
          </a:p>
          <a:p>
            <a:endParaRPr lang="en-NZ" dirty="0"/>
          </a:p>
          <a:p>
            <a:r>
              <a:rPr lang="en-NZ" dirty="0"/>
              <a:t>Kiore/Pacific rat (</a:t>
            </a:r>
            <a:r>
              <a:rPr lang="en-NZ" i="1" dirty="0"/>
              <a:t>Rattus </a:t>
            </a:r>
            <a:r>
              <a:rPr lang="en-NZ" i="1" dirty="0" err="1"/>
              <a:t>exulans</a:t>
            </a:r>
            <a:r>
              <a:rPr lang="en-NZ" dirty="0"/>
              <a:t>) – smallest. Thin tail shorter than body. Brown fur with white-tipped grey fur on their belly, and pale feet with dark markings on the outer edge of their back feet. Ear small, slightly hairy. Omnivorous diet, feed on the ground and in trees and are good climbers. Introduced by early </a:t>
            </a:r>
            <a:r>
              <a:rPr lang="en-NZ" dirty="0" err="1"/>
              <a:t>Maori</a:t>
            </a:r>
            <a:r>
              <a:rPr lang="en-NZ" dirty="0"/>
              <a:t> voyagers, prey on rare weta, snails, frogs, lizards, tuatara, birds and bats, as well as other insects and the flowers, fruits and seeds of plants. </a:t>
            </a:r>
          </a:p>
          <a:p>
            <a:endParaRPr lang="en-NZ" dirty="0"/>
          </a:p>
          <a:p>
            <a:r>
              <a:rPr lang="en-US" dirty="0"/>
              <a:t>Kiore image  https://</a:t>
            </a:r>
            <a:r>
              <a:rPr lang="en-US" dirty="0" err="1"/>
              <a:t>web.archive.org</a:t>
            </a:r>
            <a:r>
              <a:rPr lang="en-US" dirty="0"/>
              <a:t>/web/20220123194643/http://</a:t>
            </a:r>
            <a:r>
              <a:rPr lang="en-US" dirty="0" err="1"/>
              <a:t>pestdetective.org.nz</a:t>
            </a:r>
            <a:r>
              <a:rPr lang="en-US" dirty="0"/>
              <a:t>/culprits/kiore/</a:t>
            </a:r>
          </a:p>
          <a:p>
            <a:r>
              <a:rPr lang="en-US" dirty="0"/>
              <a:t>Norway rat  https://</a:t>
            </a:r>
            <a:r>
              <a:rPr lang="en-US" dirty="0" err="1"/>
              <a:t>www.doc.govt.nz</a:t>
            </a:r>
            <a:r>
              <a:rPr lang="en-US" dirty="0"/>
              <a:t>/nature/pests-and-threats/animal-pests-and-threats/rats/</a:t>
            </a:r>
          </a:p>
          <a:p>
            <a:r>
              <a:rPr lang="en-US" dirty="0"/>
              <a:t>Black rat  https://</a:t>
            </a:r>
            <a:r>
              <a:rPr lang="en-US" dirty="0" err="1"/>
              <a:t>tekorowaiowaiheke.org</a:t>
            </a:r>
            <a:r>
              <a:rPr lang="en-US" dirty="0"/>
              <a:t>/latest-news/species-of-rats</a:t>
            </a:r>
          </a:p>
          <a:p>
            <a:endParaRPr lang="en-NZ" dirty="0"/>
          </a:p>
        </p:txBody>
      </p:sp>
      <p:sp>
        <p:nvSpPr>
          <p:cNvPr id="4" name="Slide Number Placeholder 3"/>
          <p:cNvSpPr>
            <a:spLocks noGrp="1"/>
          </p:cNvSpPr>
          <p:nvPr>
            <p:ph type="sldNum" sz="quarter" idx="5"/>
          </p:nvPr>
        </p:nvSpPr>
        <p:spPr/>
        <p:txBody>
          <a:bodyPr/>
          <a:lstStyle/>
          <a:p>
            <a:fld id="{C05947D1-6A9E-8D43-872F-FB8BCF5A35BE}" type="slidenum">
              <a:rPr lang="en-US" smtClean="0"/>
              <a:t>4</a:t>
            </a:fld>
            <a:endParaRPr lang="en-US"/>
          </a:p>
        </p:txBody>
      </p:sp>
    </p:spTree>
    <p:extLst>
      <p:ext uri="{BB962C8B-B14F-4D97-AF65-F5344CB8AC3E}">
        <p14:creationId xmlns:p14="http://schemas.microsoft.com/office/powerpoint/2010/main" val="1536624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exemplify </a:t>
            </a:r>
            <a:r>
              <a:rPr lang="en-US" dirty="0" err="1"/>
              <a:t>Gause’s</a:t>
            </a:r>
            <a:r>
              <a:rPr lang="en-US" dirty="0"/>
              <a:t> Principle?</a:t>
            </a:r>
          </a:p>
          <a:p>
            <a:endParaRPr lang="en-US" dirty="0"/>
          </a:p>
          <a:p>
            <a:r>
              <a:rPr lang="en-US" dirty="0"/>
              <a:t>Image source: http://</a:t>
            </a:r>
            <a:r>
              <a:rPr lang="en-US" dirty="0" err="1"/>
              <a:t>www.tomwbell.net</a:t>
            </a:r>
            <a:r>
              <a:rPr lang="en-US" dirty="0"/>
              <a:t>/uploads/5/6/9/7/56976837/lecture_10.pdf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Referring to this paper: MacArthur, R. H. (1958). Population ecology of some warblers of </a:t>
            </a:r>
            <a:r>
              <a:rPr lang="en-NZ" dirty="0" err="1"/>
              <a:t>northeastern</a:t>
            </a:r>
            <a:r>
              <a:rPr lang="en-NZ" dirty="0"/>
              <a:t> coniferous forests. </a:t>
            </a:r>
            <a:r>
              <a:rPr lang="en-NZ" i="1" dirty="0"/>
              <a:t>Ecology</a:t>
            </a:r>
            <a:r>
              <a:rPr lang="en-NZ" dirty="0"/>
              <a:t>, </a:t>
            </a:r>
            <a:r>
              <a:rPr lang="en-NZ" i="1" dirty="0"/>
              <a:t>39</a:t>
            </a:r>
            <a:r>
              <a:rPr lang="en-NZ" dirty="0"/>
              <a:t>(4), 599-619.</a:t>
            </a:r>
            <a:r>
              <a:rPr lang="en-US" dirty="0"/>
              <a:t>  http://</a:t>
            </a:r>
            <a:r>
              <a:rPr lang="en-US" dirty="0" err="1"/>
              <a:t>www.tomwbell.net</a:t>
            </a:r>
            <a:r>
              <a:rPr lang="en-US" dirty="0"/>
              <a:t>/uploads/5/6/9/7/56976837/1931600.pdf </a:t>
            </a:r>
          </a:p>
          <a:p>
            <a:endParaRPr lang="en-US" dirty="0"/>
          </a:p>
        </p:txBody>
      </p:sp>
      <p:sp>
        <p:nvSpPr>
          <p:cNvPr id="4" name="Slide Number Placeholder 3"/>
          <p:cNvSpPr>
            <a:spLocks noGrp="1"/>
          </p:cNvSpPr>
          <p:nvPr>
            <p:ph type="sldNum" sz="quarter" idx="5"/>
          </p:nvPr>
        </p:nvSpPr>
        <p:spPr/>
        <p:txBody>
          <a:bodyPr/>
          <a:lstStyle/>
          <a:p>
            <a:fld id="{C05947D1-6A9E-8D43-872F-FB8BCF5A35BE}" type="slidenum">
              <a:rPr lang="en-US" smtClean="0"/>
              <a:t>5</a:t>
            </a:fld>
            <a:endParaRPr lang="en-US"/>
          </a:p>
        </p:txBody>
      </p:sp>
    </p:spTree>
    <p:extLst>
      <p:ext uri="{BB962C8B-B14F-4D97-AF65-F5344CB8AC3E}">
        <p14:creationId xmlns:p14="http://schemas.microsoft.com/office/powerpoint/2010/main" val="1468544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How does this exemplify </a:t>
            </a:r>
            <a:r>
              <a:rPr lang="en-NZ" dirty="0" err="1"/>
              <a:t>Gause’s</a:t>
            </a:r>
            <a:r>
              <a:rPr lang="en-NZ" dirty="0"/>
              <a:t> principle?</a:t>
            </a:r>
          </a:p>
          <a:p>
            <a:r>
              <a:rPr lang="en-NZ" dirty="0"/>
              <a:t>The red is dying out because they have the same niche and it is being out-competed</a:t>
            </a:r>
          </a:p>
          <a:p>
            <a:endParaRPr lang="en-NZ" dirty="0"/>
          </a:p>
          <a:p>
            <a:r>
              <a:rPr lang="en-NZ" dirty="0"/>
              <a:t>Eurasian red </a:t>
            </a:r>
            <a:r>
              <a:rPr lang="en-NZ" i="1" dirty="0"/>
              <a:t>Sciurus vulgaris</a:t>
            </a:r>
            <a:r>
              <a:rPr lang="en-NZ" dirty="0"/>
              <a:t>; the eastern </a:t>
            </a:r>
            <a:r>
              <a:rPr lang="en-NZ" dirty="0" err="1"/>
              <a:t>gray</a:t>
            </a:r>
            <a:r>
              <a:rPr lang="en-NZ" dirty="0"/>
              <a:t> squirrel </a:t>
            </a:r>
            <a:r>
              <a:rPr lang="en-NZ" i="1" dirty="0"/>
              <a:t>Sciurus carolinensis</a:t>
            </a:r>
          </a:p>
          <a:p>
            <a:r>
              <a:rPr lang="en-US" dirty="0"/>
              <a:t>The grey weas introduced in the late 1800’s.</a:t>
            </a:r>
          </a:p>
          <a:p>
            <a:r>
              <a:rPr lang="en-US" dirty="0"/>
              <a:t>In the 1870s the red squirrel pop was estimated at 3.5 million, these days about 150,000</a:t>
            </a:r>
          </a:p>
          <a:p>
            <a:endParaRPr lang="en-US" dirty="0"/>
          </a:p>
          <a:p>
            <a:r>
              <a:rPr lang="en-US" dirty="0"/>
              <a:t>Image squirrel: https://</a:t>
            </a:r>
            <a:r>
              <a:rPr lang="en-US" dirty="0" err="1"/>
              <a:t>fantasticfacts.net</a:t>
            </a:r>
            <a:r>
              <a:rPr lang="en-US" dirty="0"/>
              <a:t>/13246/</a:t>
            </a:r>
          </a:p>
          <a:p>
            <a:r>
              <a:rPr lang="en-US" dirty="0"/>
              <a:t>Map: https://</a:t>
            </a:r>
            <a:r>
              <a:rPr lang="en-US" dirty="0" err="1"/>
              <a:t>redsquirrelsunited.org.uk</a:t>
            </a:r>
            <a:r>
              <a:rPr lang="en-US" dirty="0"/>
              <a:t>/about/background/squirrel-distribution-map-c-craig-</a:t>
            </a:r>
            <a:r>
              <a:rPr lang="en-US" dirty="0" err="1"/>
              <a:t>shuttleworth</a:t>
            </a:r>
            <a:r>
              <a:rPr lang="en-US" dirty="0"/>
              <a:t>-and-</a:t>
            </a:r>
            <a:r>
              <a:rPr lang="en-US" dirty="0" err="1"/>
              <a:t>rsst</a:t>
            </a:r>
            <a:r>
              <a:rPr lang="en-US" dirty="0"/>
              <a:t>/ </a:t>
            </a:r>
          </a:p>
        </p:txBody>
      </p:sp>
      <p:sp>
        <p:nvSpPr>
          <p:cNvPr id="4" name="Slide Number Placeholder 3"/>
          <p:cNvSpPr>
            <a:spLocks noGrp="1"/>
          </p:cNvSpPr>
          <p:nvPr>
            <p:ph type="sldNum" sz="quarter" idx="5"/>
          </p:nvPr>
        </p:nvSpPr>
        <p:spPr/>
        <p:txBody>
          <a:bodyPr/>
          <a:lstStyle/>
          <a:p>
            <a:fld id="{C05947D1-6A9E-8D43-872F-FB8BCF5A35BE}" type="slidenum">
              <a:rPr lang="en-US" smtClean="0"/>
              <a:t>6</a:t>
            </a:fld>
            <a:endParaRPr lang="en-US"/>
          </a:p>
        </p:txBody>
      </p:sp>
    </p:spTree>
    <p:extLst>
      <p:ext uri="{BB962C8B-B14F-4D97-AF65-F5344CB8AC3E}">
        <p14:creationId xmlns:p14="http://schemas.microsoft.com/office/powerpoint/2010/main" val="184957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SPV image: https://</a:t>
            </a:r>
            <a:r>
              <a:rPr lang="en-US" dirty="0" err="1"/>
              <a:t>www.northernredsquirrels.org.uk</a:t>
            </a:r>
            <a:r>
              <a:rPr lang="en-US" dirty="0"/>
              <a:t>/squirrels/squirrel-pox-virus/</a:t>
            </a:r>
          </a:p>
          <a:p>
            <a:r>
              <a:rPr lang="en-US" dirty="0"/>
              <a:t>Hoarding images: https://</a:t>
            </a:r>
            <a:r>
              <a:rPr lang="en-US" dirty="0" err="1"/>
              <a:t>www.sciencedirect.com</a:t>
            </a:r>
            <a:r>
              <a:rPr lang="en-US" dirty="0"/>
              <a:t>/science/article/</a:t>
            </a:r>
            <a:r>
              <a:rPr lang="en-US" dirty="0" err="1"/>
              <a:t>pii</a:t>
            </a:r>
            <a:r>
              <a:rPr lang="en-US" dirty="0"/>
              <a:t>/S2352154622000456</a:t>
            </a:r>
          </a:p>
        </p:txBody>
      </p:sp>
      <p:sp>
        <p:nvSpPr>
          <p:cNvPr id="4" name="Slide Number Placeholder 3"/>
          <p:cNvSpPr>
            <a:spLocks noGrp="1"/>
          </p:cNvSpPr>
          <p:nvPr>
            <p:ph type="sldNum" sz="quarter" idx="5"/>
          </p:nvPr>
        </p:nvSpPr>
        <p:spPr/>
        <p:txBody>
          <a:bodyPr/>
          <a:lstStyle/>
          <a:p>
            <a:fld id="{C05947D1-6A9E-8D43-872F-FB8BCF5A35BE}" type="slidenum">
              <a:rPr lang="en-US" smtClean="0"/>
              <a:t>7</a:t>
            </a:fld>
            <a:endParaRPr lang="en-US"/>
          </a:p>
        </p:txBody>
      </p:sp>
    </p:spTree>
    <p:extLst>
      <p:ext uri="{BB962C8B-B14F-4D97-AF65-F5344CB8AC3E}">
        <p14:creationId xmlns:p14="http://schemas.microsoft.com/office/powerpoint/2010/main" val="1568857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How does this exemplify </a:t>
            </a:r>
            <a:r>
              <a:rPr lang="en-NZ" dirty="0" err="1"/>
              <a:t>Gause’s</a:t>
            </a:r>
            <a:r>
              <a:rPr lang="en-NZ" dirty="0"/>
              <a:t> principle?</a:t>
            </a:r>
          </a:p>
          <a:p>
            <a:endParaRPr lang="en-US" sz="1200" dirty="0"/>
          </a:p>
          <a:p>
            <a:r>
              <a:rPr lang="en-US" sz="1200" dirty="0"/>
              <a:t>feed on fish, but catch them in different ways</a:t>
            </a:r>
          </a:p>
          <a:p>
            <a:endParaRPr lang="en-US" sz="1200" dirty="0"/>
          </a:p>
          <a:p>
            <a:r>
              <a:rPr lang="en-US" sz="1200" dirty="0"/>
              <a:t>GBH: https://</a:t>
            </a:r>
            <a:r>
              <a:rPr lang="en-US" sz="1200" dirty="0" err="1"/>
              <a:t>www.allaboutbirds.org</a:t>
            </a:r>
            <a:r>
              <a:rPr lang="en-US" sz="1200" dirty="0"/>
              <a:t>/guide/</a:t>
            </a:r>
            <a:r>
              <a:rPr lang="en-US" sz="1200" dirty="0" err="1"/>
              <a:t>Great_Blue_Heron</a:t>
            </a:r>
            <a:r>
              <a:rPr lang="en-US" sz="1200" dirty="0"/>
              <a:t>/id</a:t>
            </a:r>
          </a:p>
          <a:p>
            <a:r>
              <a:rPr lang="en-US" sz="1200" dirty="0"/>
              <a:t>RE:  https://</a:t>
            </a:r>
            <a:r>
              <a:rPr lang="en-US" sz="1200" dirty="0" err="1"/>
              <a:t>www.birdandhike.com</a:t>
            </a:r>
            <a:r>
              <a:rPr lang="en-US" sz="1200" dirty="0"/>
              <a:t>/Wildlife/Birds/11-Pele/02-Arde/</a:t>
            </a:r>
            <a:r>
              <a:rPr lang="en-US" sz="1200" dirty="0" err="1"/>
              <a:t>Reeg</a:t>
            </a:r>
            <a:r>
              <a:rPr lang="en-US" sz="1200" dirty="0"/>
              <a:t>/_</a:t>
            </a:r>
            <a:r>
              <a:rPr lang="en-US" sz="1200" dirty="0" err="1"/>
              <a:t>Reeg.htm</a:t>
            </a:r>
            <a:endParaRPr lang="en-US" sz="1200" dirty="0"/>
          </a:p>
          <a:p>
            <a:r>
              <a:rPr lang="en-US" sz="1200" dirty="0"/>
              <a:t>SE:  https://</a:t>
            </a:r>
            <a:r>
              <a:rPr lang="en-US" sz="1200" dirty="0" err="1"/>
              <a:t>www.saltergrove.org</a:t>
            </a:r>
            <a:r>
              <a:rPr lang="en-US" sz="1200" dirty="0"/>
              <a:t>/snowy-egret/</a:t>
            </a:r>
          </a:p>
          <a:p>
            <a:r>
              <a:rPr lang="en-US" sz="1200" dirty="0"/>
              <a:t>GH: https://</a:t>
            </a:r>
            <a:r>
              <a:rPr lang="en-US" sz="1200" dirty="0" err="1"/>
              <a:t>www.chesapeakebay.net</a:t>
            </a:r>
            <a:r>
              <a:rPr lang="en-US" sz="1200" dirty="0"/>
              <a:t>/discover/field-guide/entry/green-heron</a:t>
            </a:r>
            <a:endParaRPr lang="en-US" dirty="0"/>
          </a:p>
        </p:txBody>
      </p:sp>
      <p:sp>
        <p:nvSpPr>
          <p:cNvPr id="4" name="Slide Number Placeholder 3"/>
          <p:cNvSpPr>
            <a:spLocks noGrp="1"/>
          </p:cNvSpPr>
          <p:nvPr>
            <p:ph type="sldNum" sz="quarter" idx="5"/>
          </p:nvPr>
        </p:nvSpPr>
        <p:spPr/>
        <p:txBody>
          <a:bodyPr/>
          <a:lstStyle/>
          <a:p>
            <a:fld id="{C05947D1-6A9E-8D43-872F-FB8BCF5A35BE}" type="slidenum">
              <a:rPr lang="en-US" smtClean="0"/>
              <a:t>8</a:t>
            </a:fld>
            <a:endParaRPr lang="en-US"/>
          </a:p>
        </p:txBody>
      </p:sp>
    </p:spTree>
    <p:extLst>
      <p:ext uri="{BB962C8B-B14F-4D97-AF65-F5344CB8AC3E}">
        <p14:creationId xmlns:p14="http://schemas.microsoft.com/office/powerpoint/2010/main" val="3793206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t>How does this exemplify </a:t>
            </a:r>
            <a:r>
              <a:rPr lang="en-NZ" sz="1800" dirty="0" err="1"/>
              <a:t>Gause’s</a:t>
            </a:r>
            <a:r>
              <a:rPr lang="en-NZ" sz="1800" dirty="0"/>
              <a:t> principle?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Times New Roman" panose="02020603050405020304" pitchFamily="18" charset="0"/>
                <a:ea typeface="Times New Roman" panose="02020603050405020304" pitchFamily="18" charset="0"/>
              </a:rPr>
              <a:t>Many species of vultures feed together with little competition, because they do not feed on the same kind of meat within the carcass.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Times New Roman" panose="02020603050405020304" pitchFamily="18" charset="0"/>
                <a:ea typeface="Times New Roman" panose="02020603050405020304" pitchFamily="18" charset="0"/>
              </a:rPr>
              <a:t>Image: https://</a:t>
            </a:r>
            <a:r>
              <a:rPr lang="en-NZ" sz="1800" dirty="0" err="1">
                <a:effectLst/>
                <a:latin typeface="Times New Roman" panose="02020603050405020304" pitchFamily="18" charset="0"/>
                <a:ea typeface="Times New Roman" panose="02020603050405020304" pitchFamily="18" charset="0"/>
              </a:rPr>
              <a:t>www.researchgate.net</a:t>
            </a:r>
            <a:r>
              <a:rPr lang="en-NZ" sz="1800" dirty="0">
                <a:effectLst/>
                <a:latin typeface="Times New Roman" panose="02020603050405020304" pitchFamily="18" charset="0"/>
                <a:ea typeface="Times New Roman" panose="02020603050405020304" pitchFamily="18" charset="0"/>
              </a:rPr>
              <a:t>/figure/Ecosystem-services-in-action-vultures-feeding-at-a-carcass-on-the-African-savannah_fig3_326086717</a:t>
            </a:r>
          </a:p>
          <a:p>
            <a:endParaRPr lang="en-US" dirty="0"/>
          </a:p>
        </p:txBody>
      </p:sp>
      <p:sp>
        <p:nvSpPr>
          <p:cNvPr id="4" name="Slide Number Placeholder 3"/>
          <p:cNvSpPr>
            <a:spLocks noGrp="1"/>
          </p:cNvSpPr>
          <p:nvPr>
            <p:ph type="sldNum" sz="quarter" idx="5"/>
          </p:nvPr>
        </p:nvSpPr>
        <p:spPr/>
        <p:txBody>
          <a:bodyPr/>
          <a:lstStyle/>
          <a:p>
            <a:fld id="{C05947D1-6A9E-8D43-872F-FB8BCF5A35BE}" type="slidenum">
              <a:rPr lang="en-US" smtClean="0"/>
              <a:t>9</a:t>
            </a:fld>
            <a:endParaRPr lang="en-US"/>
          </a:p>
        </p:txBody>
      </p:sp>
    </p:spTree>
    <p:extLst>
      <p:ext uri="{BB962C8B-B14F-4D97-AF65-F5344CB8AC3E}">
        <p14:creationId xmlns:p14="http://schemas.microsoft.com/office/powerpoint/2010/main" val="1390659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DE7E1-6D6A-7FA6-DED9-CFC94A12854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3E5CF5A-CD2A-4967-17E3-5F391C64D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C7777F6-43D5-E895-DC33-5F97B82A6169}"/>
              </a:ext>
            </a:extLst>
          </p:cNvPr>
          <p:cNvSpPr>
            <a:spLocks noGrp="1"/>
          </p:cNvSpPr>
          <p:nvPr>
            <p:ph type="dt" sz="half" idx="10"/>
          </p:nvPr>
        </p:nvSpPr>
        <p:spPr/>
        <p:txBody>
          <a:bodyPr/>
          <a:lstStyle/>
          <a:p>
            <a:fld id="{7EFD64A6-FDEC-BB42-9613-A811BEA5965B}" type="datetimeFigureOut">
              <a:rPr lang="en-US" smtClean="0"/>
              <a:t>10/25/24</a:t>
            </a:fld>
            <a:endParaRPr lang="en-US"/>
          </a:p>
        </p:txBody>
      </p:sp>
      <p:sp>
        <p:nvSpPr>
          <p:cNvPr id="5" name="Footer Placeholder 4">
            <a:extLst>
              <a:ext uri="{FF2B5EF4-FFF2-40B4-BE49-F238E27FC236}">
                <a16:creationId xmlns:a16="http://schemas.microsoft.com/office/drawing/2014/main" id="{298C5138-C4CB-49C1-E6FC-BD6897DD7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96717-4031-2E75-896E-48A70D3DEA34}"/>
              </a:ext>
            </a:extLst>
          </p:cNvPr>
          <p:cNvSpPr>
            <a:spLocks noGrp="1"/>
          </p:cNvSpPr>
          <p:nvPr>
            <p:ph type="sldNum" sz="quarter" idx="12"/>
          </p:nvPr>
        </p:nvSpPr>
        <p:spPr/>
        <p:txBody>
          <a:bodyPr/>
          <a:lstStyle/>
          <a:p>
            <a:fld id="{13578D61-8B93-174F-9E3A-26BC7E06F6BB}" type="slidenum">
              <a:rPr lang="en-US" smtClean="0"/>
              <a:t>‹#›</a:t>
            </a:fld>
            <a:endParaRPr lang="en-US"/>
          </a:p>
        </p:txBody>
      </p:sp>
    </p:spTree>
    <p:extLst>
      <p:ext uri="{BB962C8B-B14F-4D97-AF65-F5344CB8AC3E}">
        <p14:creationId xmlns:p14="http://schemas.microsoft.com/office/powerpoint/2010/main" val="361467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FF27-567F-1FEA-49D0-44A583040E4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16B2CAA-99DC-15D1-2D88-444CC526AF0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7A5D376-0638-08C5-8809-06F759D5DE3F}"/>
              </a:ext>
            </a:extLst>
          </p:cNvPr>
          <p:cNvSpPr>
            <a:spLocks noGrp="1"/>
          </p:cNvSpPr>
          <p:nvPr>
            <p:ph type="dt" sz="half" idx="10"/>
          </p:nvPr>
        </p:nvSpPr>
        <p:spPr/>
        <p:txBody>
          <a:bodyPr/>
          <a:lstStyle/>
          <a:p>
            <a:fld id="{7EFD64A6-FDEC-BB42-9613-A811BEA5965B}" type="datetimeFigureOut">
              <a:rPr lang="en-US" smtClean="0"/>
              <a:t>10/25/24</a:t>
            </a:fld>
            <a:endParaRPr lang="en-US"/>
          </a:p>
        </p:txBody>
      </p:sp>
      <p:sp>
        <p:nvSpPr>
          <p:cNvPr id="5" name="Footer Placeholder 4">
            <a:extLst>
              <a:ext uri="{FF2B5EF4-FFF2-40B4-BE49-F238E27FC236}">
                <a16:creationId xmlns:a16="http://schemas.microsoft.com/office/drawing/2014/main" id="{DCB3C325-88BC-FF9B-AB32-926E9DC23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0CD6E-7A20-F6CE-3753-6D7C33A5D8F6}"/>
              </a:ext>
            </a:extLst>
          </p:cNvPr>
          <p:cNvSpPr>
            <a:spLocks noGrp="1"/>
          </p:cNvSpPr>
          <p:nvPr>
            <p:ph type="sldNum" sz="quarter" idx="12"/>
          </p:nvPr>
        </p:nvSpPr>
        <p:spPr/>
        <p:txBody>
          <a:bodyPr/>
          <a:lstStyle/>
          <a:p>
            <a:fld id="{13578D61-8B93-174F-9E3A-26BC7E06F6BB}" type="slidenum">
              <a:rPr lang="en-US" smtClean="0"/>
              <a:t>‹#›</a:t>
            </a:fld>
            <a:endParaRPr lang="en-US"/>
          </a:p>
        </p:txBody>
      </p:sp>
    </p:spTree>
    <p:extLst>
      <p:ext uri="{BB962C8B-B14F-4D97-AF65-F5344CB8AC3E}">
        <p14:creationId xmlns:p14="http://schemas.microsoft.com/office/powerpoint/2010/main" val="3120027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5E65F-4E05-D823-80AB-F08ACCC30E1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983BB5-F28C-8EEF-9665-2436D8C6A71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17AE35-793C-C627-ACA0-178524E90964}"/>
              </a:ext>
            </a:extLst>
          </p:cNvPr>
          <p:cNvSpPr>
            <a:spLocks noGrp="1"/>
          </p:cNvSpPr>
          <p:nvPr>
            <p:ph type="dt" sz="half" idx="10"/>
          </p:nvPr>
        </p:nvSpPr>
        <p:spPr/>
        <p:txBody>
          <a:bodyPr/>
          <a:lstStyle/>
          <a:p>
            <a:fld id="{7EFD64A6-FDEC-BB42-9613-A811BEA5965B}" type="datetimeFigureOut">
              <a:rPr lang="en-US" smtClean="0"/>
              <a:t>10/25/24</a:t>
            </a:fld>
            <a:endParaRPr lang="en-US"/>
          </a:p>
        </p:txBody>
      </p:sp>
      <p:sp>
        <p:nvSpPr>
          <p:cNvPr id="5" name="Footer Placeholder 4">
            <a:extLst>
              <a:ext uri="{FF2B5EF4-FFF2-40B4-BE49-F238E27FC236}">
                <a16:creationId xmlns:a16="http://schemas.microsoft.com/office/drawing/2014/main" id="{ED79904F-6521-155F-C99E-C9A33FA9B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1E445-12EE-CE83-CF19-3D6869C7B8F0}"/>
              </a:ext>
            </a:extLst>
          </p:cNvPr>
          <p:cNvSpPr>
            <a:spLocks noGrp="1"/>
          </p:cNvSpPr>
          <p:nvPr>
            <p:ph type="sldNum" sz="quarter" idx="12"/>
          </p:nvPr>
        </p:nvSpPr>
        <p:spPr/>
        <p:txBody>
          <a:bodyPr/>
          <a:lstStyle/>
          <a:p>
            <a:fld id="{13578D61-8B93-174F-9E3A-26BC7E06F6BB}" type="slidenum">
              <a:rPr lang="en-US" smtClean="0"/>
              <a:t>‹#›</a:t>
            </a:fld>
            <a:endParaRPr lang="en-US"/>
          </a:p>
        </p:txBody>
      </p:sp>
    </p:spTree>
    <p:extLst>
      <p:ext uri="{BB962C8B-B14F-4D97-AF65-F5344CB8AC3E}">
        <p14:creationId xmlns:p14="http://schemas.microsoft.com/office/powerpoint/2010/main" val="191596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7B66-3B2B-3EB2-6FC5-4B13A514614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D82164-2590-86BB-DF4A-EB31ED88BE9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D40BDB-6E30-E1D3-16B5-6116F65D01E3}"/>
              </a:ext>
            </a:extLst>
          </p:cNvPr>
          <p:cNvSpPr>
            <a:spLocks noGrp="1"/>
          </p:cNvSpPr>
          <p:nvPr>
            <p:ph type="dt" sz="half" idx="10"/>
          </p:nvPr>
        </p:nvSpPr>
        <p:spPr/>
        <p:txBody>
          <a:bodyPr/>
          <a:lstStyle/>
          <a:p>
            <a:fld id="{7EFD64A6-FDEC-BB42-9613-A811BEA5965B}" type="datetimeFigureOut">
              <a:rPr lang="en-US" smtClean="0"/>
              <a:t>10/25/24</a:t>
            </a:fld>
            <a:endParaRPr lang="en-US"/>
          </a:p>
        </p:txBody>
      </p:sp>
      <p:sp>
        <p:nvSpPr>
          <p:cNvPr id="5" name="Footer Placeholder 4">
            <a:extLst>
              <a:ext uri="{FF2B5EF4-FFF2-40B4-BE49-F238E27FC236}">
                <a16:creationId xmlns:a16="http://schemas.microsoft.com/office/drawing/2014/main" id="{2DE481F0-812D-6F00-6E8D-88EACD462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604DD-99E5-4DF0-32B6-B47554E9D978}"/>
              </a:ext>
            </a:extLst>
          </p:cNvPr>
          <p:cNvSpPr>
            <a:spLocks noGrp="1"/>
          </p:cNvSpPr>
          <p:nvPr>
            <p:ph type="sldNum" sz="quarter" idx="12"/>
          </p:nvPr>
        </p:nvSpPr>
        <p:spPr/>
        <p:txBody>
          <a:bodyPr/>
          <a:lstStyle/>
          <a:p>
            <a:fld id="{13578D61-8B93-174F-9E3A-26BC7E06F6BB}" type="slidenum">
              <a:rPr lang="en-US" smtClean="0"/>
              <a:t>‹#›</a:t>
            </a:fld>
            <a:endParaRPr lang="en-US"/>
          </a:p>
        </p:txBody>
      </p:sp>
    </p:spTree>
    <p:extLst>
      <p:ext uri="{BB962C8B-B14F-4D97-AF65-F5344CB8AC3E}">
        <p14:creationId xmlns:p14="http://schemas.microsoft.com/office/powerpoint/2010/main" val="250061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1F6D-EC49-A9CE-79F6-207155A455C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9F2F80B-D6B8-521D-C2B3-7B80FF1EBE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E0B1906-B951-2094-7776-F23F5683B8ED}"/>
              </a:ext>
            </a:extLst>
          </p:cNvPr>
          <p:cNvSpPr>
            <a:spLocks noGrp="1"/>
          </p:cNvSpPr>
          <p:nvPr>
            <p:ph type="dt" sz="half" idx="10"/>
          </p:nvPr>
        </p:nvSpPr>
        <p:spPr/>
        <p:txBody>
          <a:bodyPr/>
          <a:lstStyle/>
          <a:p>
            <a:fld id="{7EFD64A6-FDEC-BB42-9613-A811BEA5965B}" type="datetimeFigureOut">
              <a:rPr lang="en-US" smtClean="0"/>
              <a:t>10/25/24</a:t>
            </a:fld>
            <a:endParaRPr lang="en-US"/>
          </a:p>
        </p:txBody>
      </p:sp>
      <p:sp>
        <p:nvSpPr>
          <p:cNvPr id="5" name="Footer Placeholder 4">
            <a:extLst>
              <a:ext uri="{FF2B5EF4-FFF2-40B4-BE49-F238E27FC236}">
                <a16:creationId xmlns:a16="http://schemas.microsoft.com/office/drawing/2014/main" id="{3BB41CD5-408D-FA0A-7010-6053C8C50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F3F49-7A3A-985B-AD62-035D50D618C8}"/>
              </a:ext>
            </a:extLst>
          </p:cNvPr>
          <p:cNvSpPr>
            <a:spLocks noGrp="1"/>
          </p:cNvSpPr>
          <p:nvPr>
            <p:ph type="sldNum" sz="quarter" idx="12"/>
          </p:nvPr>
        </p:nvSpPr>
        <p:spPr/>
        <p:txBody>
          <a:bodyPr/>
          <a:lstStyle/>
          <a:p>
            <a:fld id="{13578D61-8B93-174F-9E3A-26BC7E06F6BB}" type="slidenum">
              <a:rPr lang="en-US" smtClean="0"/>
              <a:t>‹#›</a:t>
            </a:fld>
            <a:endParaRPr lang="en-US"/>
          </a:p>
        </p:txBody>
      </p:sp>
    </p:spTree>
    <p:extLst>
      <p:ext uri="{BB962C8B-B14F-4D97-AF65-F5344CB8AC3E}">
        <p14:creationId xmlns:p14="http://schemas.microsoft.com/office/powerpoint/2010/main" val="295275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CF9B-1B36-EC4E-75EC-7E83C66C9C7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8090376-1FE9-FED2-4159-1769E4210A0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23D48D6-E783-73D0-ABF4-E0E84E55E89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D2147D4-2F99-9D17-CD8D-296517054CF3}"/>
              </a:ext>
            </a:extLst>
          </p:cNvPr>
          <p:cNvSpPr>
            <a:spLocks noGrp="1"/>
          </p:cNvSpPr>
          <p:nvPr>
            <p:ph type="dt" sz="half" idx="10"/>
          </p:nvPr>
        </p:nvSpPr>
        <p:spPr/>
        <p:txBody>
          <a:bodyPr/>
          <a:lstStyle/>
          <a:p>
            <a:fld id="{7EFD64A6-FDEC-BB42-9613-A811BEA5965B}" type="datetimeFigureOut">
              <a:rPr lang="en-US" smtClean="0"/>
              <a:t>10/25/24</a:t>
            </a:fld>
            <a:endParaRPr lang="en-US"/>
          </a:p>
        </p:txBody>
      </p:sp>
      <p:sp>
        <p:nvSpPr>
          <p:cNvPr id="6" name="Footer Placeholder 5">
            <a:extLst>
              <a:ext uri="{FF2B5EF4-FFF2-40B4-BE49-F238E27FC236}">
                <a16:creationId xmlns:a16="http://schemas.microsoft.com/office/drawing/2014/main" id="{44F4760D-FFAB-CD15-8C28-313454AF35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9DE39-7F38-881B-B164-1BAF23C67AB1}"/>
              </a:ext>
            </a:extLst>
          </p:cNvPr>
          <p:cNvSpPr>
            <a:spLocks noGrp="1"/>
          </p:cNvSpPr>
          <p:nvPr>
            <p:ph type="sldNum" sz="quarter" idx="12"/>
          </p:nvPr>
        </p:nvSpPr>
        <p:spPr/>
        <p:txBody>
          <a:bodyPr/>
          <a:lstStyle/>
          <a:p>
            <a:fld id="{13578D61-8B93-174F-9E3A-26BC7E06F6BB}" type="slidenum">
              <a:rPr lang="en-US" smtClean="0"/>
              <a:t>‹#›</a:t>
            </a:fld>
            <a:endParaRPr lang="en-US"/>
          </a:p>
        </p:txBody>
      </p:sp>
    </p:spTree>
    <p:extLst>
      <p:ext uri="{BB962C8B-B14F-4D97-AF65-F5344CB8AC3E}">
        <p14:creationId xmlns:p14="http://schemas.microsoft.com/office/powerpoint/2010/main" val="68276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CF053-29BF-B6E6-C823-E52953847D1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C98D536-DB03-54CC-6649-A43FE4E6B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38A995B-381E-B4D7-845C-78D30713EC7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F251081-6998-E715-E402-1412B505AB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7AB1656-C812-DEB6-F396-8B4F92F8BE6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6667203-F571-A3D6-4A94-C0BD28398D93}"/>
              </a:ext>
            </a:extLst>
          </p:cNvPr>
          <p:cNvSpPr>
            <a:spLocks noGrp="1"/>
          </p:cNvSpPr>
          <p:nvPr>
            <p:ph type="dt" sz="half" idx="10"/>
          </p:nvPr>
        </p:nvSpPr>
        <p:spPr/>
        <p:txBody>
          <a:bodyPr/>
          <a:lstStyle/>
          <a:p>
            <a:fld id="{7EFD64A6-FDEC-BB42-9613-A811BEA5965B}" type="datetimeFigureOut">
              <a:rPr lang="en-US" smtClean="0"/>
              <a:t>10/25/24</a:t>
            </a:fld>
            <a:endParaRPr lang="en-US"/>
          </a:p>
        </p:txBody>
      </p:sp>
      <p:sp>
        <p:nvSpPr>
          <p:cNvPr id="8" name="Footer Placeholder 7">
            <a:extLst>
              <a:ext uri="{FF2B5EF4-FFF2-40B4-BE49-F238E27FC236}">
                <a16:creationId xmlns:a16="http://schemas.microsoft.com/office/drawing/2014/main" id="{80B4FC40-2864-2691-473D-6240B7AEAC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733CEE-465C-9B51-A129-4049E45536A6}"/>
              </a:ext>
            </a:extLst>
          </p:cNvPr>
          <p:cNvSpPr>
            <a:spLocks noGrp="1"/>
          </p:cNvSpPr>
          <p:nvPr>
            <p:ph type="sldNum" sz="quarter" idx="12"/>
          </p:nvPr>
        </p:nvSpPr>
        <p:spPr/>
        <p:txBody>
          <a:bodyPr/>
          <a:lstStyle/>
          <a:p>
            <a:fld id="{13578D61-8B93-174F-9E3A-26BC7E06F6BB}" type="slidenum">
              <a:rPr lang="en-US" smtClean="0"/>
              <a:t>‹#›</a:t>
            </a:fld>
            <a:endParaRPr lang="en-US"/>
          </a:p>
        </p:txBody>
      </p:sp>
    </p:spTree>
    <p:extLst>
      <p:ext uri="{BB962C8B-B14F-4D97-AF65-F5344CB8AC3E}">
        <p14:creationId xmlns:p14="http://schemas.microsoft.com/office/powerpoint/2010/main" val="109405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D0F4-B088-6EC4-C783-3E5E97C802F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4D1241F-4A0D-D116-C4B8-7B9E5D6845CD}"/>
              </a:ext>
            </a:extLst>
          </p:cNvPr>
          <p:cNvSpPr>
            <a:spLocks noGrp="1"/>
          </p:cNvSpPr>
          <p:nvPr>
            <p:ph type="dt" sz="half" idx="10"/>
          </p:nvPr>
        </p:nvSpPr>
        <p:spPr/>
        <p:txBody>
          <a:bodyPr/>
          <a:lstStyle/>
          <a:p>
            <a:fld id="{7EFD64A6-FDEC-BB42-9613-A811BEA5965B}" type="datetimeFigureOut">
              <a:rPr lang="en-US" smtClean="0"/>
              <a:t>10/25/24</a:t>
            </a:fld>
            <a:endParaRPr lang="en-US"/>
          </a:p>
        </p:txBody>
      </p:sp>
      <p:sp>
        <p:nvSpPr>
          <p:cNvPr id="4" name="Footer Placeholder 3">
            <a:extLst>
              <a:ext uri="{FF2B5EF4-FFF2-40B4-BE49-F238E27FC236}">
                <a16:creationId xmlns:a16="http://schemas.microsoft.com/office/drawing/2014/main" id="{C26C8CF9-1827-861D-1EE6-4A573BE8C8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F3AD5A-D76A-ED71-339E-7D2C8FDFDCBB}"/>
              </a:ext>
            </a:extLst>
          </p:cNvPr>
          <p:cNvSpPr>
            <a:spLocks noGrp="1"/>
          </p:cNvSpPr>
          <p:nvPr>
            <p:ph type="sldNum" sz="quarter" idx="12"/>
          </p:nvPr>
        </p:nvSpPr>
        <p:spPr/>
        <p:txBody>
          <a:bodyPr/>
          <a:lstStyle/>
          <a:p>
            <a:fld id="{13578D61-8B93-174F-9E3A-26BC7E06F6BB}" type="slidenum">
              <a:rPr lang="en-US" smtClean="0"/>
              <a:t>‹#›</a:t>
            </a:fld>
            <a:endParaRPr lang="en-US"/>
          </a:p>
        </p:txBody>
      </p:sp>
    </p:spTree>
    <p:extLst>
      <p:ext uri="{BB962C8B-B14F-4D97-AF65-F5344CB8AC3E}">
        <p14:creationId xmlns:p14="http://schemas.microsoft.com/office/powerpoint/2010/main" val="115075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78E72B-4B26-4967-D31D-2EE3976D72D0}"/>
              </a:ext>
            </a:extLst>
          </p:cNvPr>
          <p:cNvSpPr>
            <a:spLocks noGrp="1"/>
          </p:cNvSpPr>
          <p:nvPr>
            <p:ph type="dt" sz="half" idx="10"/>
          </p:nvPr>
        </p:nvSpPr>
        <p:spPr/>
        <p:txBody>
          <a:bodyPr/>
          <a:lstStyle/>
          <a:p>
            <a:fld id="{7EFD64A6-FDEC-BB42-9613-A811BEA5965B}" type="datetimeFigureOut">
              <a:rPr lang="en-US" smtClean="0"/>
              <a:t>10/25/24</a:t>
            </a:fld>
            <a:endParaRPr lang="en-US"/>
          </a:p>
        </p:txBody>
      </p:sp>
      <p:sp>
        <p:nvSpPr>
          <p:cNvPr id="3" name="Footer Placeholder 2">
            <a:extLst>
              <a:ext uri="{FF2B5EF4-FFF2-40B4-BE49-F238E27FC236}">
                <a16:creationId xmlns:a16="http://schemas.microsoft.com/office/drawing/2014/main" id="{4F473888-BBC6-5E6F-CF81-6BF7BE3065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44EEB2-9F73-0905-47CA-797278C80820}"/>
              </a:ext>
            </a:extLst>
          </p:cNvPr>
          <p:cNvSpPr>
            <a:spLocks noGrp="1"/>
          </p:cNvSpPr>
          <p:nvPr>
            <p:ph type="sldNum" sz="quarter" idx="12"/>
          </p:nvPr>
        </p:nvSpPr>
        <p:spPr/>
        <p:txBody>
          <a:bodyPr/>
          <a:lstStyle/>
          <a:p>
            <a:fld id="{13578D61-8B93-174F-9E3A-26BC7E06F6BB}" type="slidenum">
              <a:rPr lang="en-US" smtClean="0"/>
              <a:t>‹#›</a:t>
            </a:fld>
            <a:endParaRPr lang="en-US"/>
          </a:p>
        </p:txBody>
      </p:sp>
    </p:spTree>
    <p:extLst>
      <p:ext uri="{BB962C8B-B14F-4D97-AF65-F5344CB8AC3E}">
        <p14:creationId xmlns:p14="http://schemas.microsoft.com/office/powerpoint/2010/main" val="3199703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9DC0-A64F-E573-60AD-F6695B992B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CB5E26F-8CAB-A552-44B1-D892A56D17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91A69BA-4B02-CDF8-2FA7-1724F4B1E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B0AF5E-53B2-6153-8FB0-8C829E2CB157}"/>
              </a:ext>
            </a:extLst>
          </p:cNvPr>
          <p:cNvSpPr>
            <a:spLocks noGrp="1"/>
          </p:cNvSpPr>
          <p:nvPr>
            <p:ph type="dt" sz="half" idx="10"/>
          </p:nvPr>
        </p:nvSpPr>
        <p:spPr/>
        <p:txBody>
          <a:bodyPr/>
          <a:lstStyle/>
          <a:p>
            <a:fld id="{7EFD64A6-FDEC-BB42-9613-A811BEA5965B}" type="datetimeFigureOut">
              <a:rPr lang="en-US" smtClean="0"/>
              <a:t>10/25/24</a:t>
            </a:fld>
            <a:endParaRPr lang="en-US"/>
          </a:p>
        </p:txBody>
      </p:sp>
      <p:sp>
        <p:nvSpPr>
          <p:cNvPr id="6" name="Footer Placeholder 5">
            <a:extLst>
              <a:ext uri="{FF2B5EF4-FFF2-40B4-BE49-F238E27FC236}">
                <a16:creationId xmlns:a16="http://schemas.microsoft.com/office/drawing/2014/main" id="{F7CFD12C-B900-88E8-01D0-2A8240B4E3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8DA88B-C623-DD2A-B694-9E149D229E42}"/>
              </a:ext>
            </a:extLst>
          </p:cNvPr>
          <p:cNvSpPr>
            <a:spLocks noGrp="1"/>
          </p:cNvSpPr>
          <p:nvPr>
            <p:ph type="sldNum" sz="quarter" idx="12"/>
          </p:nvPr>
        </p:nvSpPr>
        <p:spPr/>
        <p:txBody>
          <a:bodyPr/>
          <a:lstStyle/>
          <a:p>
            <a:fld id="{13578D61-8B93-174F-9E3A-26BC7E06F6BB}" type="slidenum">
              <a:rPr lang="en-US" smtClean="0"/>
              <a:t>‹#›</a:t>
            </a:fld>
            <a:endParaRPr lang="en-US"/>
          </a:p>
        </p:txBody>
      </p:sp>
    </p:spTree>
    <p:extLst>
      <p:ext uri="{BB962C8B-B14F-4D97-AF65-F5344CB8AC3E}">
        <p14:creationId xmlns:p14="http://schemas.microsoft.com/office/powerpoint/2010/main" val="1815710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6624-1823-EDC3-3EC0-F42FDBD5E7F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6E560FE-3217-F7F6-FF34-810CF52DA8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428398-192F-48E8-4A1F-27CC6B6E9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BC6B737-C33F-8D92-15BC-22721338582F}"/>
              </a:ext>
            </a:extLst>
          </p:cNvPr>
          <p:cNvSpPr>
            <a:spLocks noGrp="1"/>
          </p:cNvSpPr>
          <p:nvPr>
            <p:ph type="dt" sz="half" idx="10"/>
          </p:nvPr>
        </p:nvSpPr>
        <p:spPr/>
        <p:txBody>
          <a:bodyPr/>
          <a:lstStyle/>
          <a:p>
            <a:fld id="{7EFD64A6-FDEC-BB42-9613-A811BEA5965B}" type="datetimeFigureOut">
              <a:rPr lang="en-US" smtClean="0"/>
              <a:t>10/25/24</a:t>
            </a:fld>
            <a:endParaRPr lang="en-US"/>
          </a:p>
        </p:txBody>
      </p:sp>
      <p:sp>
        <p:nvSpPr>
          <p:cNvPr id="6" name="Footer Placeholder 5">
            <a:extLst>
              <a:ext uri="{FF2B5EF4-FFF2-40B4-BE49-F238E27FC236}">
                <a16:creationId xmlns:a16="http://schemas.microsoft.com/office/drawing/2014/main" id="{6D7CDEA4-8C53-A3B4-8751-015AEF23A3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1251D4-0515-3D04-FA47-C13016C46E7B}"/>
              </a:ext>
            </a:extLst>
          </p:cNvPr>
          <p:cNvSpPr>
            <a:spLocks noGrp="1"/>
          </p:cNvSpPr>
          <p:nvPr>
            <p:ph type="sldNum" sz="quarter" idx="12"/>
          </p:nvPr>
        </p:nvSpPr>
        <p:spPr/>
        <p:txBody>
          <a:bodyPr/>
          <a:lstStyle/>
          <a:p>
            <a:fld id="{13578D61-8B93-174F-9E3A-26BC7E06F6BB}" type="slidenum">
              <a:rPr lang="en-US" smtClean="0"/>
              <a:t>‹#›</a:t>
            </a:fld>
            <a:endParaRPr lang="en-US"/>
          </a:p>
        </p:txBody>
      </p:sp>
    </p:spTree>
    <p:extLst>
      <p:ext uri="{BB962C8B-B14F-4D97-AF65-F5344CB8AC3E}">
        <p14:creationId xmlns:p14="http://schemas.microsoft.com/office/powerpoint/2010/main" val="399347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3EAE73-A72B-7D20-D57D-45901BF5AC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E18EFA9-4EB6-4F33-CC98-8384072EFB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21CB1E-E47A-92AF-2A50-26F1A1F225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D64A6-FDEC-BB42-9613-A811BEA5965B}" type="datetimeFigureOut">
              <a:rPr lang="en-US" smtClean="0"/>
              <a:t>10/25/24</a:t>
            </a:fld>
            <a:endParaRPr lang="en-US"/>
          </a:p>
        </p:txBody>
      </p:sp>
      <p:sp>
        <p:nvSpPr>
          <p:cNvPr id="5" name="Footer Placeholder 4">
            <a:extLst>
              <a:ext uri="{FF2B5EF4-FFF2-40B4-BE49-F238E27FC236}">
                <a16:creationId xmlns:a16="http://schemas.microsoft.com/office/drawing/2014/main" id="{A7274998-46E9-E45B-6021-EF5D838AA2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82D47A-C8AA-4A8D-FA41-D1B6ECCCC8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78D61-8B93-174F-9E3A-26BC7E06F6BB}" type="slidenum">
              <a:rPr lang="en-US" smtClean="0"/>
              <a:t>‹#›</a:t>
            </a:fld>
            <a:endParaRPr lang="en-US"/>
          </a:p>
        </p:txBody>
      </p:sp>
    </p:spTree>
    <p:extLst>
      <p:ext uri="{BB962C8B-B14F-4D97-AF65-F5344CB8AC3E}">
        <p14:creationId xmlns:p14="http://schemas.microsoft.com/office/powerpoint/2010/main" val="95796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image" Target="https://www.saltergrove.org/_files/public/Bird%20Galleries/Snowy%20Egret/01%20Snowy%20Egret.jpeg?w=1024"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https://www.allaboutbirds.org/guide/assets/photo/60314231-480px.jpg" TargetMode="External"/><Relationship Id="rId9" Type="http://schemas.openxmlformats.org/officeDocument/2006/relationships/image" Target="https://d18lev1ok5leia.cloudfront.net/chesapeakebay/critters/_700x600_fit_center-center_none/Green-heron-190.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https://www.researchgate.net/publication/326086717/figure/fig3/AS:672888784957452@1537440596999/Ecosystem-services-in-action-vultures-feeding-at-a-carcass-on-the-African-savannah.pp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06855-FBA1-C002-800F-D9A74E0264D8}"/>
              </a:ext>
            </a:extLst>
          </p:cNvPr>
          <p:cNvSpPr>
            <a:spLocks noGrp="1"/>
          </p:cNvSpPr>
          <p:nvPr>
            <p:ph type="ctrTitle"/>
          </p:nvPr>
        </p:nvSpPr>
        <p:spPr/>
        <p:txBody>
          <a:bodyPr/>
          <a:lstStyle/>
          <a:p>
            <a:r>
              <a:rPr lang="en-US" dirty="0" err="1"/>
              <a:t>Gause’s</a:t>
            </a:r>
            <a:r>
              <a:rPr lang="en-US" dirty="0"/>
              <a:t> Principle</a:t>
            </a:r>
          </a:p>
        </p:txBody>
      </p:sp>
    </p:spTree>
    <p:extLst>
      <p:ext uri="{BB962C8B-B14F-4D97-AF65-F5344CB8AC3E}">
        <p14:creationId xmlns:p14="http://schemas.microsoft.com/office/powerpoint/2010/main" val="25988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1D0C6A-FC40-5609-F54D-DEE8AF6A1737}"/>
              </a:ext>
            </a:extLst>
          </p:cNvPr>
          <p:cNvSpPr>
            <a:spLocks noGrp="1"/>
          </p:cNvSpPr>
          <p:nvPr>
            <p:ph type="title"/>
          </p:nvPr>
        </p:nvSpPr>
        <p:spPr>
          <a:xfrm>
            <a:off x="839788" y="457200"/>
            <a:ext cx="4406663" cy="768485"/>
          </a:xfrm>
        </p:spPr>
        <p:txBody>
          <a:bodyPr>
            <a:normAutofit/>
          </a:bodyPr>
          <a:lstStyle/>
          <a:p>
            <a:r>
              <a:rPr lang="en-US" sz="4400" dirty="0" err="1"/>
              <a:t>Gause’s</a:t>
            </a:r>
            <a:r>
              <a:rPr lang="en-US" sz="4400" dirty="0"/>
              <a:t> Principle</a:t>
            </a:r>
          </a:p>
        </p:txBody>
      </p:sp>
      <p:sp>
        <p:nvSpPr>
          <p:cNvPr id="6" name="Text Placeholder 5">
            <a:extLst>
              <a:ext uri="{FF2B5EF4-FFF2-40B4-BE49-F238E27FC236}">
                <a16:creationId xmlns:a16="http://schemas.microsoft.com/office/drawing/2014/main" id="{F23AA106-14DB-F6C6-3895-B2926E50ADE8}"/>
              </a:ext>
            </a:extLst>
          </p:cNvPr>
          <p:cNvSpPr>
            <a:spLocks noGrp="1"/>
          </p:cNvSpPr>
          <p:nvPr>
            <p:ph type="body" sz="half" idx="2"/>
          </p:nvPr>
        </p:nvSpPr>
        <p:spPr>
          <a:xfrm>
            <a:off x="564204" y="1556427"/>
            <a:ext cx="5862536" cy="4260714"/>
          </a:xfrm>
        </p:spPr>
        <p:txBody>
          <a:bodyPr>
            <a:normAutofit/>
          </a:bodyPr>
          <a:lstStyle/>
          <a:p>
            <a:r>
              <a:rPr lang="en-NZ" sz="3600" dirty="0"/>
              <a:t>“</a:t>
            </a:r>
            <a:r>
              <a:rPr lang="en-NZ" sz="3600" b="1" dirty="0"/>
              <a:t>Two species with identical niches (and competing for a single resource) cannot coexist together indefinitely</a:t>
            </a:r>
            <a:r>
              <a:rPr lang="en-NZ" sz="3600" dirty="0"/>
              <a:t>.”</a:t>
            </a:r>
          </a:p>
          <a:p>
            <a:r>
              <a:rPr lang="en-NZ" sz="3200" dirty="0"/>
              <a:t>Also called the competitive exclusion principle</a:t>
            </a:r>
          </a:p>
          <a:p>
            <a:r>
              <a:rPr lang="en-NZ" sz="3200" dirty="0"/>
              <a:t>Attributed to </a:t>
            </a:r>
            <a:r>
              <a:rPr lang="en-NZ" sz="3200" dirty="0" err="1"/>
              <a:t>Georgii</a:t>
            </a:r>
            <a:r>
              <a:rPr lang="en-NZ" sz="3200" dirty="0"/>
              <a:t> </a:t>
            </a:r>
            <a:r>
              <a:rPr lang="en-NZ" sz="3200" dirty="0" err="1"/>
              <a:t>Frantsevitch</a:t>
            </a:r>
            <a:r>
              <a:rPr lang="en-NZ" sz="3200" dirty="0"/>
              <a:t> </a:t>
            </a:r>
            <a:r>
              <a:rPr lang="en-NZ" sz="3200" dirty="0" err="1"/>
              <a:t>Gause</a:t>
            </a:r>
            <a:r>
              <a:rPr lang="en-NZ" sz="3200" dirty="0"/>
              <a:t> (1934)</a:t>
            </a:r>
            <a:endParaRPr lang="en-US" sz="3200" dirty="0"/>
          </a:p>
        </p:txBody>
      </p:sp>
      <p:pic>
        <p:nvPicPr>
          <p:cNvPr id="1028" name="Picture 4" descr="precursores de la ecología timeline | Timetoast Timelines">
            <a:extLst>
              <a:ext uri="{FF2B5EF4-FFF2-40B4-BE49-F238E27FC236}">
                <a16:creationId xmlns:a16="http://schemas.microsoft.com/office/drawing/2014/main" id="{345CF5AA-286E-8968-5CEC-6BEEDA41C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549" y="457200"/>
            <a:ext cx="4406663" cy="57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52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0212C-7F8A-4D69-A670-41B4FB88AA4C}"/>
              </a:ext>
            </a:extLst>
          </p:cNvPr>
          <p:cNvSpPr>
            <a:spLocks noGrp="1"/>
          </p:cNvSpPr>
          <p:nvPr>
            <p:ph type="title"/>
          </p:nvPr>
        </p:nvSpPr>
        <p:spPr>
          <a:xfrm>
            <a:off x="371272" y="442947"/>
            <a:ext cx="4161817" cy="1791240"/>
          </a:xfrm>
        </p:spPr>
        <p:txBody>
          <a:bodyPr/>
          <a:lstStyle/>
          <a:p>
            <a:r>
              <a:rPr lang="en-US" dirty="0"/>
              <a:t>Implications of </a:t>
            </a:r>
            <a:r>
              <a:rPr lang="en-US" dirty="0" err="1"/>
              <a:t>Gause’s</a:t>
            </a:r>
            <a:r>
              <a:rPr lang="en-US" dirty="0"/>
              <a:t> Principle</a:t>
            </a:r>
          </a:p>
        </p:txBody>
      </p:sp>
      <p:sp>
        <p:nvSpPr>
          <p:cNvPr id="3" name="Content Placeholder 2">
            <a:extLst>
              <a:ext uri="{FF2B5EF4-FFF2-40B4-BE49-F238E27FC236}">
                <a16:creationId xmlns:a16="http://schemas.microsoft.com/office/drawing/2014/main" id="{374CCCD9-7405-E630-A8C7-BB072A1FD0F0}"/>
              </a:ext>
            </a:extLst>
          </p:cNvPr>
          <p:cNvSpPr>
            <a:spLocks noGrp="1"/>
          </p:cNvSpPr>
          <p:nvPr>
            <p:ph idx="1"/>
          </p:nvPr>
        </p:nvSpPr>
        <p:spPr>
          <a:xfrm>
            <a:off x="254540" y="2467651"/>
            <a:ext cx="4278549" cy="2765830"/>
          </a:xfrm>
        </p:spPr>
        <p:txBody>
          <a:bodyPr/>
          <a:lstStyle/>
          <a:p>
            <a:r>
              <a:rPr lang="en-US" dirty="0"/>
              <a:t>Co-existing species have differences in their niche</a:t>
            </a:r>
          </a:p>
          <a:p>
            <a:r>
              <a:rPr lang="en-US" dirty="0"/>
              <a:t>When several species co-exist their niches may be narrower than when they live alone</a:t>
            </a:r>
          </a:p>
        </p:txBody>
      </p:sp>
      <p:pic>
        <p:nvPicPr>
          <p:cNvPr id="7" name="Picture 6">
            <a:extLst>
              <a:ext uri="{FF2B5EF4-FFF2-40B4-BE49-F238E27FC236}">
                <a16:creationId xmlns:a16="http://schemas.microsoft.com/office/drawing/2014/main" id="{A781315D-4A0B-181E-47F4-C0F17F7624C7}"/>
              </a:ext>
            </a:extLst>
          </p:cNvPr>
          <p:cNvPicPr>
            <a:picLocks noChangeAspect="1"/>
          </p:cNvPicPr>
          <p:nvPr/>
        </p:nvPicPr>
        <p:blipFill>
          <a:blip r:embed="rId3"/>
          <a:stretch>
            <a:fillRect/>
          </a:stretch>
        </p:blipFill>
        <p:spPr>
          <a:xfrm>
            <a:off x="4962728" y="142875"/>
            <a:ext cx="6858000" cy="6350000"/>
          </a:xfrm>
          <a:prstGeom prst="rect">
            <a:avLst/>
          </a:prstGeom>
        </p:spPr>
      </p:pic>
    </p:spTree>
    <p:extLst>
      <p:ext uri="{BB962C8B-B14F-4D97-AF65-F5344CB8AC3E}">
        <p14:creationId xmlns:p14="http://schemas.microsoft.com/office/powerpoint/2010/main" val="380592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6029-9931-47EB-0D59-7C741F19AA0C}"/>
              </a:ext>
            </a:extLst>
          </p:cNvPr>
          <p:cNvSpPr>
            <a:spLocks noGrp="1"/>
          </p:cNvSpPr>
          <p:nvPr>
            <p:ph type="title"/>
          </p:nvPr>
        </p:nvSpPr>
        <p:spPr>
          <a:xfrm>
            <a:off x="381000" y="219652"/>
            <a:ext cx="6807740" cy="1027257"/>
          </a:xfrm>
        </p:spPr>
        <p:txBody>
          <a:bodyPr/>
          <a:lstStyle/>
          <a:p>
            <a:r>
              <a:rPr lang="en-US" dirty="0"/>
              <a:t>NZ rats</a:t>
            </a:r>
          </a:p>
        </p:txBody>
      </p:sp>
      <p:pic>
        <p:nvPicPr>
          <p:cNvPr id="7" name="Picture 6">
            <a:extLst>
              <a:ext uri="{FF2B5EF4-FFF2-40B4-BE49-F238E27FC236}">
                <a16:creationId xmlns:a16="http://schemas.microsoft.com/office/drawing/2014/main" id="{CC7D42A7-D736-CACF-3457-BFC25C2A1989}"/>
              </a:ext>
            </a:extLst>
          </p:cNvPr>
          <p:cNvPicPr>
            <a:picLocks noChangeAspect="1"/>
          </p:cNvPicPr>
          <p:nvPr/>
        </p:nvPicPr>
        <p:blipFill>
          <a:blip r:embed="rId3"/>
          <a:stretch>
            <a:fillRect/>
          </a:stretch>
        </p:blipFill>
        <p:spPr>
          <a:xfrm>
            <a:off x="4157341" y="4649746"/>
            <a:ext cx="4211782" cy="2203515"/>
          </a:xfrm>
          <a:prstGeom prst="rect">
            <a:avLst/>
          </a:prstGeom>
        </p:spPr>
      </p:pic>
      <p:pic>
        <p:nvPicPr>
          <p:cNvPr id="9" name="Picture 8">
            <a:extLst>
              <a:ext uri="{FF2B5EF4-FFF2-40B4-BE49-F238E27FC236}">
                <a16:creationId xmlns:a16="http://schemas.microsoft.com/office/drawing/2014/main" id="{2B72D3C5-75CC-D81E-65AF-3200D19D4F77}"/>
              </a:ext>
            </a:extLst>
          </p:cNvPr>
          <p:cNvPicPr>
            <a:picLocks noChangeAspect="1"/>
          </p:cNvPicPr>
          <p:nvPr/>
        </p:nvPicPr>
        <p:blipFill>
          <a:blip r:embed="rId4"/>
          <a:stretch>
            <a:fillRect/>
          </a:stretch>
        </p:blipFill>
        <p:spPr>
          <a:xfrm>
            <a:off x="1" y="4649747"/>
            <a:ext cx="4157340" cy="2203515"/>
          </a:xfrm>
          <a:prstGeom prst="rect">
            <a:avLst/>
          </a:prstGeom>
        </p:spPr>
      </p:pic>
      <p:pic>
        <p:nvPicPr>
          <p:cNvPr id="13" name="Content Placeholder 12">
            <a:extLst>
              <a:ext uri="{FF2B5EF4-FFF2-40B4-BE49-F238E27FC236}">
                <a16:creationId xmlns:a16="http://schemas.microsoft.com/office/drawing/2014/main" id="{DF5A5103-1B22-4E59-0E1D-8A12264D860B}"/>
              </a:ext>
            </a:extLst>
          </p:cNvPr>
          <p:cNvPicPr>
            <a:picLocks noGrp="1" noChangeAspect="1"/>
          </p:cNvPicPr>
          <p:nvPr>
            <p:ph idx="1"/>
          </p:nvPr>
        </p:nvPicPr>
        <p:blipFill>
          <a:blip r:embed="rId5"/>
          <a:stretch>
            <a:fillRect/>
          </a:stretch>
        </p:blipFill>
        <p:spPr>
          <a:xfrm>
            <a:off x="8369123" y="4651281"/>
            <a:ext cx="3990108" cy="2206719"/>
          </a:xfrm>
        </p:spPr>
      </p:pic>
      <p:graphicFrame>
        <p:nvGraphicFramePr>
          <p:cNvPr id="15" name="Table 14">
            <a:extLst>
              <a:ext uri="{FF2B5EF4-FFF2-40B4-BE49-F238E27FC236}">
                <a16:creationId xmlns:a16="http://schemas.microsoft.com/office/drawing/2014/main" id="{DC5D10C2-EB5B-689F-1861-8E2DBDA243D2}"/>
              </a:ext>
            </a:extLst>
          </p:cNvPr>
          <p:cNvGraphicFramePr>
            <a:graphicFrameLocks noGrp="1"/>
          </p:cNvGraphicFramePr>
          <p:nvPr>
            <p:extLst>
              <p:ext uri="{D42A27DB-BD31-4B8C-83A1-F6EECF244321}">
                <p14:modId xmlns:p14="http://schemas.microsoft.com/office/powerpoint/2010/main" val="3756557706"/>
              </p:ext>
            </p:extLst>
          </p:nvPr>
        </p:nvGraphicFramePr>
        <p:xfrm>
          <a:off x="0" y="1601644"/>
          <a:ext cx="12192000" cy="2763982"/>
        </p:xfrm>
        <a:graphic>
          <a:graphicData uri="http://schemas.openxmlformats.org/drawingml/2006/table">
            <a:tbl>
              <a:tblPr firstRow="1" firstCol="1" bandRow="1">
                <a:tableStyleId>{22838BEF-8BB2-4498-84A7-C5851F593DF1}</a:tableStyleId>
              </a:tblPr>
              <a:tblGrid>
                <a:gridCol w="4177144">
                  <a:extLst>
                    <a:ext uri="{9D8B030D-6E8A-4147-A177-3AD203B41FA5}">
                      <a16:colId xmlns:a16="http://schemas.microsoft.com/office/drawing/2014/main" val="3213280234"/>
                    </a:ext>
                  </a:extLst>
                </a:gridCol>
                <a:gridCol w="4218710">
                  <a:extLst>
                    <a:ext uri="{9D8B030D-6E8A-4147-A177-3AD203B41FA5}">
                      <a16:colId xmlns:a16="http://schemas.microsoft.com/office/drawing/2014/main" val="3832436060"/>
                    </a:ext>
                  </a:extLst>
                </a:gridCol>
                <a:gridCol w="3796146">
                  <a:extLst>
                    <a:ext uri="{9D8B030D-6E8A-4147-A177-3AD203B41FA5}">
                      <a16:colId xmlns:a16="http://schemas.microsoft.com/office/drawing/2014/main" val="717366955"/>
                    </a:ext>
                  </a:extLst>
                </a:gridCol>
              </a:tblGrid>
              <a:tr h="460664">
                <a:tc>
                  <a:txBody>
                    <a:bodyPr/>
                    <a:lstStyle/>
                    <a:p>
                      <a:r>
                        <a:rPr lang="en-NZ" sz="2800" dirty="0">
                          <a:effectLst/>
                        </a:rPr>
                        <a:t>Kiore, </a:t>
                      </a:r>
                      <a:r>
                        <a:rPr lang="en-NZ" sz="2800" i="1" dirty="0">
                          <a:effectLst/>
                        </a:rPr>
                        <a:t>Rattus </a:t>
                      </a:r>
                      <a:r>
                        <a:rPr lang="en-NZ" sz="2800" i="1" dirty="0" err="1">
                          <a:effectLst/>
                        </a:rPr>
                        <a:t>exulans</a:t>
                      </a:r>
                      <a:endParaRPr lang="en-NZ" sz="2800"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NZ" sz="2800" dirty="0">
                          <a:effectLst/>
                        </a:rPr>
                        <a:t>Norway rat, </a:t>
                      </a:r>
                      <a:r>
                        <a:rPr lang="en-NZ" sz="2800" i="1" dirty="0">
                          <a:effectLst/>
                        </a:rPr>
                        <a:t>R. norvegicus</a:t>
                      </a:r>
                      <a:endParaRPr lang="en-NZ" sz="2800"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NZ" sz="2800" dirty="0">
                          <a:effectLst/>
                        </a:rPr>
                        <a:t>English rat, </a:t>
                      </a:r>
                      <a:r>
                        <a:rPr lang="en-NZ" sz="2800" i="1" dirty="0">
                          <a:effectLst/>
                        </a:rPr>
                        <a:t>R. </a:t>
                      </a:r>
                      <a:r>
                        <a:rPr lang="en-NZ" sz="2800" i="1" dirty="0" err="1">
                          <a:effectLst/>
                        </a:rPr>
                        <a:t>rattus</a:t>
                      </a:r>
                      <a:endParaRPr lang="en-NZ" sz="2800" i="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51828974"/>
                  </a:ext>
                </a:extLst>
              </a:tr>
              <a:tr h="2303318">
                <a:tc>
                  <a:txBody>
                    <a:bodyPr/>
                    <a:lstStyle/>
                    <a:p>
                      <a:r>
                        <a:rPr lang="en-NZ" sz="2800" b="0" dirty="0">
                          <a:effectLst/>
                        </a:rPr>
                        <a:t>Smallest</a:t>
                      </a:r>
                    </a:p>
                    <a:p>
                      <a:r>
                        <a:rPr lang="en-NZ" sz="2800" b="0" dirty="0">
                          <a:effectLst/>
                        </a:rPr>
                        <a:t>Good climber</a:t>
                      </a:r>
                    </a:p>
                    <a:p>
                      <a:r>
                        <a:rPr lang="en-NZ" sz="2800" b="0" dirty="0">
                          <a:effectLst/>
                        </a:rPr>
                        <a:t>Omnivore</a:t>
                      </a:r>
                    </a:p>
                    <a:p>
                      <a:r>
                        <a:rPr lang="en-NZ" sz="2800" b="0" dirty="0">
                          <a:effectLst/>
                        </a:rPr>
                        <a:t>Lives in the bush</a:t>
                      </a:r>
                    </a:p>
                    <a:p>
                      <a:r>
                        <a:rPr lang="en-NZ" sz="2800" b="0" dirty="0">
                          <a:effectLst/>
                        </a:rPr>
                        <a:t>Now extinct on mainland. </a:t>
                      </a:r>
                      <a:endParaRPr lang="en-NZ" sz="2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NZ" sz="2800" dirty="0">
                          <a:effectLst/>
                        </a:rPr>
                        <a:t>Largest</a:t>
                      </a:r>
                    </a:p>
                    <a:p>
                      <a:r>
                        <a:rPr lang="en-NZ" sz="2800" dirty="0">
                          <a:effectLst/>
                        </a:rPr>
                        <a:t>Poor climber, digs holes </a:t>
                      </a:r>
                    </a:p>
                    <a:p>
                      <a:r>
                        <a:rPr lang="en-NZ" sz="2800" dirty="0">
                          <a:effectLst/>
                        </a:rPr>
                        <a:t>Scavenger</a:t>
                      </a:r>
                    </a:p>
                    <a:p>
                      <a:r>
                        <a:rPr lang="en-NZ" sz="2800" dirty="0">
                          <a:effectLst/>
                        </a:rPr>
                        <a:t>Lives in urban areas especially near water</a:t>
                      </a:r>
                    </a:p>
                  </a:txBody>
                  <a:tcPr marL="68580" marR="68580" marT="0" marB="0"/>
                </a:tc>
                <a:tc>
                  <a:txBody>
                    <a:bodyPr/>
                    <a:lstStyle/>
                    <a:p>
                      <a:r>
                        <a:rPr lang="en-NZ" sz="2800" dirty="0">
                          <a:effectLst/>
                        </a:rPr>
                        <a:t>Slim</a:t>
                      </a:r>
                    </a:p>
                    <a:p>
                      <a:r>
                        <a:rPr lang="en-NZ" sz="2800" dirty="0">
                          <a:effectLst/>
                        </a:rPr>
                        <a:t>Good climbers</a:t>
                      </a:r>
                    </a:p>
                    <a:p>
                      <a:r>
                        <a:rPr lang="en-NZ" sz="2800" dirty="0">
                          <a:effectLst/>
                        </a:rPr>
                        <a:t>Omnivore</a:t>
                      </a:r>
                    </a:p>
                    <a:p>
                      <a:r>
                        <a:rPr lang="en-NZ" sz="2800" dirty="0">
                          <a:effectLst/>
                        </a:rPr>
                        <a:t>Found in the bush</a:t>
                      </a:r>
                    </a:p>
                    <a:p>
                      <a:r>
                        <a:rPr lang="en-NZ" sz="2800" dirty="0">
                          <a:effectLst/>
                          <a:latin typeface="+mn-lt"/>
                          <a:ea typeface="Times New Roman" panose="02020603050405020304" pitchFamily="18" charset="0"/>
                        </a:rPr>
                        <a:t>Most common</a:t>
                      </a:r>
                    </a:p>
                  </a:txBody>
                  <a:tcPr marL="68580" marR="68580" marT="0" marB="0"/>
                </a:tc>
                <a:extLst>
                  <a:ext uri="{0D108BD9-81ED-4DB2-BD59-A6C34878D82A}">
                    <a16:rowId xmlns:a16="http://schemas.microsoft.com/office/drawing/2014/main" val="1756270557"/>
                  </a:ext>
                </a:extLst>
              </a:tr>
            </a:tbl>
          </a:graphicData>
        </a:graphic>
      </p:graphicFrame>
    </p:spTree>
    <p:extLst>
      <p:ext uri="{BB962C8B-B14F-4D97-AF65-F5344CB8AC3E}">
        <p14:creationId xmlns:p14="http://schemas.microsoft.com/office/powerpoint/2010/main" val="313834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249B38-8DF2-3106-F639-D8EFFAF41A05}"/>
              </a:ext>
            </a:extLst>
          </p:cNvPr>
          <p:cNvPicPr>
            <a:picLocks noChangeAspect="1"/>
          </p:cNvPicPr>
          <p:nvPr/>
        </p:nvPicPr>
        <p:blipFill>
          <a:blip r:embed="rId3"/>
          <a:stretch>
            <a:fillRect/>
          </a:stretch>
        </p:blipFill>
        <p:spPr>
          <a:xfrm>
            <a:off x="3326861" y="0"/>
            <a:ext cx="8865140" cy="6700396"/>
          </a:xfrm>
          <a:prstGeom prst="rect">
            <a:avLst/>
          </a:prstGeom>
        </p:spPr>
      </p:pic>
      <p:sp>
        <p:nvSpPr>
          <p:cNvPr id="7" name="TextBox 6">
            <a:extLst>
              <a:ext uri="{FF2B5EF4-FFF2-40B4-BE49-F238E27FC236}">
                <a16:creationId xmlns:a16="http://schemas.microsoft.com/office/drawing/2014/main" id="{39352E69-6219-030F-9993-3FE1864A1AD0}"/>
              </a:ext>
            </a:extLst>
          </p:cNvPr>
          <p:cNvSpPr txBox="1"/>
          <p:nvPr/>
        </p:nvSpPr>
        <p:spPr>
          <a:xfrm>
            <a:off x="408562" y="2285999"/>
            <a:ext cx="2918299" cy="2246769"/>
          </a:xfrm>
          <a:prstGeom prst="rect">
            <a:avLst/>
          </a:prstGeom>
          <a:noFill/>
        </p:spPr>
        <p:txBody>
          <a:bodyPr wrap="square" rtlCol="0">
            <a:spAutoFit/>
          </a:bodyPr>
          <a:lstStyle/>
          <a:p>
            <a:r>
              <a:rPr lang="en-US" sz="2800" dirty="0"/>
              <a:t>These warblers avoid competition by occupying a unique portion of the spruce tree</a:t>
            </a:r>
          </a:p>
        </p:txBody>
      </p:sp>
      <p:sp>
        <p:nvSpPr>
          <p:cNvPr id="8" name="Title 1">
            <a:extLst>
              <a:ext uri="{FF2B5EF4-FFF2-40B4-BE49-F238E27FC236}">
                <a16:creationId xmlns:a16="http://schemas.microsoft.com/office/drawing/2014/main" id="{D02A0637-947E-8AAB-E98E-521219EC18AB}"/>
              </a:ext>
            </a:extLst>
          </p:cNvPr>
          <p:cNvSpPr>
            <a:spLocks noGrp="1"/>
          </p:cNvSpPr>
          <p:nvPr>
            <p:ph type="title"/>
          </p:nvPr>
        </p:nvSpPr>
        <p:spPr>
          <a:xfrm>
            <a:off x="371272" y="442946"/>
            <a:ext cx="3161637" cy="1843053"/>
          </a:xfrm>
        </p:spPr>
        <p:txBody>
          <a:bodyPr/>
          <a:lstStyle/>
          <a:p>
            <a:r>
              <a:rPr lang="en-US" sz="4400" dirty="0"/>
              <a:t>American warblers</a:t>
            </a:r>
            <a:br>
              <a:rPr lang="en-US" dirty="0"/>
            </a:br>
            <a:endParaRPr lang="en-US" dirty="0"/>
          </a:p>
        </p:txBody>
      </p:sp>
    </p:spTree>
    <p:extLst>
      <p:ext uri="{BB962C8B-B14F-4D97-AF65-F5344CB8AC3E}">
        <p14:creationId xmlns:p14="http://schemas.microsoft.com/office/powerpoint/2010/main" val="341422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6A9B-7131-E4D9-54A8-445DE043FD52}"/>
              </a:ext>
            </a:extLst>
          </p:cNvPr>
          <p:cNvSpPr>
            <a:spLocks noGrp="1"/>
          </p:cNvSpPr>
          <p:nvPr>
            <p:ph type="title"/>
          </p:nvPr>
        </p:nvSpPr>
        <p:spPr>
          <a:xfrm>
            <a:off x="611188" y="477982"/>
            <a:ext cx="3932237" cy="710119"/>
          </a:xfrm>
        </p:spPr>
        <p:txBody>
          <a:bodyPr>
            <a:normAutofit/>
          </a:bodyPr>
          <a:lstStyle/>
          <a:p>
            <a:r>
              <a:rPr lang="en-US" sz="4400" dirty="0"/>
              <a:t>British Squirrels</a:t>
            </a:r>
          </a:p>
        </p:txBody>
      </p:sp>
      <p:sp>
        <p:nvSpPr>
          <p:cNvPr id="4" name="Text Placeholder 3">
            <a:extLst>
              <a:ext uri="{FF2B5EF4-FFF2-40B4-BE49-F238E27FC236}">
                <a16:creationId xmlns:a16="http://schemas.microsoft.com/office/drawing/2014/main" id="{CCA28EA1-79DE-BA0A-C9DD-A020E3E6E97C}"/>
              </a:ext>
            </a:extLst>
          </p:cNvPr>
          <p:cNvSpPr>
            <a:spLocks noGrp="1"/>
          </p:cNvSpPr>
          <p:nvPr>
            <p:ph type="body" sz="half" idx="2"/>
          </p:nvPr>
        </p:nvSpPr>
        <p:spPr>
          <a:xfrm>
            <a:off x="611188" y="1623192"/>
            <a:ext cx="4392038" cy="3611615"/>
          </a:xfrm>
        </p:spPr>
        <p:txBody>
          <a:bodyPr>
            <a:normAutofit/>
          </a:bodyPr>
          <a:lstStyle/>
          <a:p>
            <a:r>
              <a:rPr lang="en-NZ" sz="2800" dirty="0"/>
              <a:t>The native red squirrel population in the UK has been decimated by the introduction of its American cousin, the eastern grey squirrel. The grey is considered an invasive species as they carry squirrel pox, lethal for the reds.</a:t>
            </a:r>
            <a:endParaRPr lang="en-US" sz="2800" dirty="0"/>
          </a:p>
        </p:txBody>
      </p:sp>
      <p:pic>
        <p:nvPicPr>
          <p:cNvPr id="3074" name="Picture 2" descr="A composite image of a grey squirrel and a red squirrel">
            <a:extLst>
              <a:ext uri="{FF2B5EF4-FFF2-40B4-BE49-F238E27FC236}">
                <a16:creationId xmlns:a16="http://schemas.microsoft.com/office/drawing/2014/main" id="{D04BDB45-B19A-7E9F-F6D5-8B0750314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455" y="38115"/>
            <a:ext cx="6208545" cy="41390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79B624E-9134-6C26-E3C0-D46403B9A961}"/>
              </a:ext>
            </a:extLst>
          </p:cNvPr>
          <p:cNvPicPr>
            <a:picLocks noChangeAspect="1"/>
          </p:cNvPicPr>
          <p:nvPr/>
        </p:nvPicPr>
        <p:blipFill>
          <a:blip r:embed="rId4"/>
          <a:stretch>
            <a:fillRect/>
          </a:stretch>
        </p:blipFill>
        <p:spPr>
          <a:xfrm>
            <a:off x="5983455" y="3589507"/>
            <a:ext cx="6165567" cy="3268493"/>
          </a:xfrm>
          <a:prstGeom prst="rect">
            <a:avLst/>
          </a:prstGeom>
        </p:spPr>
      </p:pic>
    </p:spTree>
    <p:extLst>
      <p:ext uri="{BB962C8B-B14F-4D97-AF65-F5344CB8AC3E}">
        <p14:creationId xmlns:p14="http://schemas.microsoft.com/office/powerpoint/2010/main" val="422374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83B8-717B-3378-ABE3-99CA036CAAB6}"/>
              </a:ext>
            </a:extLst>
          </p:cNvPr>
          <p:cNvSpPr>
            <a:spLocks noGrp="1"/>
          </p:cNvSpPr>
          <p:nvPr>
            <p:ph type="title"/>
          </p:nvPr>
        </p:nvSpPr>
        <p:spPr>
          <a:xfrm>
            <a:off x="0" y="349065"/>
            <a:ext cx="12192000" cy="539750"/>
          </a:xfrm>
        </p:spPr>
        <p:txBody>
          <a:bodyPr/>
          <a:lstStyle/>
          <a:p>
            <a:pPr algn="ctr"/>
            <a:r>
              <a:rPr lang="en-US" dirty="0"/>
              <a:t>Why has the grey squirrel out-competed the red?</a:t>
            </a:r>
          </a:p>
        </p:txBody>
      </p:sp>
      <p:sp>
        <p:nvSpPr>
          <p:cNvPr id="4" name="Text Placeholder 3">
            <a:extLst>
              <a:ext uri="{FF2B5EF4-FFF2-40B4-BE49-F238E27FC236}">
                <a16:creationId xmlns:a16="http://schemas.microsoft.com/office/drawing/2014/main" id="{C73F58F4-0FE7-2E6E-C0DC-84BD6437620F}"/>
              </a:ext>
            </a:extLst>
          </p:cNvPr>
          <p:cNvSpPr>
            <a:spLocks noGrp="1"/>
          </p:cNvSpPr>
          <p:nvPr>
            <p:ph type="body" sz="half" idx="2"/>
          </p:nvPr>
        </p:nvSpPr>
        <p:spPr>
          <a:xfrm>
            <a:off x="836612" y="1105642"/>
            <a:ext cx="3873500" cy="1751995"/>
          </a:xfrm>
        </p:spPr>
        <p:txBody>
          <a:bodyPr>
            <a:normAutofit/>
          </a:bodyPr>
          <a:lstStyle/>
          <a:p>
            <a:r>
              <a:rPr lang="en-US" sz="2800" b="1" dirty="0"/>
              <a:t>Squirrel pox virus </a:t>
            </a:r>
            <a:r>
              <a:rPr lang="en-US" sz="2800" dirty="0"/>
              <a:t>causes </a:t>
            </a:r>
            <a:r>
              <a:rPr lang="en-NZ" sz="2800" dirty="0"/>
              <a:t>skin ulcers, lesions, and scabs near the eyes, feet,  mouth and genitals. </a:t>
            </a:r>
            <a:endParaRPr lang="en-US" sz="2800" dirty="0"/>
          </a:p>
        </p:txBody>
      </p:sp>
      <p:pic>
        <p:nvPicPr>
          <p:cNvPr id="4100" name="Picture 4">
            <a:extLst>
              <a:ext uri="{FF2B5EF4-FFF2-40B4-BE49-F238E27FC236}">
                <a16:creationId xmlns:a16="http://schemas.microsoft.com/office/drawing/2014/main" id="{C45E5D60-2071-4521-6B55-2A62C418C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2" y="3429000"/>
            <a:ext cx="3873500" cy="25781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5633B17-89FE-A04D-289A-38C80637737A}"/>
              </a:ext>
            </a:extLst>
          </p:cNvPr>
          <p:cNvSpPr txBox="1"/>
          <p:nvPr/>
        </p:nvSpPr>
        <p:spPr>
          <a:xfrm>
            <a:off x="5539902" y="1105642"/>
            <a:ext cx="5815486" cy="1384995"/>
          </a:xfrm>
          <a:prstGeom prst="rect">
            <a:avLst/>
          </a:prstGeom>
          <a:noFill/>
        </p:spPr>
        <p:txBody>
          <a:bodyPr wrap="square" rtlCol="0">
            <a:spAutoFit/>
          </a:bodyPr>
          <a:lstStyle/>
          <a:p>
            <a:r>
              <a:rPr lang="en-US" sz="2800" dirty="0"/>
              <a:t>The red squirrel </a:t>
            </a:r>
            <a:r>
              <a:rPr lang="en-US" sz="2800" b="1" dirty="0"/>
              <a:t>stores its nuts </a:t>
            </a:r>
            <a:r>
              <a:rPr lang="en-US" sz="2800" dirty="0"/>
              <a:t>in one place and this larder is regularly raided by grey squirrels</a:t>
            </a:r>
          </a:p>
        </p:txBody>
      </p:sp>
      <p:pic>
        <p:nvPicPr>
          <p:cNvPr id="13" name="Picture 12">
            <a:extLst>
              <a:ext uri="{FF2B5EF4-FFF2-40B4-BE49-F238E27FC236}">
                <a16:creationId xmlns:a16="http://schemas.microsoft.com/office/drawing/2014/main" id="{364F912E-92B0-9EFA-9A12-CD361D9090B2}"/>
              </a:ext>
            </a:extLst>
          </p:cNvPr>
          <p:cNvPicPr>
            <a:picLocks noChangeAspect="1"/>
          </p:cNvPicPr>
          <p:nvPr/>
        </p:nvPicPr>
        <p:blipFill>
          <a:blip r:embed="rId4"/>
          <a:stretch>
            <a:fillRect/>
          </a:stretch>
        </p:blipFill>
        <p:spPr>
          <a:xfrm>
            <a:off x="5729321" y="4195864"/>
            <a:ext cx="6109510" cy="2204936"/>
          </a:xfrm>
          <a:prstGeom prst="rect">
            <a:avLst/>
          </a:prstGeom>
        </p:spPr>
      </p:pic>
      <p:pic>
        <p:nvPicPr>
          <p:cNvPr id="15" name="Picture 14">
            <a:extLst>
              <a:ext uri="{FF2B5EF4-FFF2-40B4-BE49-F238E27FC236}">
                <a16:creationId xmlns:a16="http://schemas.microsoft.com/office/drawing/2014/main" id="{4963DD52-345B-66B4-DA61-EA47396EBC63}"/>
              </a:ext>
            </a:extLst>
          </p:cNvPr>
          <p:cNvPicPr>
            <a:picLocks noChangeAspect="1"/>
          </p:cNvPicPr>
          <p:nvPr/>
        </p:nvPicPr>
        <p:blipFill>
          <a:blip r:embed="rId5"/>
          <a:stretch>
            <a:fillRect/>
          </a:stretch>
        </p:blipFill>
        <p:spPr>
          <a:xfrm>
            <a:off x="5837771" y="2662136"/>
            <a:ext cx="5718689" cy="1384995"/>
          </a:xfrm>
          <a:prstGeom prst="rect">
            <a:avLst/>
          </a:prstGeom>
        </p:spPr>
      </p:pic>
    </p:spTree>
    <p:extLst>
      <p:ext uri="{BB962C8B-B14F-4D97-AF65-F5344CB8AC3E}">
        <p14:creationId xmlns:p14="http://schemas.microsoft.com/office/powerpoint/2010/main" val="2767694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2D12B85-81B7-372B-4FF8-DF1D0F6C6408}"/>
              </a:ext>
            </a:extLst>
          </p:cNvPr>
          <p:cNvSpPr>
            <a:spLocks noChangeArrowheads="1"/>
          </p:cNvSpPr>
          <p:nvPr/>
        </p:nvSpPr>
        <p:spPr bwMode="auto">
          <a:xfrm>
            <a:off x="0" y="927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B0B6E972-5BC3-4579-DEEA-6273FDA59D2F}"/>
              </a:ext>
            </a:extLst>
          </p:cNvPr>
          <p:cNvSpPr>
            <a:spLocks noChangeArrowheads="1"/>
          </p:cNvSpPr>
          <p:nvPr/>
        </p:nvSpPr>
        <p:spPr bwMode="auto">
          <a:xfrm flipV="1">
            <a:off x="7020512" y="630349"/>
            <a:ext cx="110070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6">
            <a:extLst>
              <a:ext uri="{FF2B5EF4-FFF2-40B4-BE49-F238E27FC236}">
                <a16:creationId xmlns:a16="http://schemas.microsoft.com/office/drawing/2014/main" id="{9C21816B-1DC3-1D97-F011-56B3837F7358}"/>
              </a:ext>
            </a:extLst>
          </p:cNvPr>
          <p:cNvSpPr>
            <a:spLocks noChangeArrowheads="1"/>
          </p:cNvSpPr>
          <p:nvPr/>
        </p:nvSpPr>
        <p:spPr bwMode="auto">
          <a:xfrm flipV="1">
            <a:off x="8917040" y="800083"/>
            <a:ext cx="11444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7" name="Group 6">
            <a:extLst>
              <a:ext uri="{FF2B5EF4-FFF2-40B4-BE49-F238E27FC236}">
                <a16:creationId xmlns:a16="http://schemas.microsoft.com/office/drawing/2014/main" id="{4AF5ADB9-108D-0E0B-2B04-5A99667278F9}"/>
              </a:ext>
            </a:extLst>
          </p:cNvPr>
          <p:cNvGrpSpPr/>
          <p:nvPr/>
        </p:nvGrpSpPr>
        <p:grpSpPr>
          <a:xfrm>
            <a:off x="0" y="1186857"/>
            <a:ext cx="11612307" cy="2528332"/>
            <a:chOff x="0" y="900668"/>
            <a:chExt cx="11612307" cy="2528332"/>
          </a:xfrm>
        </p:grpSpPr>
        <p:pic>
          <p:nvPicPr>
            <p:cNvPr id="6145" name="Picture 8" descr="Great Blue Heron Identification, All About Birds, Cornell Lab of Ornithology">
              <a:extLst>
                <a:ext uri="{FF2B5EF4-FFF2-40B4-BE49-F238E27FC236}">
                  <a16:creationId xmlns:a16="http://schemas.microsoft.com/office/drawing/2014/main" id="{A18B48B2-21E7-A8A9-4021-4FB168AB858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l="22292" t="5556" r="20209" b="4999"/>
            <a:stretch>
              <a:fillRect/>
            </a:stretch>
          </p:blipFill>
          <p:spPr bwMode="auto">
            <a:xfrm>
              <a:off x="0" y="927100"/>
              <a:ext cx="2146300" cy="2501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Wildlife Around Las Vegas, Reddish ...">
              <a:extLst>
                <a:ext uri="{FF2B5EF4-FFF2-40B4-BE49-F238E27FC236}">
                  <a16:creationId xmlns:a16="http://schemas.microsoft.com/office/drawing/2014/main" id="{7E24D2B2-C12C-1AB9-13C4-9A70142B0A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28717" y="927099"/>
              <a:ext cx="3324423" cy="2501885"/>
            </a:xfrm>
            <a:prstGeom prst="rect">
              <a:avLst/>
            </a:prstGeom>
            <a:noFill/>
            <a:ln>
              <a:noFill/>
            </a:ln>
          </p:spPr>
        </p:pic>
        <p:pic>
          <p:nvPicPr>
            <p:cNvPr id="6147" name="Picture 9" descr="Snowy Egret">
              <a:extLst>
                <a:ext uri="{FF2B5EF4-FFF2-40B4-BE49-F238E27FC236}">
                  <a16:creationId xmlns:a16="http://schemas.microsoft.com/office/drawing/2014/main" id="{3775D797-4B23-D199-D9F2-723F6099DBEF}"/>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l="13110" t="9779" r="7848" b="7829"/>
            <a:stretch>
              <a:fillRect/>
            </a:stretch>
          </p:blipFill>
          <p:spPr bwMode="auto">
            <a:xfrm>
              <a:off x="6096000" y="900668"/>
              <a:ext cx="2419257" cy="251098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7" descr="Green Heron">
              <a:extLst>
                <a:ext uri="{FF2B5EF4-FFF2-40B4-BE49-F238E27FC236}">
                  <a16:creationId xmlns:a16="http://schemas.microsoft.com/office/drawing/2014/main" id="{40FA1F00-C8BB-D676-18AA-8E3B2C08080C}"/>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l="12904" r="15147"/>
            <a:stretch>
              <a:fillRect/>
            </a:stretch>
          </p:blipFill>
          <p:spPr bwMode="auto">
            <a:xfrm>
              <a:off x="8917040" y="927098"/>
              <a:ext cx="2695267" cy="250188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6" name="Table 5">
            <a:extLst>
              <a:ext uri="{FF2B5EF4-FFF2-40B4-BE49-F238E27FC236}">
                <a16:creationId xmlns:a16="http://schemas.microsoft.com/office/drawing/2014/main" id="{9C571712-36FA-4768-3EAD-AA5EC708076C}"/>
              </a:ext>
            </a:extLst>
          </p:cNvPr>
          <p:cNvGraphicFramePr>
            <a:graphicFrameLocks noGrp="1"/>
          </p:cNvGraphicFramePr>
          <p:nvPr>
            <p:extLst>
              <p:ext uri="{D42A27DB-BD31-4B8C-83A1-F6EECF244321}">
                <p14:modId xmlns:p14="http://schemas.microsoft.com/office/powerpoint/2010/main" val="1243691767"/>
              </p:ext>
            </p:extLst>
          </p:nvPr>
        </p:nvGraphicFramePr>
        <p:xfrm>
          <a:off x="0" y="3832781"/>
          <a:ext cx="11887200" cy="2856111"/>
        </p:xfrm>
        <a:graphic>
          <a:graphicData uri="http://schemas.openxmlformats.org/drawingml/2006/table">
            <a:tbl>
              <a:tblPr firstRow="1" firstCol="1" bandRow="1">
                <a:tableStyleId>{22838BEF-8BB2-4498-84A7-C5851F593DF1}</a:tableStyleId>
              </a:tblPr>
              <a:tblGrid>
                <a:gridCol w="2265218">
                  <a:extLst>
                    <a:ext uri="{9D8B030D-6E8A-4147-A177-3AD203B41FA5}">
                      <a16:colId xmlns:a16="http://schemas.microsoft.com/office/drawing/2014/main" val="2615342943"/>
                    </a:ext>
                  </a:extLst>
                </a:gridCol>
                <a:gridCol w="3676924">
                  <a:extLst>
                    <a:ext uri="{9D8B030D-6E8A-4147-A177-3AD203B41FA5}">
                      <a16:colId xmlns:a16="http://schemas.microsoft.com/office/drawing/2014/main" val="600377430"/>
                    </a:ext>
                  </a:extLst>
                </a:gridCol>
                <a:gridCol w="2723876">
                  <a:extLst>
                    <a:ext uri="{9D8B030D-6E8A-4147-A177-3AD203B41FA5}">
                      <a16:colId xmlns:a16="http://schemas.microsoft.com/office/drawing/2014/main" val="732828709"/>
                    </a:ext>
                  </a:extLst>
                </a:gridCol>
                <a:gridCol w="3221182">
                  <a:extLst>
                    <a:ext uri="{9D8B030D-6E8A-4147-A177-3AD203B41FA5}">
                      <a16:colId xmlns:a16="http://schemas.microsoft.com/office/drawing/2014/main" val="2478717392"/>
                    </a:ext>
                  </a:extLst>
                </a:gridCol>
              </a:tblGrid>
              <a:tr h="714699">
                <a:tc>
                  <a:txBody>
                    <a:bodyPr/>
                    <a:lstStyle/>
                    <a:p>
                      <a:pPr algn="l"/>
                      <a:r>
                        <a:rPr lang="en-NZ" sz="2800" dirty="0">
                          <a:effectLst/>
                        </a:rPr>
                        <a:t>Great Blue Heron</a:t>
                      </a:r>
                      <a:endParaRPr lang="en-NZ"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r>
                        <a:rPr lang="en-NZ" sz="2800" dirty="0">
                          <a:effectLst/>
                        </a:rPr>
                        <a:t>Red Egret</a:t>
                      </a:r>
                      <a:endParaRPr lang="en-NZ"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r>
                        <a:rPr lang="en-NZ" sz="2800" dirty="0">
                          <a:effectLst/>
                        </a:rPr>
                        <a:t>Snowy Egret</a:t>
                      </a:r>
                      <a:endParaRPr lang="en-NZ"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r>
                        <a:rPr lang="en-NZ" sz="2800" dirty="0">
                          <a:effectLst/>
                        </a:rPr>
                        <a:t>Green Heron</a:t>
                      </a:r>
                      <a:endParaRPr lang="en-NZ" sz="2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452994771"/>
                  </a:ext>
                </a:extLst>
              </a:tr>
              <a:tr h="2002671">
                <a:tc>
                  <a:txBody>
                    <a:bodyPr/>
                    <a:lstStyle/>
                    <a:p>
                      <a:r>
                        <a:rPr lang="en-NZ" sz="2800" b="0" dirty="0">
                          <a:effectLst/>
                        </a:rPr>
                        <a:t>Feeds in deepest water</a:t>
                      </a:r>
                      <a:endParaRPr lang="en-NZ" sz="2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NZ" sz="2800" dirty="0">
                          <a:effectLst/>
                        </a:rPr>
                        <a:t>Feet stir up prey, outspread wings cast shadow in which prey hide &amp; are then caught</a:t>
                      </a:r>
                      <a:endParaRPr lang="en-NZ"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NZ" sz="2800" dirty="0">
                          <a:effectLst/>
                        </a:rPr>
                        <a:t>Uses feet to stir up mud to chase out prey at edges of the water</a:t>
                      </a:r>
                      <a:endParaRPr lang="en-NZ"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NZ" sz="2800" dirty="0">
                          <a:effectLst/>
                        </a:rPr>
                        <a:t>Feeds in shallowest water amongst the reeds</a:t>
                      </a:r>
                      <a:endParaRPr lang="en-NZ"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15570831"/>
                  </a:ext>
                </a:extLst>
              </a:tr>
            </a:tbl>
          </a:graphicData>
        </a:graphic>
      </p:graphicFrame>
      <p:sp>
        <p:nvSpPr>
          <p:cNvPr id="8" name="TextBox 7">
            <a:extLst>
              <a:ext uri="{FF2B5EF4-FFF2-40B4-BE49-F238E27FC236}">
                <a16:creationId xmlns:a16="http://schemas.microsoft.com/office/drawing/2014/main" id="{BB8116C8-B740-DCC6-8E98-DC40FE63B992}"/>
              </a:ext>
            </a:extLst>
          </p:cNvPr>
          <p:cNvSpPr txBox="1"/>
          <p:nvPr/>
        </p:nvSpPr>
        <p:spPr>
          <a:xfrm>
            <a:off x="228600" y="226462"/>
            <a:ext cx="11383707" cy="769441"/>
          </a:xfrm>
          <a:prstGeom prst="rect">
            <a:avLst/>
          </a:prstGeom>
          <a:noFill/>
        </p:spPr>
        <p:txBody>
          <a:bodyPr wrap="square" rtlCol="0">
            <a:spAutoFit/>
          </a:bodyPr>
          <a:lstStyle/>
          <a:p>
            <a:r>
              <a:rPr lang="en-US" sz="4400" dirty="0"/>
              <a:t>Wetland birds in Florida</a:t>
            </a:r>
          </a:p>
        </p:txBody>
      </p:sp>
    </p:spTree>
    <p:extLst>
      <p:ext uri="{BB962C8B-B14F-4D97-AF65-F5344CB8AC3E}">
        <p14:creationId xmlns:p14="http://schemas.microsoft.com/office/powerpoint/2010/main" val="38920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29992-0277-0D31-1578-23D6EC902B31}"/>
              </a:ext>
            </a:extLst>
          </p:cNvPr>
          <p:cNvSpPr>
            <a:spLocks noGrp="1"/>
          </p:cNvSpPr>
          <p:nvPr>
            <p:ph type="title"/>
          </p:nvPr>
        </p:nvSpPr>
        <p:spPr>
          <a:xfrm>
            <a:off x="900546" y="848880"/>
            <a:ext cx="2590800" cy="1325563"/>
          </a:xfrm>
        </p:spPr>
        <p:txBody>
          <a:bodyPr/>
          <a:lstStyle/>
          <a:p>
            <a:r>
              <a:rPr lang="en-US" dirty="0"/>
              <a:t>African vultures</a:t>
            </a:r>
          </a:p>
        </p:txBody>
      </p:sp>
      <p:sp>
        <p:nvSpPr>
          <p:cNvPr id="3" name="Content Placeholder 2">
            <a:extLst>
              <a:ext uri="{FF2B5EF4-FFF2-40B4-BE49-F238E27FC236}">
                <a16:creationId xmlns:a16="http://schemas.microsoft.com/office/drawing/2014/main" id="{1A749EDE-5AF2-8986-233A-ED13A73A30FA}"/>
              </a:ext>
            </a:extLst>
          </p:cNvPr>
          <p:cNvSpPr>
            <a:spLocks noGrp="1"/>
          </p:cNvSpPr>
          <p:nvPr>
            <p:ph idx="1"/>
          </p:nvPr>
        </p:nvSpPr>
        <p:spPr>
          <a:xfrm>
            <a:off x="651163" y="3078822"/>
            <a:ext cx="10515600" cy="3779178"/>
          </a:xfrm>
        </p:spPr>
        <p:txBody>
          <a:bodyPr>
            <a:normAutofit/>
          </a:bodyPr>
          <a:lstStyle/>
          <a:p>
            <a:r>
              <a:rPr lang="en-NZ" dirty="0">
                <a:effectLst/>
                <a:latin typeface="Calibri" panose="020F0502020204030204" pitchFamily="34" charset="0"/>
                <a:ea typeface="Times New Roman" panose="02020603050405020304" pitchFamily="18" charset="0"/>
                <a:cs typeface="Calibri" panose="020F0502020204030204" pitchFamily="34" charset="0"/>
              </a:rPr>
              <a:t>Cinereous vulture </a:t>
            </a:r>
            <a:r>
              <a:rPr lang="en-NZ" i="1" dirty="0" err="1">
                <a:effectLst/>
                <a:latin typeface="Calibri" panose="020F0502020204030204" pitchFamily="34" charset="0"/>
                <a:ea typeface="Times New Roman" panose="02020603050405020304" pitchFamily="18" charset="0"/>
                <a:cs typeface="Calibri" panose="020F0502020204030204" pitchFamily="34" charset="0"/>
              </a:rPr>
              <a:t>Aegypius</a:t>
            </a:r>
            <a:r>
              <a:rPr lang="en-NZ" i="1" dirty="0">
                <a:effectLst/>
                <a:latin typeface="Calibri" panose="020F0502020204030204" pitchFamily="34" charset="0"/>
                <a:ea typeface="Times New Roman" panose="02020603050405020304" pitchFamily="18" charset="0"/>
                <a:cs typeface="Calibri" panose="020F0502020204030204" pitchFamily="34" charset="0"/>
              </a:rPr>
              <a:t> </a:t>
            </a:r>
            <a:r>
              <a:rPr lang="en-NZ" i="1" dirty="0" err="1">
                <a:effectLst/>
                <a:latin typeface="Calibri" panose="020F0502020204030204" pitchFamily="34" charset="0"/>
                <a:ea typeface="Times New Roman" panose="02020603050405020304" pitchFamily="18" charset="0"/>
                <a:cs typeface="Calibri" panose="020F0502020204030204" pitchFamily="34" charset="0"/>
              </a:rPr>
              <a:t>monachus</a:t>
            </a:r>
            <a:r>
              <a:rPr lang="en-NZ" i="1" dirty="0">
                <a:effectLst/>
                <a:latin typeface="Calibri" panose="020F0502020204030204" pitchFamily="34" charset="0"/>
                <a:ea typeface="Times New Roman" panose="02020603050405020304" pitchFamily="18" charset="0"/>
                <a:cs typeface="Calibri" panose="020F0502020204030204" pitchFamily="34" charset="0"/>
              </a:rPr>
              <a:t> - </a:t>
            </a:r>
            <a:r>
              <a:rPr lang="en-NZ" dirty="0">
                <a:effectLst/>
                <a:latin typeface="Calibri" panose="020F0502020204030204" pitchFamily="34" charset="0"/>
                <a:ea typeface="Times New Roman" panose="02020603050405020304" pitchFamily="18" charset="0"/>
                <a:cs typeface="Calibri" panose="020F0502020204030204" pitchFamily="34" charset="0"/>
              </a:rPr>
              <a:t>rips carcass open</a:t>
            </a:r>
          </a:p>
          <a:p>
            <a:r>
              <a:rPr lang="en-NZ" dirty="0">
                <a:effectLst/>
                <a:latin typeface="Calibri" panose="020F0502020204030204" pitchFamily="34" charset="0"/>
                <a:ea typeface="Times New Roman" panose="02020603050405020304" pitchFamily="18" charset="0"/>
                <a:cs typeface="Calibri" panose="020F0502020204030204" pitchFamily="34" charset="0"/>
              </a:rPr>
              <a:t>Griffon </a:t>
            </a:r>
            <a:r>
              <a:rPr lang="en-NZ" i="1" dirty="0">
                <a:effectLst/>
                <a:latin typeface="Calibri" panose="020F0502020204030204" pitchFamily="34" charset="0"/>
                <a:ea typeface="Times New Roman" panose="02020603050405020304" pitchFamily="18" charset="0"/>
                <a:cs typeface="Calibri" panose="020F0502020204030204" pitchFamily="34" charset="0"/>
              </a:rPr>
              <a:t>Gyps fulvus </a:t>
            </a:r>
            <a:r>
              <a:rPr lang="en-NZ" dirty="0">
                <a:effectLst/>
                <a:latin typeface="Calibri" panose="020F0502020204030204" pitchFamily="34" charset="0"/>
                <a:ea typeface="Times New Roman" panose="02020603050405020304" pitchFamily="18" charset="0"/>
                <a:cs typeface="Calibri" panose="020F0502020204030204" pitchFamily="34" charset="0"/>
              </a:rPr>
              <a:t>- feeds on muscles and guts with long far-reaching beaks and horny teeth that help grip soft meat</a:t>
            </a:r>
          </a:p>
          <a:p>
            <a:r>
              <a:rPr lang="en-NZ" dirty="0">
                <a:effectLst/>
                <a:latin typeface="Calibri" panose="020F0502020204030204" pitchFamily="34" charset="0"/>
                <a:ea typeface="Times New Roman" panose="02020603050405020304" pitchFamily="18" charset="0"/>
                <a:cs typeface="Calibri" panose="020F0502020204030204" pitchFamily="34" charset="0"/>
              </a:rPr>
              <a:t>Lappet-faced vulture </a:t>
            </a:r>
            <a:r>
              <a:rPr lang="en-NZ" i="1" dirty="0" err="1">
                <a:effectLst/>
                <a:latin typeface="Calibri" panose="020F0502020204030204" pitchFamily="34" charset="0"/>
                <a:ea typeface="Times New Roman" panose="02020603050405020304" pitchFamily="18" charset="0"/>
                <a:cs typeface="Calibri" panose="020F0502020204030204" pitchFamily="34" charset="0"/>
              </a:rPr>
              <a:t>Torgos</a:t>
            </a:r>
            <a:r>
              <a:rPr lang="en-NZ" i="1" dirty="0">
                <a:effectLst/>
                <a:latin typeface="Calibri" panose="020F0502020204030204" pitchFamily="34" charset="0"/>
                <a:ea typeface="Times New Roman" panose="02020603050405020304" pitchFamily="18" charset="0"/>
                <a:cs typeface="Calibri" panose="020F0502020204030204" pitchFamily="34" charset="0"/>
              </a:rPr>
              <a:t> </a:t>
            </a:r>
            <a:r>
              <a:rPr lang="en-NZ" i="1" dirty="0" err="1">
                <a:effectLst/>
                <a:latin typeface="Calibri" panose="020F0502020204030204" pitchFamily="34" charset="0"/>
                <a:ea typeface="Times New Roman" panose="02020603050405020304" pitchFamily="18" charset="0"/>
                <a:cs typeface="Calibri" panose="020F0502020204030204" pitchFamily="34" charset="0"/>
              </a:rPr>
              <a:t>tracheliotus</a:t>
            </a:r>
            <a:r>
              <a:rPr lang="en-NZ" i="1" dirty="0">
                <a:effectLst/>
                <a:latin typeface="Calibri" panose="020F0502020204030204" pitchFamily="34" charset="0"/>
                <a:ea typeface="Times New Roman" panose="02020603050405020304" pitchFamily="18" charset="0"/>
                <a:cs typeface="Calibri" panose="020F0502020204030204" pitchFamily="34" charset="0"/>
              </a:rPr>
              <a:t> </a:t>
            </a:r>
            <a:r>
              <a:rPr lang="en-NZ" dirty="0">
                <a:effectLst/>
                <a:latin typeface="Calibri" panose="020F0502020204030204" pitchFamily="34" charset="0"/>
                <a:ea typeface="Times New Roman" panose="02020603050405020304" pitchFamily="18" charset="0"/>
                <a:cs typeface="Calibri" panose="020F0502020204030204" pitchFamily="34" charset="0"/>
              </a:rPr>
              <a:t>- eats skin, sinews and meat adhering to bones, use their feet to grip while tearing with the beak</a:t>
            </a:r>
          </a:p>
          <a:p>
            <a:r>
              <a:rPr lang="en-NZ" dirty="0">
                <a:effectLst/>
                <a:latin typeface="Calibri" panose="020F0502020204030204" pitchFamily="34" charset="0"/>
                <a:ea typeface="Times New Roman" panose="02020603050405020304" pitchFamily="18" charset="0"/>
                <a:cs typeface="Calibri" panose="020F0502020204030204" pitchFamily="34" charset="0"/>
              </a:rPr>
              <a:t>Bearded vulture </a:t>
            </a:r>
            <a:r>
              <a:rPr lang="en-NZ" i="1" dirty="0" err="1">
                <a:effectLst/>
                <a:latin typeface="Calibri" panose="020F0502020204030204" pitchFamily="34" charset="0"/>
                <a:ea typeface="Times New Roman" panose="02020603050405020304" pitchFamily="18" charset="0"/>
                <a:cs typeface="Calibri" panose="020F0502020204030204" pitchFamily="34" charset="0"/>
              </a:rPr>
              <a:t>Gypaetus</a:t>
            </a:r>
            <a:r>
              <a:rPr lang="en-NZ" i="1" dirty="0">
                <a:effectLst/>
                <a:latin typeface="Calibri" panose="020F0502020204030204" pitchFamily="34" charset="0"/>
                <a:ea typeface="Times New Roman" panose="02020603050405020304" pitchFamily="18" charset="0"/>
                <a:cs typeface="Calibri" panose="020F0502020204030204" pitchFamily="34" charset="0"/>
              </a:rPr>
              <a:t> barbatus - </a:t>
            </a:r>
            <a:r>
              <a:rPr lang="en-NZ" dirty="0">
                <a:effectLst/>
                <a:latin typeface="Calibri" panose="020F0502020204030204" pitchFamily="34" charset="0"/>
                <a:ea typeface="Times New Roman" panose="02020603050405020304" pitchFamily="18" charset="0"/>
                <a:cs typeface="Calibri" panose="020F0502020204030204" pitchFamily="34" charset="0"/>
              </a:rPr>
              <a:t>takes only bones</a:t>
            </a:r>
          </a:p>
          <a:p>
            <a:r>
              <a:rPr lang="en-NZ" dirty="0">
                <a:effectLst/>
                <a:ea typeface="Times New Roman" panose="02020603050405020304" pitchFamily="18" charset="0"/>
              </a:rPr>
              <a:t>Egyptian vulture </a:t>
            </a:r>
            <a:r>
              <a:rPr lang="en-NZ" i="1" dirty="0">
                <a:effectLst/>
                <a:ea typeface="Times New Roman" panose="02020603050405020304" pitchFamily="18" charset="0"/>
              </a:rPr>
              <a:t>Neophron </a:t>
            </a:r>
            <a:r>
              <a:rPr lang="en-NZ" i="1" dirty="0" err="1">
                <a:effectLst/>
                <a:ea typeface="Times New Roman" panose="02020603050405020304" pitchFamily="18" charset="0"/>
              </a:rPr>
              <a:t>percnopterus</a:t>
            </a:r>
            <a:r>
              <a:rPr lang="en-NZ" i="1" dirty="0">
                <a:effectLst/>
                <a:ea typeface="Times New Roman" panose="02020603050405020304" pitchFamily="18" charset="0"/>
              </a:rPr>
              <a:t> </a:t>
            </a:r>
            <a:r>
              <a:rPr lang="en-NZ" dirty="0">
                <a:effectLst/>
                <a:ea typeface="Times New Roman" panose="02020603050405020304" pitchFamily="18" charset="0"/>
              </a:rPr>
              <a:t>- feeds on small bits left on bones or on the ground</a:t>
            </a:r>
            <a:endParaRPr lang="en-NZ" dirty="0">
              <a:effectLst/>
              <a:ea typeface="Times New Roman" panose="02020603050405020304" pitchFamily="18" charset="0"/>
              <a:cs typeface="Calibri" panose="020F0502020204030204" pitchFamily="34" charset="0"/>
            </a:endParaRPr>
          </a:p>
          <a:p>
            <a:pPr marL="0" indent="0">
              <a:buNone/>
            </a:pPr>
            <a:endParaRPr lang="en-US" dirty="0"/>
          </a:p>
        </p:txBody>
      </p:sp>
      <p:sp>
        <p:nvSpPr>
          <p:cNvPr id="5" name="Rectangle 4">
            <a:extLst>
              <a:ext uri="{FF2B5EF4-FFF2-40B4-BE49-F238E27FC236}">
                <a16:creationId xmlns:a16="http://schemas.microsoft.com/office/drawing/2014/main" id="{7249A51C-F203-FBE7-F6CA-1BF635551DDE}"/>
              </a:ext>
            </a:extLst>
          </p:cNvPr>
          <p:cNvSpPr>
            <a:spLocks noChangeArrowheads="1"/>
          </p:cNvSpPr>
          <p:nvPr/>
        </p:nvSpPr>
        <p:spPr bwMode="auto">
          <a:xfrm>
            <a:off x="5527964" y="2078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71" name="Picture 10" descr="3 Ecosystem services in action-vultures feeding at a carcass on the... |  Download Scientific Diagram">
            <a:extLst>
              <a:ext uri="{FF2B5EF4-FFF2-40B4-BE49-F238E27FC236}">
                <a16:creationId xmlns:a16="http://schemas.microsoft.com/office/drawing/2014/main" id="{9D36B168-07D1-65FB-1B89-7977D2944D6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491346" y="137825"/>
            <a:ext cx="8089566" cy="2871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664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1140</Words>
  <Application>Microsoft Macintosh PowerPoint</Application>
  <PresentationFormat>Widescreen</PresentationFormat>
  <Paragraphs>112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Gause’s Principle</vt:lpstr>
      <vt:lpstr>Gause’s Principle</vt:lpstr>
      <vt:lpstr>Implications of Gause’s Principle</vt:lpstr>
      <vt:lpstr>NZ rats</vt:lpstr>
      <vt:lpstr>American warblers </vt:lpstr>
      <vt:lpstr>British Squirrels</vt:lpstr>
      <vt:lpstr>Why has the grey squirrel out-competed the red?</vt:lpstr>
      <vt:lpstr>PowerPoint Presentation</vt:lpstr>
      <vt:lpstr>African vultures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Gause’s Principle</dc:title>
  <dc:creator>Mikhal Stone</dc:creator>
  <cp:lastModifiedBy>Mikhal Stone</cp:lastModifiedBy>
  <cp:revision>7</cp:revision>
  <dcterms:created xsi:type="dcterms:W3CDTF">2024-10-23T19:41:56Z</dcterms:created>
  <dcterms:modified xsi:type="dcterms:W3CDTF">2024-10-24T18:10:18Z</dcterms:modified>
</cp:coreProperties>
</file>