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63" r:id="rId3"/>
    <p:sldId id="272" r:id="rId4"/>
    <p:sldId id="257" r:id="rId5"/>
    <p:sldId id="258" r:id="rId6"/>
    <p:sldId id="275" r:id="rId7"/>
    <p:sldId id="259" r:id="rId8"/>
    <p:sldId id="278" r:id="rId9"/>
    <p:sldId id="279" r:id="rId10"/>
    <p:sldId id="284" r:id="rId11"/>
    <p:sldId id="282" r:id="rId12"/>
    <p:sldId id="283" r:id="rId13"/>
    <p:sldId id="260" r:id="rId14"/>
    <p:sldId id="291" r:id="rId15"/>
    <p:sldId id="261" r:id="rId16"/>
    <p:sldId id="288" r:id="rId17"/>
    <p:sldId id="276" r:id="rId18"/>
    <p:sldId id="277" r:id="rId19"/>
    <p:sldId id="265" r:id="rId20"/>
    <p:sldId id="280" r:id="rId21"/>
    <p:sldId id="285" r:id="rId22"/>
    <p:sldId id="286" r:id="rId23"/>
    <p:sldId id="287" r:id="rId24"/>
    <p:sldId id="289" r:id="rId25"/>
    <p:sldId id="290" r:id="rId26"/>
    <p:sldId id="27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08"/>
    <p:restoredTop sz="71212"/>
  </p:normalViewPr>
  <p:slideViewPr>
    <p:cSldViewPr snapToGrid="0">
      <p:cViewPr varScale="1">
        <p:scale>
          <a:sx n="83" d="100"/>
          <a:sy n="83" d="100"/>
        </p:scale>
        <p:origin x="496" y="200"/>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2EB028-1F7B-3A47-A212-E50A9369C22F}" type="datetimeFigureOut">
              <a:rPr lang="en-US" smtClean="0"/>
              <a:t>5/3/25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82A1FD-2FE5-D148-A4AA-A06AAED2A11C}" type="slidenum">
              <a:rPr lang="en-US" smtClean="0"/>
              <a:t>‹#›</a:t>
            </a:fld>
            <a:endParaRPr lang="en-US" dirty="0"/>
          </a:p>
        </p:txBody>
      </p:sp>
    </p:spTree>
    <p:extLst>
      <p:ext uri="{BB962C8B-B14F-4D97-AF65-F5344CB8AC3E}">
        <p14:creationId xmlns:p14="http://schemas.microsoft.com/office/powerpoint/2010/main" val="3976037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summary of the book, as it relates to ESS. Put together by Mike Stone, critiqued by Ross Stephen</a:t>
            </a:r>
          </a:p>
          <a:p>
            <a:r>
              <a:rPr lang="en-US" dirty="0"/>
              <a:t>Blue Machine: How the Ocean Shapes our world by Helen Czerski. Only available in hard copy</a:t>
            </a:r>
          </a:p>
          <a:p>
            <a:endParaRPr lang="en-US" dirty="0"/>
          </a:p>
          <a:p>
            <a:r>
              <a:rPr lang="en-US" dirty="0"/>
              <a:t>This is really a simplified summary of most of </a:t>
            </a:r>
            <a:r>
              <a:rPr lang="en-NZ" b="0" i="0" u="none" strike="noStrike" dirty="0">
                <a:solidFill>
                  <a:srgbClr val="000000"/>
                </a:solidFill>
                <a:effectLst/>
                <a:latin typeface="Aptos" panose="020B0004020202020204" pitchFamily="34" charset="0"/>
              </a:rPr>
              <a:t>ocean standard in L3. It glosses over too quickly to be enough by itself -  students would certainly need to go into more depth to attain M/E grades. A great starting point for teachers unfamiliar with the standard.</a:t>
            </a:r>
          </a:p>
          <a:p>
            <a:r>
              <a:rPr lang="en-NZ" b="0" i="0" u="none" strike="noStrike" dirty="0">
                <a:solidFill>
                  <a:srgbClr val="000000"/>
                </a:solidFill>
                <a:effectLst/>
                <a:latin typeface="Aptos" panose="020B0004020202020204" pitchFamily="34" charset="0"/>
              </a:rPr>
              <a:t> </a:t>
            </a:r>
            <a:endParaRPr lang="en-US" dirty="0"/>
          </a:p>
          <a:p>
            <a:r>
              <a:rPr lang="en-US" dirty="0"/>
              <a:t>This image is called a Spilhaus projection.</a:t>
            </a:r>
          </a:p>
          <a:p>
            <a:endParaRPr lang="en-US" dirty="0"/>
          </a:p>
          <a:p>
            <a:r>
              <a:rPr lang="en-US" dirty="0"/>
              <a:t>Ask students</a:t>
            </a:r>
          </a:p>
          <a:p>
            <a:r>
              <a:rPr lang="en-US" dirty="0"/>
              <a:t>What is the image? It may help to have a globe to compare this with what students know.</a:t>
            </a:r>
          </a:p>
          <a:p>
            <a:endParaRPr lang="en-US" dirty="0"/>
          </a:p>
          <a:p>
            <a:r>
              <a:rPr lang="en-US" dirty="0"/>
              <a:t>Image: Spilhaus projection https://github.com/SciTools/cartopy/issues/1376 </a:t>
            </a:r>
          </a:p>
          <a:p>
            <a:endParaRPr lang="en-US" dirty="0"/>
          </a:p>
          <a:p>
            <a:r>
              <a:rPr lang="en-US" dirty="0"/>
              <a:t>Other sources of info about the Blue Machine, Helen Czerski talking</a:t>
            </a:r>
          </a:p>
          <a:p>
            <a:r>
              <a:rPr lang="en-US" dirty="0"/>
              <a:t>Interview https://www.youtube.com/watch?v=6LvX1T9eySw </a:t>
            </a:r>
          </a:p>
          <a:p>
            <a:r>
              <a:rPr lang="en-US" dirty="0"/>
              <a:t>Talk 2020 https://www.youtube.com/watch?v=hNUcwcO6ASY</a:t>
            </a:r>
          </a:p>
          <a:p>
            <a:r>
              <a:rPr lang="en-US" dirty="0"/>
              <a:t>        2023 https://www.youtube.com/watch?v=6LvX1T9eySw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2024 https://iai.tv/video/how-oceans-shaped-the-world-helen-Czerski </a:t>
            </a:r>
          </a:p>
          <a:p>
            <a:endParaRPr lang="en-US" dirty="0"/>
          </a:p>
        </p:txBody>
      </p:sp>
      <p:sp>
        <p:nvSpPr>
          <p:cNvPr id="4" name="Slide Number Placeholder 3"/>
          <p:cNvSpPr>
            <a:spLocks noGrp="1"/>
          </p:cNvSpPr>
          <p:nvPr>
            <p:ph type="sldNum" sz="quarter" idx="5"/>
          </p:nvPr>
        </p:nvSpPr>
        <p:spPr/>
        <p:txBody>
          <a:bodyPr/>
          <a:lstStyle/>
          <a:p>
            <a:fld id="{D482A1FD-2FE5-D148-A4AA-A06AAED2A11C}" type="slidenum">
              <a:rPr lang="en-US" smtClean="0"/>
              <a:t>1</a:t>
            </a:fld>
            <a:endParaRPr lang="en-US" dirty="0"/>
          </a:p>
        </p:txBody>
      </p:sp>
    </p:spTree>
    <p:extLst>
      <p:ext uri="{BB962C8B-B14F-4D97-AF65-F5344CB8AC3E}">
        <p14:creationId xmlns:p14="http://schemas.microsoft.com/office/powerpoint/2010/main" val="3828260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water layers do not mix</a:t>
            </a:r>
          </a:p>
          <a:p>
            <a:endParaRPr lang="en-US" dirty="0"/>
          </a:p>
          <a:p>
            <a:r>
              <a:rPr lang="en-US" dirty="0"/>
              <a:t>Ask students</a:t>
            </a:r>
          </a:p>
          <a:p>
            <a:pPr marL="171450" indent="-171450">
              <a:buFont typeface="Arial" panose="020B0604020202020204" pitchFamily="34" charset="0"/>
              <a:buChar char="•"/>
            </a:pPr>
            <a:r>
              <a:rPr lang="en-US" dirty="0"/>
              <a:t>Which of the 3 parameters make layers in the sea (heat and salinity)</a:t>
            </a:r>
          </a:p>
          <a:p>
            <a:pPr marL="171450" indent="-171450">
              <a:buFont typeface="Arial" panose="020B0604020202020204" pitchFamily="34" charset="0"/>
              <a:buChar char="•"/>
            </a:pPr>
            <a:r>
              <a:rPr lang="en-US" dirty="0"/>
              <a:t>Hadalpelagic is named after Hades – who was he?</a:t>
            </a:r>
          </a:p>
          <a:p>
            <a:pPr marL="171450" indent="-171450">
              <a:buFont typeface="Arial" panose="020B0604020202020204" pitchFamily="34" charset="0"/>
              <a:buChar char="•"/>
            </a:pPr>
            <a:r>
              <a:rPr lang="en-US" dirty="0"/>
              <a:t>Why no plants below epipelagic?</a:t>
            </a:r>
          </a:p>
          <a:p>
            <a:endParaRPr lang="en-US" dirty="0"/>
          </a:p>
          <a:p>
            <a:r>
              <a:rPr lang="en-US" dirty="0"/>
              <a:t>Image: https://www.dummies.com/article/academics-the-arts/science/environmental-science/the-5-vertical-zones-of-the-oceans-water-column-284232/ </a:t>
            </a:r>
          </a:p>
        </p:txBody>
      </p:sp>
      <p:sp>
        <p:nvSpPr>
          <p:cNvPr id="4" name="Slide Number Placeholder 3"/>
          <p:cNvSpPr>
            <a:spLocks noGrp="1"/>
          </p:cNvSpPr>
          <p:nvPr>
            <p:ph type="sldNum" sz="quarter" idx="5"/>
          </p:nvPr>
        </p:nvSpPr>
        <p:spPr/>
        <p:txBody>
          <a:bodyPr/>
          <a:lstStyle/>
          <a:p>
            <a:fld id="{D482A1FD-2FE5-D148-A4AA-A06AAED2A11C}" type="slidenum">
              <a:rPr lang="en-US" smtClean="0"/>
              <a:t>10</a:t>
            </a:fld>
            <a:endParaRPr lang="en-US" dirty="0"/>
          </a:p>
        </p:txBody>
      </p:sp>
    </p:spTree>
    <p:extLst>
      <p:ext uri="{BB962C8B-B14F-4D97-AF65-F5344CB8AC3E}">
        <p14:creationId xmlns:p14="http://schemas.microsoft.com/office/powerpoint/2010/main" val="4127881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 2 Shape of Sea water</a:t>
            </a:r>
          </a:p>
          <a:p>
            <a:r>
              <a:rPr lang="en-US" dirty="0"/>
              <a:t>Seamounts: undersea steep-sided mountains, often volcanic</a:t>
            </a:r>
          </a:p>
          <a:p>
            <a:r>
              <a:rPr lang="en-US" dirty="0"/>
              <a:t>Hydrothermal vent: (release heated mineral-rich water &amp; white or black smoke)</a:t>
            </a:r>
          </a:p>
          <a:p>
            <a:r>
              <a:rPr lang="en-US" dirty="0"/>
              <a:t>Metallic nodules: form from materials absorbed from sea water, contain Mn, Fe, Si, Al, Ni, Cu, Co)</a:t>
            </a:r>
          </a:p>
          <a:p>
            <a:endParaRPr lang="en-US" dirty="0"/>
          </a:p>
          <a:p>
            <a:endParaRPr lang="en-US" dirty="0"/>
          </a:p>
          <a:p>
            <a:r>
              <a:rPr lang="en-US" dirty="0"/>
              <a:t>Seamounts: https://www.insightsonindia.com/2023/05/01/seamounts/</a:t>
            </a:r>
          </a:p>
          <a:p>
            <a:r>
              <a:rPr lang="en-US" dirty="0"/>
              <a:t>Hydrothermal vent:  https://ocean.si.edu/ecosystems/deep-sea/microbes-keep-hydrothermal-vents-pumping</a:t>
            </a:r>
          </a:p>
          <a:p>
            <a:r>
              <a:rPr lang="en-US" dirty="0"/>
              <a:t>Metallic nodules: https://www.sciencenews.org/article/seafloor-metal-nodules-deep-sea-oxygen</a:t>
            </a:r>
          </a:p>
          <a:p>
            <a:endParaRPr lang="en-US" dirty="0"/>
          </a:p>
        </p:txBody>
      </p:sp>
      <p:sp>
        <p:nvSpPr>
          <p:cNvPr id="4" name="Slide Number Placeholder 3"/>
          <p:cNvSpPr>
            <a:spLocks noGrp="1"/>
          </p:cNvSpPr>
          <p:nvPr>
            <p:ph type="sldNum" sz="quarter" idx="5"/>
          </p:nvPr>
        </p:nvSpPr>
        <p:spPr/>
        <p:txBody>
          <a:bodyPr/>
          <a:lstStyle/>
          <a:p>
            <a:fld id="{D482A1FD-2FE5-D148-A4AA-A06AAED2A11C}" type="slidenum">
              <a:rPr lang="en-US" smtClean="0"/>
              <a:t>11</a:t>
            </a:fld>
            <a:endParaRPr lang="en-US" dirty="0"/>
          </a:p>
        </p:txBody>
      </p:sp>
    </p:spTree>
    <p:extLst>
      <p:ext uri="{BB962C8B-B14F-4D97-AF65-F5344CB8AC3E}">
        <p14:creationId xmlns:p14="http://schemas.microsoft.com/office/powerpoint/2010/main" val="3703379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a:t>
            </a:r>
          </a:p>
          <a:p>
            <a:pPr marL="171450" indent="-171450">
              <a:buFont typeface="Arial" panose="020B0604020202020204" pitchFamily="34" charset="0"/>
              <a:buChar char="•"/>
            </a:pPr>
            <a:r>
              <a:rPr lang="en-US" dirty="0"/>
              <a:t>How would you define continental shelf? (shallow sea beside a continent’s coast)</a:t>
            </a:r>
          </a:p>
          <a:p>
            <a:pPr marL="171450" indent="-171450">
              <a:buFont typeface="Arial" panose="020B0604020202020204" pitchFamily="34" charset="0"/>
              <a:buChar char="•"/>
            </a:pPr>
            <a:r>
              <a:rPr lang="en-US" dirty="0"/>
              <a:t>How would you define continental slope? (the steep cliff that drops to the sea floor)</a:t>
            </a:r>
          </a:p>
          <a:p>
            <a:pPr marL="171450" indent="-171450">
              <a:buFont typeface="Arial" panose="020B0604020202020204" pitchFamily="34" charset="0"/>
              <a:buChar char="•"/>
            </a:pPr>
            <a:r>
              <a:rPr lang="en-US" dirty="0"/>
              <a:t>What is a seamount? (</a:t>
            </a:r>
            <a:r>
              <a:rPr lang="en-NZ" dirty="0"/>
              <a:t>a large underwater mountain, often volcanic)</a:t>
            </a:r>
          </a:p>
          <a:p>
            <a:pPr marL="0" indent="0">
              <a:buFontTx/>
              <a:buNone/>
            </a:pPr>
            <a:endParaRPr lang="en-US" dirty="0"/>
          </a:p>
          <a:p>
            <a:r>
              <a:rPr lang="en-US" dirty="0"/>
              <a:t>Image:  https://www.britannica.com/science/seamount</a:t>
            </a:r>
          </a:p>
        </p:txBody>
      </p:sp>
      <p:sp>
        <p:nvSpPr>
          <p:cNvPr id="4" name="Slide Number Placeholder 3"/>
          <p:cNvSpPr>
            <a:spLocks noGrp="1"/>
          </p:cNvSpPr>
          <p:nvPr>
            <p:ph type="sldNum" sz="quarter" idx="5"/>
          </p:nvPr>
        </p:nvSpPr>
        <p:spPr/>
        <p:txBody>
          <a:bodyPr/>
          <a:lstStyle/>
          <a:p>
            <a:fld id="{D482A1FD-2FE5-D148-A4AA-A06AAED2A11C}" type="slidenum">
              <a:rPr lang="en-US" smtClean="0"/>
              <a:t>12</a:t>
            </a:fld>
            <a:endParaRPr lang="en-US" dirty="0"/>
          </a:p>
        </p:txBody>
      </p:sp>
    </p:spTree>
    <p:extLst>
      <p:ext uri="{BB962C8B-B14F-4D97-AF65-F5344CB8AC3E}">
        <p14:creationId xmlns:p14="http://schemas.microsoft.com/office/powerpoint/2010/main" val="2932064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consequence of temp, salinity and rotation:</a:t>
            </a:r>
          </a:p>
          <a:p>
            <a:r>
              <a:rPr lang="en-US" dirty="0"/>
              <a:t>Red = warm shallow water</a:t>
            </a:r>
          </a:p>
          <a:p>
            <a:r>
              <a:rPr lang="en-US" dirty="0"/>
              <a:t>Blue = cold deep water</a:t>
            </a:r>
          </a:p>
          <a:p>
            <a:r>
              <a:rPr lang="en-NZ" b="0" i="0" u="none" strike="noStrike" dirty="0">
                <a:solidFill>
                  <a:srgbClr val="000000"/>
                </a:solidFill>
                <a:effectLst/>
                <a:latin typeface="Aptos" panose="020B0004020202020204" pitchFamily="34" charset="0"/>
              </a:rPr>
              <a:t>mention that the warm upper layers in the image are connecting surface to deep water movement. </a:t>
            </a:r>
            <a:endParaRPr lang="en-US" dirty="0"/>
          </a:p>
          <a:p>
            <a:r>
              <a:rPr lang="en-US" dirty="0"/>
              <a:t>More on this later</a:t>
            </a:r>
          </a:p>
          <a:p>
            <a:endParaRPr lang="en-US" dirty="0"/>
          </a:p>
          <a:p>
            <a:r>
              <a:rPr lang="en-US" dirty="0"/>
              <a:t>Ask students</a:t>
            </a:r>
          </a:p>
          <a:p>
            <a:pPr marL="171450" indent="-171450">
              <a:buFont typeface="Arial" panose="020B0604020202020204" pitchFamily="34" charset="0"/>
              <a:buChar char="•"/>
            </a:pPr>
            <a:r>
              <a:rPr lang="en-US" dirty="0"/>
              <a:t>Where does warm water sink?</a:t>
            </a:r>
          </a:p>
          <a:p>
            <a:pPr marL="171450" indent="-171450">
              <a:buFont typeface="Arial" panose="020B0604020202020204" pitchFamily="34" charset="0"/>
              <a:buChar char="•"/>
            </a:pPr>
            <a:r>
              <a:rPr lang="en-US" dirty="0"/>
              <a:t>Where does cold water rise?</a:t>
            </a:r>
          </a:p>
          <a:p>
            <a:endParaRPr lang="en-US" dirty="0"/>
          </a:p>
          <a:p>
            <a:r>
              <a:rPr lang="en-US" dirty="0"/>
              <a:t>Image: https://www.open.edu/openlearn/nature-environment/environment-understanding-atmospheric-and-ocean-flows/content-section-4.1 </a:t>
            </a:r>
          </a:p>
        </p:txBody>
      </p:sp>
      <p:sp>
        <p:nvSpPr>
          <p:cNvPr id="4" name="Slide Number Placeholder 3"/>
          <p:cNvSpPr>
            <a:spLocks noGrp="1"/>
          </p:cNvSpPr>
          <p:nvPr>
            <p:ph type="sldNum" sz="quarter" idx="5"/>
          </p:nvPr>
        </p:nvSpPr>
        <p:spPr/>
        <p:txBody>
          <a:bodyPr/>
          <a:lstStyle/>
          <a:p>
            <a:fld id="{D482A1FD-2FE5-D148-A4AA-A06AAED2A11C}" type="slidenum">
              <a:rPr lang="en-US" smtClean="0"/>
              <a:t>13</a:t>
            </a:fld>
            <a:endParaRPr lang="en-US" dirty="0"/>
          </a:p>
        </p:txBody>
      </p:sp>
    </p:spTree>
    <p:extLst>
      <p:ext uri="{BB962C8B-B14F-4D97-AF65-F5344CB8AC3E}">
        <p14:creationId xmlns:p14="http://schemas.microsoft.com/office/powerpoint/2010/main" val="2860472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a:t>
            </a:r>
          </a:p>
          <a:p>
            <a:r>
              <a:rPr lang="en-US" dirty="0"/>
              <a:t>There is an important migrating animal that begins life here. What is it? (eel)</a:t>
            </a:r>
          </a:p>
          <a:p>
            <a:endParaRPr lang="en-US" dirty="0"/>
          </a:p>
          <a:p>
            <a:r>
              <a:rPr lang="en-US" dirty="0"/>
              <a:t>Images: seaweed https://</a:t>
            </a:r>
            <a:r>
              <a:rPr lang="en-US" dirty="0" err="1"/>
              <a:t>www.dreamstime.com</a:t>
            </a:r>
            <a:r>
              <a:rPr lang="en-US" dirty="0"/>
              <a:t>/stock-photo-sargassum-seaweed-floating-underwater-sea-closeup-shot-brown-algae-surface-shallow-tropical-image88080542</a:t>
            </a:r>
          </a:p>
          <a:p>
            <a:r>
              <a:rPr lang="en-US" dirty="0"/>
              <a:t>   Map https://</a:t>
            </a:r>
            <a:r>
              <a:rPr lang="en-US" dirty="0" err="1"/>
              <a:t>en.wikipedia.org</a:t>
            </a:r>
            <a:r>
              <a:rPr lang="en-US" dirty="0"/>
              <a:t>/wiki/</a:t>
            </a:r>
            <a:r>
              <a:rPr lang="en-US" dirty="0" err="1"/>
              <a:t>Sargasso_Sea</a:t>
            </a:r>
            <a:endParaRPr lang="en-US" dirty="0"/>
          </a:p>
        </p:txBody>
      </p:sp>
      <p:sp>
        <p:nvSpPr>
          <p:cNvPr id="4" name="Slide Number Placeholder 3"/>
          <p:cNvSpPr>
            <a:spLocks noGrp="1"/>
          </p:cNvSpPr>
          <p:nvPr>
            <p:ph type="sldNum" sz="quarter" idx="5"/>
          </p:nvPr>
        </p:nvSpPr>
        <p:spPr/>
        <p:txBody>
          <a:bodyPr/>
          <a:lstStyle/>
          <a:p>
            <a:fld id="{D482A1FD-2FE5-D148-A4AA-A06AAED2A11C}" type="slidenum">
              <a:rPr lang="en-US" smtClean="0"/>
              <a:t>14</a:t>
            </a:fld>
            <a:endParaRPr lang="en-US" dirty="0"/>
          </a:p>
        </p:txBody>
      </p:sp>
    </p:spTree>
    <p:extLst>
      <p:ext uri="{BB962C8B-B14F-4D97-AF65-F5344CB8AC3E}">
        <p14:creationId xmlns:p14="http://schemas.microsoft.com/office/powerpoint/2010/main" val="3353786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30000" dirty="0"/>
              <a:t>nd</a:t>
            </a:r>
            <a:r>
              <a:rPr lang="en-US" dirty="0"/>
              <a:t> consequence of temp, salinity and rotation</a:t>
            </a:r>
          </a:p>
          <a:p>
            <a:endParaRPr lang="en-US" dirty="0"/>
          </a:p>
          <a:p>
            <a:r>
              <a:rPr lang="en-US" dirty="0"/>
              <a:t>Ask students</a:t>
            </a:r>
          </a:p>
          <a:p>
            <a:r>
              <a:rPr lang="en-US" dirty="0"/>
              <a:t>What is the height of the tallest waterfall on land?</a:t>
            </a:r>
          </a:p>
          <a:p>
            <a:endParaRPr lang="en-US" dirty="0"/>
          </a:p>
          <a:p>
            <a:r>
              <a:rPr lang="en-US" dirty="0"/>
              <a:t>Image: https://nz.pinterest.com/pin/biodegradable-ecofriendly-phone-cases-by-aboutocean--924997210936768844/</a:t>
            </a:r>
          </a:p>
        </p:txBody>
      </p:sp>
      <p:sp>
        <p:nvSpPr>
          <p:cNvPr id="4" name="Slide Number Placeholder 3"/>
          <p:cNvSpPr>
            <a:spLocks noGrp="1"/>
          </p:cNvSpPr>
          <p:nvPr>
            <p:ph type="sldNum" sz="quarter" idx="5"/>
          </p:nvPr>
        </p:nvSpPr>
        <p:spPr/>
        <p:txBody>
          <a:bodyPr/>
          <a:lstStyle/>
          <a:p>
            <a:fld id="{D482A1FD-2FE5-D148-A4AA-A06AAED2A11C}" type="slidenum">
              <a:rPr lang="en-US" smtClean="0"/>
              <a:t>15</a:t>
            </a:fld>
            <a:endParaRPr lang="en-US" dirty="0"/>
          </a:p>
        </p:txBody>
      </p:sp>
    </p:spTree>
    <p:extLst>
      <p:ext uri="{BB962C8B-B14F-4D97-AF65-F5344CB8AC3E}">
        <p14:creationId xmlns:p14="http://schemas.microsoft.com/office/powerpoint/2010/main" val="1248577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look at fertile fishing grounds we need to look at plankton</a:t>
            </a:r>
          </a:p>
          <a:p>
            <a:endParaRPr lang="en-US" dirty="0"/>
          </a:p>
          <a:p>
            <a:r>
              <a:rPr lang="en-US" dirty="0"/>
              <a:t>Helen Czerski drawing a chalk phytoplankton with chalk</a:t>
            </a:r>
          </a:p>
          <a:p>
            <a:endParaRPr lang="en-US" dirty="0"/>
          </a:p>
          <a:p>
            <a:r>
              <a:rPr lang="en-US" dirty="0"/>
              <a:t>Ask students</a:t>
            </a:r>
          </a:p>
          <a:p>
            <a:pPr marL="171450" indent="-171450">
              <a:buFont typeface="Arial" panose="020B0604020202020204" pitchFamily="34" charset="0"/>
              <a:buChar char="•"/>
            </a:pPr>
            <a:r>
              <a:rPr lang="en-US" dirty="0"/>
              <a:t>What is a bloom of phytoplankton?</a:t>
            </a:r>
          </a:p>
          <a:p>
            <a:pPr marL="171450" indent="-171450">
              <a:buFont typeface="Arial" panose="020B0604020202020204" pitchFamily="34" charset="0"/>
              <a:buChar char="•"/>
            </a:pPr>
            <a:r>
              <a:rPr lang="en-US" dirty="0"/>
              <a:t>Where else do we find CaCO</a:t>
            </a:r>
            <a:r>
              <a:rPr lang="en-US" baseline="-25000" dirty="0"/>
              <a:t>3</a:t>
            </a:r>
            <a:r>
              <a:rPr lang="en-US" dirty="0"/>
              <a:t>? (shells, limestone, cement,…)</a:t>
            </a:r>
          </a:p>
          <a:p>
            <a:pPr marL="171450" indent="-171450">
              <a:buFont typeface="Arial" panose="020B0604020202020204" pitchFamily="34" charset="0"/>
              <a:buChar char="•"/>
            </a:pPr>
            <a:r>
              <a:rPr lang="en-US" dirty="0"/>
              <a:t>How does Ca get into the ocean? (limestone erodes, washed into rivers, to the sea)</a:t>
            </a:r>
          </a:p>
          <a:p>
            <a:endParaRPr lang="en-US" dirty="0"/>
          </a:p>
          <a:p>
            <a:r>
              <a:rPr lang="en-US" dirty="0"/>
              <a:t>Image HC  https://www.youtube.com/watch?v=EMNuYOEBOWI</a:t>
            </a:r>
          </a:p>
          <a:p>
            <a:r>
              <a:rPr lang="en-US" dirty="0"/>
              <a:t> WCoD https://www.getyourguide.com/london-l57/from-london-canterbury-white-cliffs-and-dover-castle-t65397 </a:t>
            </a:r>
          </a:p>
        </p:txBody>
      </p:sp>
      <p:sp>
        <p:nvSpPr>
          <p:cNvPr id="4" name="Slide Number Placeholder 3"/>
          <p:cNvSpPr>
            <a:spLocks noGrp="1"/>
          </p:cNvSpPr>
          <p:nvPr>
            <p:ph type="sldNum" sz="quarter" idx="5"/>
          </p:nvPr>
        </p:nvSpPr>
        <p:spPr/>
        <p:txBody>
          <a:bodyPr/>
          <a:lstStyle/>
          <a:p>
            <a:fld id="{D482A1FD-2FE5-D148-A4AA-A06AAED2A11C}" type="slidenum">
              <a:rPr lang="en-US" smtClean="0"/>
              <a:t>16</a:t>
            </a:fld>
            <a:endParaRPr lang="en-US" dirty="0"/>
          </a:p>
        </p:txBody>
      </p:sp>
    </p:spTree>
    <p:extLst>
      <p:ext uri="{BB962C8B-B14F-4D97-AF65-F5344CB8AC3E}">
        <p14:creationId xmlns:p14="http://schemas.microsoft.com/office/powerpoint/2010/main" val="1670740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a:t>
            </a:r>
            <a:r>
              <a:rPr lang="en-US" baseline="30000" dirty="0"/>
              <a:t>rd</a:t>
            </a:r>
            <a:r>
              <a:rPr lang="en-US" dirty="0"/>
              <a:t> consequence of temp, salinity and rotation</a:t>
            </a:r>
          </a:p>
          <a:p>
            <a:endParaRPr lang="en-US" dirty="0"/>
          </a:p>
          <a:p>
            <a:r>
              <a:rPr lang="en-US" dirty="0"/>
              <a:t>Ask students</a:t>
            </a:r>
          </a:p>
          <a:p>
            <a:pPr marL="171450" indent="-171450">
              <a:buFont typeface="Arial" panose="020B0604020202020204" pitchFamily="34" charset="0"/>
              <a:buChar char="•"/>
            </a:pPr>
            <a:r>
              <a:rPr lang="en-US" dirty="0"/>
              <a:t>Named after Alexander von Humboldt. Who was he (German scientist who explored S America)</a:t>
            </a:r>
          </a:p>
          <a:p>
            <a:pPr marL="171450" indent="-171450">
              <a:buFont typeface="Arial" panose="020B0604020202020204" pitchFamily="34" charset="0"/>
              <a:buChar char="•"/>
            </a:pPr>
            <a:r>
              <a:rPr lang="en-US" dirty="0"/>
              <a:t>Where in NZ might you expect to find upwelling? (steep mtn </a:t>
            </a:r>
            <a:r>
              <a:rPr lang="en-US" dirty="0" err="1"/>
              <a:t>ra</a:t>
            </a:r>
            <a:r>
              <a:rPr lang="en-US" dirty="0"/>
              <a:t> near deep sea – W coast)</a:t>
            </a:r>
          </a:p>
          <a:p>
            <a:pPr marL="171450" indent="-171450">
              <a:buFont typeface="Arial" panose="020B0604020202020204" pitchFamily="34" charset="0"/>
              <a:buChar char="•"/>
            </a:pPr>
            <a:endParaRPr lang="en-US" dirty="0"/>
          </a:p>
          <a:p>
            <a:pPr marL="0" indent="0">
              <a:buFontTx/>
              <a:buNone/>
            </a:pPr>
            <a:endParaRPr lang="en-US" dirty="0"/>
          </a:p>
          <a:p>
            <a:r>
              <a:rPr lang="en-US" dirty="0"/>
              <a:t>Image: current https://licchavilyceum.com/humboldt-current/</a:t>
            </a:r>
          </a:p>
          <a:p>
            <a:r>
              <a:rPr lang="en-US" dirty="0"/>
              <a:t>  upwelling https://nephicode.blogspot.com/2019/12/the-amazing-humboldt-current-course.html</a:t>
            </a:r>
          </a:p>
        </p:txBody>
      </p:sp>
      <p:sp>
        <p:nvSpPr>
          <p:cNvPr id="4" name="Slide Number Placeholder 3"/>
          <p:cNvSpPr>
            <a:spLocks noGrp="1"/>
          </p:cNvSpPr>
          <p:nvPr>
            <p:ph type="sldNum" sz="quarter" idx="5"/>
          </p:nvPr>
        </p:nvSpPr>
        <p:spPr/>
        <p:txBody>
          <a:bodyPr/>
          <a:lstStyle/>
          <a:p>
            <a:fld id="{D482A1FD-2FE5-D148-A4AA-A06AAED2A11C}" type="slidenum">
              <a:rPr lang="en-US" smtClean="0"/>
              <a:t>17</a:t>
            </a:fld>
            <a:endParaRPr lang="en-US" dirty="0"/>
          </a:p>
        </p:txBody>
      </p:sp>
    </p:spTree>
    <p:extLst>
      <p:ext uri="{BB962C8B-B14F-4D97-AF65-F5344CB8AC3E}">
        <p14:creationId xmlns:p14="http://schemas.microsoft.com/office/powerpoint/2010/main" val="385355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a:t>
            </a:r>
            <a:r>
              <a:rPr lang="en-US" baseline="30000" dirty="0"/>
              <a:t>th</a:t>
            </a:r>
            <a:r>
              <a:rPr lang="en-US" dirty="0"/>
              <a:t> consequence of temp, salinity and rotation</a:t>
            </a:r>
          </a:p>
          <a:p>
            <a:endParaRPr lang="en-US" dirty="0"/>
          </a:p>
          <a:p>
            <a:r>
              <a:rPr lang="en-US" dirty="0"/>
              <a:t>Ask students</a:t>
            </a:r>
          </a:p>
          <a:p>
            <a:pPr marL="171450" indent="-171450">
              <a:buFont typeface="Arial" panose="020B0604020202020204" pitchFamily="34" charset="0"/>
              <a:buChar char="•"/>
            </a:pPr>
            <a:r>
              <a:rPr lang="en-US" dirty="0"/>
              <a:t>What is the process of condensation? (gas </a:t>
            </a:r>
            <a:r>
              <a:rPr lang="en-US" dirty="0">
                <a:sym typeface="Wingdings" pitchFamily="2" charset="2"/>
              </a:rPr>
              <a:t> liquid)</a:t>
            </a:r>
            <a:endParaRPr lang="en-US" dirty="0"/>
          </a:p>
          <a:p>
            <a:pPr marL="171450" indent="-171450">
              <a:buFont typeface="Arial" panose="020B0604020202020204" pitchFamily="34" charset="0"/>
              <a:buChar char="•"/>
            </a:pPr>
            <a:r>
              <a:rPr lang="en-US" dirty="0"/>
              <a:t>What is convection? And radiation? (heat rises, cools and falls; spreads outwards)</a:t>
            </a:r>
          </a:p>
          <a:p>
            <a:pPr marL="171450" indent="-171450">
              <a:buFont typeface="Arial" panose="020B0604020202020204" pitchFamily="34" charset="0"/>
              <a:buChar char="•"/>
            </a:pPr>
            <a:r>
              <a:rPr lang="en-US" dirty="0"/>
              <a:t>How is the ocean at storing and moving heat? (good at storing, slow at moving)</a:t>
            </a:r>
          </a:p>
          <a:p>
            <a:pPr marL="0" indent="0">
              <a:buFontTx/>
              <a:buNone/>
            </a:pPr>
            <a:endParaRPr lang="en-US" dirty="0"/>
          </a:p>
          <a:p>
            <a:pPr marL="0" indent="0">
              <a:buFontTx/>
              <a:buNone/>
            </a:pPr>
            <a:endParaRPr lang="en-US" dirty="0"/>
          </a:p>
          <a:p>
            <a:pPr marL="0" indent="0">
              <a:buFontTx/>
              <a:buNone/>
            </a:pPr>
            <a:r>
              <a:rPr lang="en-US" dirty="0"/>
              <a:t>Image: https://oceanmotion.org/html/background/climate.htm </a:t>
            </a:r>
          </a:p>
        </p:txBody>
      </p:sp>
      <p:sp>
        <p:nvSpPr>
          <p:cNvPr id="4" name="Slide Number Placeholder 3"/>
          <p:cNvSpPr>
            <a:spLocks noGrp="1"/>
          </p:cNvSpPr>
          <p:nvPr>
            <p:ph type="sldNum" sz="quarter" idx="5"/>
          </p:nvPr>
        </p:nvSpPr>
        <p:spPr/>
        <p:txBody>
          <a:bodyPr/>
          <a:lstStyle/>
          <a:p>
            <a:fld id="{D482A1FD-2FE5-D148-A4AA-A06AAED2A11C}" type="slidenum">
              <a:rPr lang="en-US" smtClean="0"/>
              <a:t>18</a:t>
            </a:fld>
            <a:endParaRPr lang="en-US" dirty="0"/>
          </a:p>
        </p:txBody>
      </p:sp>
    </p:spTree>
    <p:extLst>
      <p:ext uri="{BB962C8B-B14F-4D97-AF65-F5344CB8AC3E}">
        <p14:creationId xmlns:p14="http://schemas.microsoft.com/office/powerpoint/2010/main" val="136821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 </a:t>
            </a:r>
            <a:r>
              <a:rPr lang="en-US" dirty="0" err="1"/>
              <a:t>nino</a:t>
            </a:r>
            <a:r>
              <a:rPr lang="en-US" dirty="0"/>
              <a:t> – the boy, refers to Jesus as the effect is </a:t>
            </a:r>
            <a:r>
              <a:rPr lang="en-US" dirty="0" err="1"/>
              <a:t>flet</a:t>
            </a:r>
            <a:r>
              <a:rPr lang="en-US" dirty="0"/>
              <a:t> near Christmas time in the Southern hemisphere</a:t>
            </a:r>
          </a:p>
          <a:p>
            <a:r>
              <a:rPr lang="en-US" dirty="0"/>
              <a:t>Trade winds near the equator push winds E to W, warming the surface</a:t>
            </a:r>
          </a:p>
          <a:p>
            <a:r>
              <a:rPr lang="en-US" dirty="0"/>
              <a:t>Ask students:</a:t>
            </a:r>
          </a:p>
          <a:p>
            <a:pPr marL="171450" indent="-171450">
              <a:buFont typeface="Arial" panose="020B0604020202020204" pitchFamily="34" charset="0"/>
              <a:buChar char="•"/>
            </a:pPr>
            <a:r>
              <a:rPr lang="en-US" dirty="0"/>
              <a:t>Put these events in order: warm water pushed to the east, trade winds weaken, cooler water in western pacific, more rain &amp; showers in western NZ, winds from the west more often (2, 1, 5, 3, 4)</a:t>
            </a:r>
          </a:p>
          <a:p>
            <a:pPr marL="171450" indent="-171450">
              <a:buFont typeface="Arial" panose="020B0604020202020204" pitchFamily="34" charset="0"/>
              <a:buChar char="•"/>
            </a:pPr>
            <a:r>
              <a:rPr lang="en-US" dirty="0"/>
              <a:t>Which phase is </a:t>
            </a:r>
            <a:r>
              <a:rPr lang="en-US" dirty="0" err="1"/>
              <a:t>thissequence</a:t>
            </a:r>
            <a:r>
              <a:rPr lang="en-US" dirty="0"/>
              <a:t>? (El </a:t>
            </a:r>
            <a:r>
              <a:rPr lang="en-US" dirty="0" err="1"/>
              <a:t>nino</a:t>
            </a:r>
            <a:r>
              <a:rPr lang="en-US" dirty="0"/>
              <a:t>)</a:t>
            </a:r>
          </a:p>
          <a:p>
            <a:endParaRPr lang="en-US" dirty="0"/>
          </a:p>
          <a:p>
            <a:r>
              <a:rPr lang="en-US" dirty="0"/>
              <a:t>https://thecolumn.ahacentre.org/insight/vol-66-getting-to-know-el-nino-la-nina/</a:t>
            </a:r>
          </a:p>
        </p:txBody>
      </p:sp>
      <p:sp>
        <p:nvSpPr>
          <p:cNvPr id="4" name="Slide Number Placeholder 3"/>
          <p:cNvSpPr>
            <a:spLocks noGrp="1"/>
          </p:cNvSpPr>
          <p:nvPr>
            <p:ph type="sldNum" sz="quarter" idx="5"/>
          </p:nvPr>
        </p:nvSpPr>
        <p:spPr/>
        <p:txBody>
          <a:bodyPr/>
          <a:lstStyle/>
          <a:p>
            <a:fld id="{D482A1FD-2FE5-D148-A4AA-A06AAED2A11C}" type="slidenum">
              <a:rPr lang="en-US" smtClean="0"/>
              <a:t>19</a:t>
            </a:fld>
            <a:endParaRPr lang="en-US" dirty="0"/>
          </a:p>
        </p:txBody>
      </p:sp>
    </p:spTree>
    <p:extLst>
      <p:ext uri="{BB962C8B-B14F-4D97-AF65-F5344CB8AC3E}">
        <p14:creationId xmlns:p14="http://schemas.microsoft.com/office/powerpoint/2010/main" val="2101986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image on the cover of the book</a:t>
            </a:r>
          </a:p>
          <a:p>
            <a:endParaRPr lang="en-US" dirty="0"/>
          </a:p>
          <a:p>
            <a:r>
              <a:rPr lang="en-US" dirty="0"/>
              <a:t>Ask students</a:t>
            </a:r>
          </a:p>
          <a:p>
            <a:pPr marL="171450" indent="-171450">
              <a:buFont typeface="Arial" panose="020B0604020202020204" pitchFamily="34" charset="0"/>
              <a:buChar char="•"/>
            </a:pPr>
            <a:r>
              <a:rPr lang="en-US" dirty="0"/>
              <a:t>What is it? (currents in the ocean on a Spilhaus projection)</a:t>
            </a:r>
          </a:p>
          <a:p>
            <a:pPr marL="0" indent="0">
              <a:buFontTx/>
              <a:buNone/>
            </a:pPr>
            <a:endParaRPr lang="en-US" dirty="0"/>
          </a:p>
          <a:p>
            <a:r>
              <a:rPr lang="en-US" dirty="0"/>
              <a:t>Image: Spilhaus projection maps the ocean, distorted (3D </a:t>
            </a:r>
            <a:r>
              <a:rPr lang="en-US" dirty="0">
                <a:sym typeface="Wingdings" pitchFamily="2" charset="2"/>
              </a:rPr>
              <a:t> 2D)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Warm vs cool currents https://storymaps.arcgis.com/stories/756bcae18d304a1eac140f19f4d5cb3d  </a:t>
            </a:r>
          </a:p>
          <a:p>
            <a:r>
              <a:rPr lang="en-US" dirty="0"/>
              <a:t>Swiss Williamson @ X https://x.com/i/flow/login?redirect_after_login=%2Fswisswilliamson </a:t>
            </a:r>
          </a:p>
          <a:p>
            <a:endParaRPr lang="en-US" dirty="0"/>
          </a:p>
        </p:txBody>
      </p:sp>
      <p:sp>
        <p:nvSpPr>
          <p:cNvPr id="4" name="Slide Number Placeholder 3"/>
          <p:cNvSpPr>
            <a:spLocks noGrp="1"/>
          </p:cNvSpPr>
          <p:nvPr>
            <p:ph type="sldNum" sz="quarter" idx="5"/>
          </p:nvPr>
        </p:nvSpPr>
        <p:spPr/>
        <p:txBody>
          <a:bodyPr/>
          <a:lstStyle/>
          <a:p>
            <a:fld id="{D482A1FD-2FE5-D148-A4AA-A06AAED2A11C}" type="slidenum">
              <a:rPr lang="en-US" smtClean="0"/>
              <a:t>2</a:t>
            </a:fld>
            <a:endParaRPr lang="en-US" dirty="0"/>
          </a:p>
        </p:txBody>
      </p:sp>
    </p:spTree>
    <p:extLst>
      <p:ext uri="{BB962C8B-B14F-4D97-AF65-F5344CB8AC3E}">
        <p14:creationId xmlns:p14="http://schemas.microsoft.com/office/powerpoint/2010/main" val="3746095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5th</a:t>
            </a:r>
            <a:r>
              <a:rPr lang="en-US" dirty="0"/>
              <a:t> consequence of temp, salinity and rotation</a:t>
            </a:r>
          </a:p>
          <a:p>
            <a:endParaRPr lang="en-US" dirty="0"/>
          </a:p>
          <a:p>
            <a:endParaRPr lang="en-US" dirty="0"/>
          </a:p>
          <a:p>
            <a:r>
              <a:rPr lang="en-US" dirty="0"/>
              <a:t>Image</a:t>
            </a:r>
          </a:p>
          <a:p>
            <a:r>
              <a:rPr lang="en-US" dirty="0"/>
              <a:t>https://earthhow.com/coriolis-effect-air-circulation/</a:t>
            </a:r>
          </a:p>
        </p:txBody>
      </p:sp>
      <p:sp>
        <p:nvSpPr>
          <p:cNvPr id="4" name="Slide Number Placeholder 3"/>
          <p:cNvSpPr>
            <a:spLocks noGrp="1"/>
          </p:cNvSpPr>
          <p:nvPr>
            <p:ph type="sldNum" sz="quarter" idx="5"/>
          </p:nvPr>
        </p:nvSpPr>
        <p:spPr/>
        <p:txBody>
          <a:bodyPr/>
          <a:lstStyle/>
          <a:p>
            <a:fld id="{D482A1FD-2FE5-D148-A4AA-A06AAED2A11C}" type="slidenum">
              <a:rPr lang="en-US" smtClean="0"/>
              <a:t>20</a:t>
            </a:fld>
            <a:endParaRPr lang="en-US" dirty="0"/>
          </a:p>
        </p:txBody>
      </p:sp>
    </p:spTree>
    <p:extLst>
      <p:ext uri="{BB962C8B-B14F-4D97-AF65-F5344CB8AC3E}">
        <p14:creationId xmlns:p14="http://schemas.microsoft.com/office/powerpoint/2010/main" val="1565353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DOM = </a:t>
            </a:r>
            <a:r>
              <a:rPr lang="en-NZ" dirty="0"/>
              <a:t>dissolved organic matter </a:t>
            </a:r>
          </a:p>
          <a:p>
            <a:endParaRPr lang="en-NZ" dirty="0"/>
          </a:p>
          <a:p>
            <a:r>
              <a:rPr lang="en-NZ" dirty="0"/>
              <a:t>Ask students</a:t>
            </a:r>
          </a:p>
          <a:p>
            <a:pPr marL="171450" indent="-171450">
              <a:buFont typeface="Arial" panose="020B0604020202020204" pitchFamily="34" charset="0"/>
              <a:buChar char="•"/>
            </a:pPr>
            <a:r>
              <a:rPr lang="en-NZ" dirty="0"/>
              <a:t>What is faeces?</a:t>
            </a:r>
          </a:p>
          <a:p>
            <a:pPr marL="171450" indent="-171450">
              <a:buFont typeface="Arial" panose="020B0604020202020204" pitchFamily="34" charset="0"/>
              <a:buChar char="•"/>
            </a:pPr>
            <a:r>
              <a:rPr lang="en-NZ" dirty="0"/>
              <a:t>What do we mean by organic? (from living things, C compounds)</a:t>
            </a:r>
            <a:endParaRPr lang="en-US" dirty="0"/>
          </a:p>
          <a:p>
            <a:endParaRPr lang="en-US" dirty="0"/>
          </a:p>
          <a:p>
            <a:r>
              <a:rPr lang="en-US" dirty="0"/>
              <a:t>Image:</a:t>
            </a:r>
          </a:p>
          <a:p>
            <a:r>
              <a:rPr lang="en-US" dirty="0"/>
              <a:t>https://www.encyclopedie-environnement.org/en/zoom/the-oceans-biological-carbon-pump/</a:t>
            </a:r>
          </a:p>
        </p:txBody>
      </p:sp>
      <p:sp>
        <p:nvSpPr>
          <p:cNvPr id="4" name="Slide Number Placeholder 3"/>
          <p:cNvSpPr>
            <a:spLocks noGrp="1"/>
          </p:cNvSpPr>
          <p:nvPr>
            <p:ph type="sldNum" sz="quarter" idx="5"/>
          </p:nvPr>
        </p:nvSpPr>
        <p:spPr/>
        <p:txBody>
          <a:bodyPr/>
          <a:lstStyle/>
          <a:p>
            <a:fld id="{D482A1FD-2FE5-D148-A4AA-A06AAED2A11C}" type="slidenum">
              <a:rPr lang="en-US" smtClean="0"/>
              <a:t>21</a:t>
            </a:fld>
            <a:endParaRPr lang="en-US" dirty="0"/>
          </a:p>
        </p:txBody>
      </p:sp>
    </p:spTree>
    <p:extLst>
      <p:ext uri="{BB962C8B-B14F-4D97-AF65-F5344CB8AC3E}">
        <p14:creationId xmlns:p14="http://schemas.microsoft.com/office/powerpoint/2010/main" val="9432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Seen before as Giant conveyor belt.</a:t>
            </a:r>
          </a:p>
          <a:p>
            <a:endParaRPr lang="en-US" dirty="0"/>
          </a:p>
          <a:p>
            <a:r>
              <a:rPr lang="en-US" dirty="0"/>
              <a:t>Ask students</a:t>
            </a:r>
          </a:p>
          <a:p>
            <a:pPr marL="171450" indent="-171450">
              <a:buFont typeface="Arial" panose="020B0604020202020204" pitchFamily="34" charset="0"/>
              <a:buChar char="•"/>
            </a:pPr>
            <a:r>
              <a:rPr lang="en-US" dirty="0"/>
              <a:t>What do you notice about the direction of the currents? (NH clockwise, SH anti-clockwise)</a:t>
            </a:r>
          </a:p>
          <a:p>
            <a:pPr marL="171450" indent="-171450">
              <a:buFont typeface="Arial" panose="020B0604020202020204" pitchFamily="34" charset="0"/>
              <a:buChar char="•"/>
            </a:pPr>
            <a:r>
              <a:rPr lang="en-US" dirty="0"/>
              <a:t>Which will be surface currents? (warm) and deep-water currents? (cold)</a:t>
            </a:r>
          </a:p>
          <a:p>
            <a:pPr marL="171450" indent="-171450">
              <a:buFont typeface="Arial" panose="020B0604020202020204" pitchFamily="34" charset="0"/>
              <a:buChar char="•"/>
            </a:pPr>
            <a:endParaRPr lang="en-US" dirty="0"/>
          </a:p>
          <a:p>
            <a:r>
              <a:rPr lang="en-US" dirty="0"/>
              <a:t>Image: https://environmental-geol.pressbooks.tru.ca/chapter/ocean-currents-and-climate-change/</a:t>
            </a:r>
          </a:p>
        </p:txBody>
      </p:sp>
      <p:sp>
        <p:nvSpPr>
          <p:cNvPr id="4" name="Slide Number Placeholder 3"/>
          <p:cNvSpPr>
            <a:spLocks noGrp="1"/>
          </p:cNvSpPr>
          <p:nvPr>
            <p:ph type="sldNum" sz="quarter" idx="5"/>
          </p:nvPr>
        </p:nvSpPr>
        <p:spPr/>
        <p:txBody>
          <a:bodyPr/>
          <a:lstStyle/>
          <a:p>
            <a:fld id="{D482A1FD-2FE5-D148-A4AA-A06AAED2A11C}" type="slidenum">
              <a:rPr lang="en-US" smtClean="0"/>
              <a:t>22</a:t>
            </a:fld>
            <a:endParaRPr lang="en-US" dirty="0"/>
          </a:p>
        </p:txBody>
      </p:sp>
    </p:spTree>
    <p:extLst>
      <p:ext uri="{BB962C8B-B14F-4D97-AF65-F5344CB8AC3E}">
        <p14:creationId xmlns:p14="http://schemas.microsoft.com/office/powerpoint/2010/main" val="2270707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Ask students</a:t>
            </a:r>
          </a:p>
          <a:p>
            <a:pPr marL="171450" indent="-171450">
              <a:buFont typeface="Arial" panose="020B0604020202020204" pitchFamily="34" charset="0"/>
              <a:buChar char="•"/>
            </a:pPr>
            <a:r>
              <a:rPr lang="en-US" dirty="0"/>
              <a:t>What other differences? (polar bears vs penguins, fly in vs ship in only, …)</a:t>
            </a:r>
          </a:p>
          <a:p>
            <a:endParaRPr lang="en-US" dirty="0"/>
          </a:p>
          <a:p>
            <a:r>
              <a:rPr lang="en-US" dirty="0"/>
              <a:t>Image https://www.shutterstock.com/search/south-north-pole-map?image_type=illustration</a:t>
            </a:r>
          </a:p>
        </p:txBody>
      </p:sp>
      <p:sp>
        <p:nvSpPr>
          <p:cNvPr id="4" name="Slide Number Placeholder 3"/>
          <p:cNvSpPr>
            <a:spLocks noGrp="1"/>
          </p:cNvSpPr>
          <p:nvPr>
            <p:ph type="sldNum" sz="quarter" idx="5"/>
          </p:nvPr>
        </p:nvSpPr>
        <p:spPr/>
        <p:txBody>
          <a:bodyPr/>
          <a:lstStyle/>
          <a:p>
            <a:fld id="{D482A1FD-2FE5-D148-A4AA-A06AAED2A11C}" type="slidenum">
              <a:rPr lang="en-US" smtClean="0"/>
              <a:t>23</a:t>
            </a:fld>
            <a:endParaRPr lang="en-US" dirty="0"/>
          </a:p>
        </p:txBody>
      </p:sp>
    </p:spTree>
    <p:extLst>
      <p:ext uri="{BB962C8B-B14F-4D97-AF65-F5344CB8AC3E}">
        <p14:creationId xmlns:p14="http://schemas.microsoft.com/office/powerpoint/2010/main" val="516661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called carbon sinks. The ocean absorbs a </a:t>
            </a:r>
          </a:p>
          <a:p>
            <a:r>
              <a:rPr lang="en-US" dirty="0"/>
              <a:t>Gt = giga </a:t>
            </a:r>
            <a:r>
              <a:rPr lang="en-US" dirty="0" err="1"/>
              <a:t>tonne</a:t>
            </a:r>
            <a:r>
              <a:rPr lang="en-US" dirty="0"/>
              <a:t> = 1000 million </a:t>
            </a:r>
            <a:r>
              <a:rPr lang="en-US" dirty="0" err="1"/>
              <a:t>tonnes</a:t>
            </a:r>
            <a:endParaRPr lang="en-US" dirty="0"/>
          </a:p>
          <a:p>
            <a:r>
              <a:rPr lang="en-US" dirty="0"/>
              <a:t>Energy input ≠ energy output. </a:t>
            </a:r>
          </a:p>
          <a:p>
            <a:endParaRPr lang="en-US" dirty="0"/>
          </a:p>
          <a:p>
            <a:r>
              <a:rPr lang="en-US" dirty="0"/>
              <a:t>Ask students:</a:t>
            </a:r>
          </a:p>
          <a:p>
            <a:pPr marL="171450" indent="-171450">
              <a:buFont typeface="Arial" panose="020B0604020202020204" pitchFamily="34" charset="0"/>
              <a:buChar char="•"/>
            </a:pPr>
            <a:r>
              <a:rPr lang="en-US" dirty="0"/>
              <a:t>What is causing atm CO</a:t>
            </a:r>
            <a:r>
              <a:rPr lang="en-US" baseline="-25000" dirty="0"/>
              <a:t>2</a:t>
            </a:r>
            <a:r>
              <a:rPr lang="en-US" dirty="0"/>
              <a:t> to rise? (burning fossil fuels)</a:t>
            </a:r>
          </a:p>
          <a:p>
            <a:pPr marL="171450" indent="-171450">
              <a:buFont typeface="Arial" panose="020B0604020202020204" pitchFamily="34" charset="0"/>
              <a:buChar char="•"/>
            </a:pPr>
            <a:r>
              <a:rPr lang="en-US" dirty="0"/>
              <a:t>In what was does the ocean regulate the climate?</a:t>
            </a:r>
          </a:p>
          <a:p>
            <a:pPr marL="171450" indent="-171450">
              <a:buFont typeface="Arial" panose="020B0604020202020204" pitchFamily="34" charset="0"/>
              <a:buChar char="•"/>
            </a:pPr>
            <a:endParaRPr lang="en-US" dirty="0"/>
          </a:p>
          <a:p>
            <a:pPr marL="0" indent="0">
              <a:buFontTx/>
              <a:buNone/>
            </a:pPr>
            <a:r>
              <a:rPr lang="en-US" dirty="0"/>
              <a:t>Image: https://</a:t>
            </a:r>
            <a:r>
              <a:rPr lang="en-US" dirty="0" err="1"/>
              <a:t>camelclimatechange.org</a:t>
            </a:r>
            <a:r>
              <a:rPr lang="en-US" dirty="0"/>
              <a:t>/camel/</a:t>
            </a:r>
            <a:r>
              <a:rPr lang="en-US" dirty="0" err="1"/>
              <a:t>carbon_cycle.html</a:t>
            </a:r>
            <a:endParaRPr lang="en-US" dirty="0"/>
          </a:p>
        </p:txBody>
      </p:sp>
      <p:sp>
        <p:nvSpPr>
          <p:cNvPr id="4" name="Slide Number Placeholder 3"/>
          <p:cNvSpPr>
            <a:spLocks noGrp="1"/>
          </p:cNvSpPr>
          <p:nvPr>
            <p:ph type="sldNum" sz="quarter" idx="5"/>
          </p:nvPr>
        </p:nvSpPr>
        <p:spPr/>
        <p:txBody>
          <a:bodyPr/>
          <a:lstStyle/>
          <a:p>
            <a:fld id="{D482A1FD-2FE5-D148-A4AA-A06AAED2A11C}" type="slidenum">
              <a:rPr lang="en-US" smtClean="0"/>
              <a:t>24</a:t>
            </a:fld>
            <a:endParaRPr lang="en-US" dirty="0"/>
          </a:p>
        </p:txBody>
      </p:sp>
    </p:spTree>
    <p:extLst>
      <p:ext uri="{BB962C8B-B14F-4D97-AF65-F5344CB8AC3E}">
        <p14:creationId xmlns:p14="http://schemas.microsoft.com/office/powerpoint/2010/main" val="2033995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a:t>
            </a:r>
          </a:p>
          <a:p>
            <a:pPr marL="171450" indent="-171450">
              <a:buFont typeface="Arial" panose="020B0604020202020204" pitchFamily="34" charset="0"/>
              <a:buChar char="•"/>
            </a:pPr>
            <a:r>
              <a:rPr lang="en-US" dirty="0"/>
              <a:t>why less O</a:t>
            </a:r>
            <a:r>
              <a:rPr lang="en-US" baseline="-25000" dirty="0"/>
              <a:t>2</a:t>
            </a:r>
            <a:r>
              <a:rPr lang="en-US" dirty="0"/>
              <a:t> at mid-depths (warm water holds less, harder for O</a:t>
            </a:r>
            <a:r>
              <a:rPr lang="en-US" baseline="-25000" dirty="0"/>
              <a:t>2</a:t>
            </a:r>
            <a:r>
              <a:rPr lang="en-US" dirty="0"/>
              <a:t> from photosynthesizing plankton to move down)</a:t>
            </a:r>
          </a:p>
          <a:p>
            <a:pPr marL="171450" indent="-171450">
              <a:buFont typeface="Arial" panose="020B0604020202020204" pitchFamily="34" charset="0"/>
              <a:buChar char="•"/>
            </a:pPr>
            <a:endParaRPr lang="en-US" dirty="0"/>
          </a:p>
          <a:p>
            <a:pPr marL="0" indent="0">
              <a:buFontTx/>
              <a:buNone/>
            </a:pPr>
            <a:r>
              <a:rPr lang="en-US" dirty="0"/>
              <a:t>Image: https://</a:t>
            </a:r>
            <a:r>
              <a:rPr lang="en-US" dirty="0" err="1"/>
              <a:t>www.ncei.noaa.gov</a:t>
            </a:r>
            <a:r>
              <a:rPr lang="en-US" dirty="0"/>
              <a:t>/products/climate-data-records/global-ocean-heat-content</a:t>
            </a:r>
          </a:p>
        </p:txBody>
      </p:sp>
      <p:sp>
        <p:nvSpPr>
          <p:cNvPr id="4" name="Slide Number Placeholder 3"/>
          <p:cNvSpPr>
            <a:spLocks noGrp="1"/>
          </p:cNvSpPr>
          <p:nvPr>
            <p:ph type="sldNum" sz="quarter" idx="5"/>
          </p:nvPr>
        </p:nvSpPr>
        <p:spPr/>
        <p:txBody>
          <a:bodyPr/>
          <a:lstStyle/>
          <a:p>
            <a:fld id="{D482A1FD-2FE5-D148-A4AA-A06AAED2A11C}" type="slidenum">
              <a:rPr lang="en-US" smtClean="0"/>
              <a:t>25</a:t>
            </a:fld>
            <a:endParaRPr lang="en-US" dirty="0"/>
          </a:p>
        </p:txBody>
      </p:sp>
    </p:spTree>
    <p:extLst>
      <p:ext uri="{BB962C8B-B14F-4D97-AF65-F5344CB8AC3E}">
        <p14:creationId xmlns:p14="http://schemas.microsoft.com/office/powerpoint/2010/main" val="3312105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 https://</a:t>
            </a:r>
            <a:r>
              <a:rPr lang="en-US" dirty="0" err="1"/>
              <a:t>hakaimagazine.com</a:t>
            </a:r>
            <a:r>
              <a:rPr lang="en-US" dirty="0"/>
              <a:t>/news/we-have-unrealistic-beauty-standards-for-coral-too/</a:t>
            </a:r>
          </a:p>
          <a:p>
            <a:endParaRPr lang="en-US" dirty="0"/>
          </a:p>
        </p:txBody>
      </p:sp>
      <p:sp>
        <p:nvSpPr>
          <p:cNvPr id="4" name="Slide Number Placeholder 3"/>
          <p:cNvSpPr>
            <a:spLocks noGrp="1"/>
          </p:cNvSpPr>
          <p:nvPr>
            <p:ph type="sldNum" sz="quarter" idx="5"/>
          </p:nvPr>
        </p:nvSpPr>
        <p:spPr/>
        <p:txBody>
          <a:bodyPr/>
          <a:lstStyle/>
          <a:p>
            <a:fld id="{D482A1FD-2FE5-D148-A4AA-A06AAED2A11C}" type="slidenum">
              <a:rPr lang="en-US" smtClean="0"/>
              <a:t>26</a:t>
            </a:fld>
            <a:endParaRPr lang="en-US" dirty="0"/>
          </a:p>
        </p:txBody>
      </p:sp>
    </p:spTree>
    <p:extLst>
      <p:ext uri="{BB962C8B-B14F-4D97-AF65-F5344CB8AC3E}">
        <p14:creationId xmlns:p14="http://schemas.microsoft.com/office/powerpoint/2010/main" val="3373655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Image: The blue marble photo taken from Apollo 17, 1972</a:t>
            </a:r>
          </a:p>
          <a:p>
            <a:r>
              <a:rPr lang="en-US" dirty="0"/>
              <a:t>https://</a:t>
            </a:r>
            <a:r>
              <a:rPr lang="en-US" dirty="0" err="1"/>
              <a:t>en.wikipedia.org</a:t>
            </a:r>
            <a:r>
              <a:rPr lang="en-US" dirty="0"/>
              <a:t>/wiki/The_Blue_Marble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482A1FD-2FE5-D148-A4AA-A06AAED2A11C}" type="slidenum">
              <a:rPr lang="en-US" smtClean="0"/>
              <a:t>3</a:t>
            </a:fld>
            <a:endParaRPr lang="en-US" dirty="0"/>
          </a:p>
        </p:txBody>
      </p:sp>
    </p:spTree>
    <p:extLst>
      <p:ext uri="{BB962C8B-B14F-4D97-AF65-F5344CB8AC3E}">
        <p14:creationId xmlns:p14="http://schemas.microsoft.com/office/powerpoint/2010/main" val="2132411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thing about the ocean is that it moves. The ocean is a dynamic complex system</a:t>
            </a:r>
          </a:p>
          <a:p>
            <a:endParaRPr lang="en-US" dirty="0"/>
          </a:p>
          <a:p>
            <a:r>
              <a:rPr lang="en-US" dirty="0"/>
              <a:t>Get students to look at a globe</a:t>
            </a:r>
          </a:p>
          <a:p>
            <a:pPr marL="171450" indent="-171450">
              <a:buFont typeface="Arial" panose="020B0604020202020204" pitchFamily="34" charset="0"/>
              <a:buChar char="•"/>
            </a:pPr>
            <a:r>
              <a:rPr lang="en-US" dirty="0"/>
              <a:t>Name the main oceans (Pacific, Atlantic, Indian, Southern)</a:t>
            </a:r>
          </a:p>
          <a:p>
            <a:pPr marL="171450" indent="-171450">
              <a:buFont typeface="Arial" panose="020B0604020202020204" pitchFamily="34" charset="0"/>
              <a:buChar char="•"/>
            </a:pPr>
            <a:r>
              <a:rPr lang="en-US" dirty="0"/>
              <a:t>Biggest? (Pacific)</a:t>
            </a:r>
          </a:p>
          <a:p>
            <a:pPr marL="171450" indent="-171450">
              <a:buFont typeface="Arial" panose="020B0604020202020204" pitchFamily="34" charset="0"/>
              <a:buChar char="•"/>
            </a:pPr>
            <a:r>
              <a:rPr lang="en-US" dirty="0"/>
              <a:t>What do they think the colours on the image represent (temp on sea surface). The temps range from -2.0</a:t>
            </a:r>
            <a:r>
              <a:rPr lang="en-US" baseline="30000" dirty="0"/>
              <a:t>o</a:t>
            </a:r>
            <a:r>
              <a:rPr lang="en-US" dirty="0"/>
              <a:t>C at the purple end to 31.9oC at the red end</a:t>
            </a:r>
          </a:p>
          <a:p>
            <a:pPr marL="171450" indent="-171450">
              <a:buFont typeface="Arial" panose="020B0604020202020204" pitchFamily="34" charset="0"/>
              <a:buChar char="•"/>
            </a:pPr>
            <a:r>
              <a:rPr lang="en-US" dirty="0"/>
              <a:t>Why is it hottest at the equator? Coolest at the poles? (sun angle)</a:t>
            </a:r>
          </a:p>
          <a:p>
            <a:endParaRPr lang="en-US" dirty="0"/>
          </a:p>
          <a:p>
            <a:r>
              <a:rPr lang="en-US" dirty="0"/>
              <a:t>Image: Sea Surface temp (min -2</a:t>
            </a:r>
            <a:r>
              <a:rPr lang="en-US" baseline="30000" dirty="0"/>
              <a:t>o</a:t>
            </a:r>
            <a:r>
              <a:rPr lang="en-US" dirty="0"/>
              <a:t>C, max 32</a:t>
            </a:r>
            <a:r>
              <a:rPr lang="en-US" baseline="30000" dirty="0"/>
              <a:t>o</a:t>
            </a:r>
            <a:r>
              <a:rPr lang="en-US" dirty="0"/>
              <a:t>C)</a:t>
            </a:r>
          </a:p>
          <a:p>
            <a:r>
              <a:rPr lang="en-US" dirty="0"/>
              <a:t>https://www.ospo.noaa.gov/products/ocean/sst/contour/#ocean-2  </a:t>
            </a:r>
          </a:p>
        </p:txBody>
      </p:sp>
      <p:sp>
        <p:nvSpPr>
          <p:cNvPr id="4" name="Slide Number Placeholder 3"/>
          <p:cNvSpPr>
            <a:spLocks noGrp="1"/>
          </p:cNvSpPr>
          <p:nvPr>
            <p:ph type="sldNum" sz="quarter" idx="5"/>
          </p:nvPr>
        </p:nvSpPr>
        <p:spPr/>
        <p:txBody>
          <a:bodyPr/>
          <a:lstStyle/>
          <a:p>
            <a:fld id="{D482A1FD-2FE5-D148-A4AA-A06AAED2A11C}" type="slidenum">
              <a:rPr lang="en-US" smtClean="0"/>
              <a:t>4</a:t>
            </a:fld>
            <a:endParaRPr lang="en-US" dirty="0"/>
          </a:p>
        </p:txBody>
      </p:sp>
    </p:spTree>
    <p:extLst>
      <p:ext uri="{BB962C8B-B14F-4D97-AF65-F5344CB8AC3E}">
        <p14:creationId xmlns:p14="http://schemas.microsoft.com/office/powerpoint/2010/main" val="218082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students:</a:t>
            </a:r>
          </a:p>
          <a:p>
            <a:pPr marL="171450" indent="-171450">
              <a:buFont typeface="Arial" panose="020B0604020202020204" pitchFamily="34" charset="0"/>
              <a:buChar char="•"/>
            </a:pPr>
            <a:r>
              <a:rPr lang="en-US" dirty="0"/>
              <a:t>What is an engine? (</a:t>
            </a:r>
            <a:r>
              <a:rPr lang="en-US" sz="1200" kern="100" dirty="0">
                <a:effectLst/>
                <a:latin typeface="+mn-lt"/>
                <a:ea typeface="Times New Roman" panose="02020603050405020304" pitchFamily="18" charset="0"/>
                <a:cs typeface="Times New Roman" panose="02020603050405020304" pitchFamily="18" charset="0"/>
              </a:rPr>
              <a:t>converts other forms of energy into movement)</a:t>
            </a:r>
            <a:endParaRPr lang="en-US" dirty="0"/>
          </a:p>
          <a:p>
            <a:pPr marL="171450" indent="-171450">
              <a:buFont typeface="Arial" panose="020B0604020202020204" pitchFamily="34" charset="0"/>
              <a:buChar char="•"/>
            </a:pPr>
            <a:r>
              <a:rPr lang="en-US" dirty="0"/>
              <a:t>In what way is the ocean an engine?  (it converts solar energy into movement &amp; heat)</a:t>
            </a:r>
          </a:p>
          <a:p>
            <a:pPr marL="171450" indent="-171450">
              <a:buFont typeface="Arial" panose="020B0604020202020204" pitchFamily="34" charset="0"/>
              <a:buChar char="•"/>
            </a:pPr>
            <a:r>
              <a:rPr lang="en-US" dirty="0"/>
              <a:t>What drives the engine?</a:t>
            </a:r>
          </a:p>
          <a:p>
            <a:endParaRPr lang="en-US" dirty="0"/>
          </a:p>
          <a:p>
            <a:r>
              <a:rPr lang="en-US" dirty="0"/>
              <a:t>Image: https://</a:t>
            </a:r>
            <a:r>
              <a:rPr lang="en-US" dirty="0" err="1"/>
              <a:t>geo.libretexts.org</a:t>
            </a:r>
            <a:r>
              <a:rPr lang="en-US" dirty="0"/>
              <a:t>/Bookshelves/Oceanography/Essentials_of_Oceanography_%28Richardson%29/04%3A_The_Global_Thermostat._The_Ocean-Atmosphere-Climate_Connection/4.03%3A_Redistributing_Earth%27s_Heat_Wind_and_Currents</a:t>
            </a:r>
          </a:p>
          <a:p>
            <a:endParaRPr lang="en-US" dirty="0"/>
          </a:p>
          <a:p>
            <a:r>
              <a:rPr lang="en-US" dirty="0"/>
              <a:t>From book reviews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All of Earth’s oceans, from the equator to the poles, are a single engine powered by sunlight, a blue machine. This engine drives huge flows of energy, raw materials, water and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solidFill>
                  <a:srgbClr val="0D0D0D"/>
                </a:solidFill>
                <a:effectLst/>
                <a:ea typeface="Times New Roman" panose="02020603050405020304" pitchFamily="18" charset="0"/>
              </a:rPr>
              <a:t>Helen Czerski shows us that what may seem a mysterious blue expanse is actually a powerful, interconnected system—a machine. This dynamic engine is shaped by energy inputs (sunlight, wind) and outputs (heat distribution, chemical cycling). </a:t>
            </a:r>
            <a:endParaRPr lang="en-NZ" dirty="0">
              <a:effectLs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482A1FD-2FE5-D148-A4AA-A06AAED2A11C}" type="slidenum">
              <a:rPr lang="en-US" smtClean="0"/>
              <a:t>5</a:t>
            </a:fld>
            <a:endParaRPr lang="en-US" dirty="0"/>
          </a:p>
        </p:txBody>
      </p:sp>
    </p:spTree>
    <p:extLst>
      <p:ext uri="{BB962C8B-B14F-4D97-AF65-F5344CB8AC3E}">
        <p14:creationId xmlns:p14="http://schemas.microsoft.com/office/powerpoint/2010/main" val="3088983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Copernicus Sentinel-6 is the latest ocean-monitoring satellite in low Earth orbit accurately measuring sea levels, wind speed, and even wave height. </a:t>
            </a:r>
          </a:p>
          <a:p>
            <a:endParaRPr lang="en-NZ" dirty="0"/>
          </a:p>
          <a:p>
            <a:r>
              <a:rPr lang="en-NZ" dirty="0"/>
              <a:t>Ask students</a:t>
            </a:r>
          </a:p>
          <a:p>
            <a:pPr marL="171450" indent="-171450">
              <a:buFont typeface="Arial" panose="020B0604020202020204" pitchFamily="34" charset="0"/>
              <a:buChar char="•"/>
            </a:pPr>
            <a:r>
              <a:rPr lang="en-NZ" dirty="0"/>
              <a:t>What is an ROV? (remotely operated vehicle)</a:t>
            </a:r>
          </a:p>
          <a:p>
            <a:pPr marL="171450" indent="-171450">
              <a:buFont typeface="Arial" panose="020B0604020202020204" pitchFamily="34" charset="0"/>
              <a:buChar char="•"/>
            </a:pPr>
            <a:r>
              <a:rPr lang="en-NZ" dirty="0"/>
              <a:t>What is a buoy? (floating device, may be anchored or allowed to drift)</a:t>
            </a:r>
          </a:p>
          <a:p>
            <a:pPr marL="171450" indent="-171450">
              <a:buFont typeface="Arial" panose="020B0604020202020204" pitchFamily="34" charset="0"/>
              <a:buChar char="•"/>
            </a:pPr>
            <a:r>
              <a:rPr lang="en-NZ" dirty="0"/>
              <a:t>What is an autonomous buoy? A buoy that takes biological, chemical &amp;/or physical samples</a:t>
            </a:r>
          </a:p>
          <a:p>
            <a:endParaRPr lang="en-NZ" dirty="0"/>
          </a:p>
          <a:p>
            <a:r>
              <a:rPr lang="en-NZ" dirty="0"/>
              <a:t>Images: HMS challenger  https://en.wikipedia.org/wiki/HMS_Challenger_%281858%29</a:t>
            </a:r>
          </a:p>
          <a:p>
            <a:r>
              <a:rPr lang="en-NZ" dirty="0"/>
              <a:t>CS6  https://www.eumetsat.int/copernicus-sentinel-6-monitoring-global-ocean</a:t>
            </a:r>
            <a:endParaRPr lang="en-US" dirty="0"/>
          </a:p>
        </p:txBody>
      </p:sp>
      <p:sp>
        <p:nvSpPr>
          <p:cNvPr id="4" name="Slide Number Placeholder 3"/>
          <p:cNvSpPr>
            <a:spLocks noGrp="1"/>
          </p:cNvSpPr>
          <p:nvPr>
            <p:ph type="sldNum" sz="quarter" idx="5"/>
          </p:nvPr>
        </p:nvSpPr>
        <p:spPr/>
        <p:txBody>
          <a:bodyPr/>
          <a:lstStyle/>
          <a:p>
            <a:fld id="{D482A1FD-2FE5-D148-A4AA-A06AAED2A11C}" type="slidenum">
              <a:rPr lang="en-US" smtClean="0"/>
              <a:t>6</a:t>
            </a:fld>
            <a:endParaRPr lang="en-US" dirty="0"/>
          </a:p>
        </p:txBody>
      </p:sp>
    </p:spTree>
    <p:extLst>
      <p:ext uri="{BB962C8B-B14F-4D97-AF65-F5344CB8AC3E}">
        <p14:creationId xmlns:p14="http://schemas.microsoft.com/office/powerpoint/2010/main" val="3833248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NP water temp is about -1.8</a:t>
            </a:r>
            <a:r>
              <a:rPr lang="en-US" baseline="30000" dirty="0"/>
              <a:t>o</a:t>
            </a:r>
            <a:r>
              <a:rPr lang="en-US" dirty="0"/>
              <a:t>C, in the Persian Gulf 30</a:t>
            </a:r>
            <a:r>
              <a:rPr lang="en-US" baseline="30000" dirty="0"/>
              <a:t>o</a:t>
            </a:r>
            <a:r>
              <a:rPr lang="en-US" dirty="0"/>
              <a:t>C</a:t>
            </a:r>
          </a:p>
          <a:p>
            <a:r>
              <a:rPr lang="en-US" dirty="0"/>
              <a:t>Upper ocean is much warmer than deep water, depth of surface ocean varies in diff places</a:t>
            </a:r>
          </a:p>
          <a:p>
            <a:endParaRPr lang="en-US" dirty="0"/>
          </a:p>
          <a:p>
            <a:r>
              <a:rPr lang="en-US" dirty="0"/>
              <a:t>Ask students:</a:t>
            </a:r>
          </a:p>
          <a:p>
            <a:pPr marL="171450" indent="-171450">
              <a:buFont typeface="Arial" panose="020B0604020202020204" pitchFamily="34" charset="0"/>
              <a:buChar char="•"/>
            </a:pPr>
            <a:r>
              <a:rPr lang="en-US" dirty="0"/>
              <a:t>What does the image show? (cold water has more particles so is more dense)</a:t>
            </a:r>
          </a:p>
          <a:p>
            <a:endParaRPr lang="en-US" dirty="0"/>
          </a:p>
          <a:p>
            <a:r>
              <a:rPr lang="en-US" dirty="0"/>
              <a:t>Salinity image https://rwu.pressbooks.pub/webboceanography/chapter/5-3-salinity-patterns/</a:t>
            </a:r>
          </a:p>
          <a:p>
            <a:r>
              <a:rPr lang="en-US" dirty="0"/>
              <a:t>Layer image from video of HC</a:t>
            </a:r>
          </a:p>
        </p:txBody>
      </p:sp>
      <p:sp>
        <p:nvSpPr>
          <p:cNvPr id="4" name="Slide Number Placeholder 3"/>
          <p:cNvSpPr>
            <a:spLocks noGrp="1"/>
          </p:cNvSpPr>
          <p:nvPr>
            <p:ph type="sldNum" sz="quarter" idx="5"/>
          </p:nvPr>
        </p:nvSpPr>
        <p:spPr/>
        <p:txBody>
          <a:bodyPr/>
          <a:lstStyle/>
          <a:p>
            <a:fld id="{D482A1FD-2FE5-D148-A4AA-A06AAED2A11C}" type="slidenum">
              <a:rPr lang="en-US" smtClean="0"/>
              <a:t>7</a:t>
            </a:fld>
            <a:endParaRPr lang="en-US" dirty="0"/>
          </a:p>
        </p:txBody>
      </p:sp>
    </p:spTree>
    <p:extLst>
      <p:ext uri="{BB962C8B-B14F-4D97-AF65-F5344CB8AC3E}">
        <p14:creationId xmlns:p14="http://schemas.microsoft.com/office/powerpoint/2010/main" val="3357295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 salt is formed when shallow seas dry up.</a:t>
            </a:r>
          </a:p>
          <a:p>
            <a:r>
              <a:rPr lang="en-US" dirty="0"/>
              <a:t>On HMS Challenger the salinity was determined from density. Now we have instruments to measure it.</a:t>
            </a:r>
          </a:p>
          <a:p>
            <a:endParaRPr lang="en-US" dirty="0"/>
          </a:p>
          <a:p>
            <a:r>
              <a:rPr lang="en-US" dirty="0"/>
              <a:t>Ask students</a:t>
            </a:r>
          </a:p>
          <a:p>
            <a:pPr marL="171450" indent="-171450">
              <a:buFont typeface="Arial" panose="020B0604020202020204" pitchFamily="34" charset="0"/>
              <a:buChar char="•"/>
            </a:pPr>
            <a:r>
              <a:rPr lang="en-US" dirty="0"/>
              <a:t>What processes make seawater less salty? (addition of FW [rain, river outlet]</a:t>
            </a:r>
          </a:p>
          <a:p>
            <a:pPr marL="171450" indent="-171450">
              <a:buFont typeface="Arial" panose="020B0604020202020204" pitchFamily="34" charset="0"/>
              <a:buChar char="•"/>
            </a:pPr>
            <a:r>
              <a:rPr lang="en-US" dirty="0"/>
              <a:t>What makes seawater saltier (evaporation, freezing)</a:t>
            </a:r>
          </a:p>
          <a:p>
            <a:pPr marL="171450" indent="-171450">
              <a:buFont typeface="Arial" panose="020B0604020202020204" pitchFamily="34" charset="0"/>
              <a:buChar char="•"/>
            </a:pPr>
            <a:r>
              <a:rPr lang="en-US" dirty="0"/>
              <a:t>Baltic is colder than Mediterranean. Why might this make it less salty? (less evaporation)</a:t>
            </a:r>
          </a:p>
          <a:p>
            <a:pPr marL="171450" indent="-171450">
              <a:buFont typeface="Arial" panose="020B0604020202020204" pitchFamily="34" charset="0"/>
              <a:buChar char="•"/>
            </a:pPr>
            <a:r>
              <a:rPr lang="en-US" dirty="0"/>
              <a:t>Why is seawater saltier in the tropics? (warmer so more evaporation)</a:t>
            </a:r>
          </a:p>
          <a:p>
            <a:pPr marL="171450" indent="-171450">
              <a:buFont typeface="Arial" panose="020B0604020202020204" pitchFamily="34" charset="0"/>
              <a:buChar char="•"/>
            </a:pPr>
            <a:r>
              <a:rPr lang="en-US" dirty="0"/>
              <a:t>Why is sea water less salty at the poles? (water freezes, leaving salt behind in the sea)</a:t>
            </a:r>
          </a:p>
          <a:p>
            <a:pPr marL="171450" indent="-171450">
              <a:buFont typeface="Arial" panose="020B0604020202020204" pitchFamily="34" charset="0"/>
              <a:buChar char="•"/>
            </a:pPr>
            <a:r>
              <a:rPr lang="en-US" dirty="0"/>
              <a:t>What factors might make the Atlantic saltier than the Pacific? (more evaporation? Narrower?). The dynamics here are complex.</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Image https://earthobservatory.nasa.gov/images/78250/a-measure-of-salt</a:t>
            </a:r>
          </a:p>
        </p:txBody>
      </p:sp>
      <p:sp>
        <p:nvSpPr>
          <p:cNvPr id="4" name="Slide Number Placeholder 3"/>
          <p:cNvSpPr>
            <a:spLocks noGrp="1"/>
          </p:cNvSpPr>
          <p:nvPr>
            <p:ph type="sldNum" sz="quarter" idx="5"/>
          </p:nvPr>
        </p:nvSpPr>
        <p:spPr/>
        <p:txBody>
          <a:bodyPr/>
          <a:lstStyle/>
          <a:p>
            <a:fld id="{D482A1FD-2FE5-D148-A4AA-A06AAED2A11C}" type="slidenum">
              <a:rPr lang="en-US" smtClean="0"/>
              <a:t>8</a:t>
            </a:fld>
            <a:endParaRPr lang="en-US" dirty="0"/>
          </a:p>
        </p:txBody>
      </p:sp>
    </p:spTree>
    <p:extLst>
      <p:ext uri="{BB962C8B-B14F-4D97-AF65-F5344CB8AC3E}">
        <p14:creationId xmlns:p14="http://schemas.microsoft.com/office/powerpoint/2010/main" val="1870405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a:t>
            </a:r>
          </a:p>
          <a:p>
            <a:pPr marL="171450" indent="-171450">
              <a:buFont typeface="Arial" panose="020B0604020202020204" pitchFamily="34" charset="0"/>
              <a:buChar char="•"/>
            </a:pPr>
            <a:r>
              <a:rPr lang="en-US" dirty="0"/>
              <a:t>Which is more dense salt water or fresh water? (salt)</a:t>
            </a:r>
          </a:p>
          <a:p>
            <a:pPr marL="171450" indent="-171450">
              <a:buFont typeface="Arial" panose="020B0604020202020204" pitchFamily="34" charset="0"/>
              <a:buChar char="•"/>
            </a:pPr>
            <a:r>
              <a:rPr lang="en-US" dirty="0"/>
              <a:t>Why (fresh has only water, salt has ions as well)</a:t>
            </a:r>
          </a:p>
          <a:p>
            <a:pPr marL="171450" indent="-171450">
              <a:buFont typeface="Arial" panose="020B0604020202020204" pitchFamily="34" charset="0"/>
              <a:buChar char="•"/>
            </a:pPr>
            <a:r>
              <a:rPr lang="en-US" dirty="0"/>
              <a:t>Why does warmth decrease density?</a:t>
            </a:r>
          </a:p>
          <a:p>
            <a:pPr marL="171450" indent="-171450">
              <a:buFont typeface="Arial" panose="020B0604020202020204" pitchFamily="34" charset="0"/>
              <a:buChar char="•"/>
            </a:pPr>
            <a:r>
              <a:rPr lang="en-US" dirty="0"/>
              <a:t>Why does evaporation increase density?</a:t>
            </a:r>
          </a:p>
          <a:p>
            <a:endParaRPr lang="en-US" dirty="0"/>
          </a:p>
          <a:p>
            <a:r>
              <a:rPr lang="en-US" dirty="0"/>
              <a:t>Image https://rwu.pressbooks.pub/webboceanography/chapter/6-3-density/</a:t>
            </a:r>
          </a:p>
        </p:txBody>
      </p:sp>
      <p:sp>
        <p:nvSpPr>
          <p:cNvPr id="4" name="Slide Number Placeholder 3"/>
          <p:cNvSpPr>
            <a:spLocks noGrp="1"/>
          </p:cNvSpPr>
          <p:nvPr>
            <p:ph type="sldNum" sz="quarter" idx="5"/>
          </p:nvPr>
        </p:nvSpPr>
        <p:spPr/>
        <p:txBody>
          <a:bodyPr/>
          <a:lstStyle/>
          <a:p>
            <a:fld id="{D482A1FD-2FE5-D148-A4AA-A06AAED2A11C}" type="slidenum">
              <a:rPr lang="en-US" smtClean="0"/>
              <a:t>9</a:t>
            </a:fld>
            <a:endParaRPr lang="en-US" dirty="0"/>
          </a:p>
        </p:txBody>
      </p:sp>
    </p:spTree>
    <p:extLst>
      <p:ext uri="{BB962C8B-B14F-4D97-AF65-F5344CB8AC3E}">
        <p14:creationId xmlns:p14="http://schemas.microsoft.com/office/powerpoint/2010/main" val="1010322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2E1C3-6077-211B-C177-C4B426DF573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045A9BB-51EF-49F6-8132-440C57735E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2DC5453-E5C9-3D3D-D61E-31DA01A6327B}"/>
              </a:ext>
            </a:extLst>
          </p:cNvPr>
          <p:cNvSpPr>
            <a:spLocks noGrp="1"/>
          </p:cNvSpPr>
          <p:nvPr>
            <p:ph type="dt" sz="half" idx="10"/>
          </p:nvPr>
        </p:nvSpPr>
        <p:spPr/>
        <p:txBody>
          <a:bodyPr/>
          <a:lstStyle/>
          <a:p>
            <a:fld id="{1B35147C-EFC6-3743-B1F1-A6E4561743BE}" type="datetimeFigureOut">
              <a:rPr lang="en-US" smtClean="0"/>
              <a:t>5/3/25</a:t>
            </a:fld>
            <a:endParaRPr lang="en-US" dirty="0"/>
          </a:p>
        </p:txBody>
      </p:sp>
      <p:sp>
        <p:nvSpPr>
          <p:cNvPr id="5" name="Footer Placeholder 4">
            <a:extLst>
              <a:ext uri="{FF2B5EF4-FFF2-40B4-BE49-F238E27FC236}">
                <a16:creationId xmlns:a16="http://schemas.microsoft.com/office/drawing/2014/main" id="{1B191F97-C2D0-BE0F-F041-4CB9D43674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3DF7D7-FFC7-4339-6A41-A7A58D12278F}"/>
              </a:ext>
            </a:extLst>
          </p:cNvPr>
          <p:cNvSpPr>
            <a:spLocks noGrp="1"/>
          </p:cNvSpPr>
          <p:nvPr>
            <p:ph type="sldNum" sz="quarter" idx="12"/>
          </p:nvPr>
        </p:nvSpPr>
        <p:spPr/>
        <p:txBody>
          <a:bodyPr/>
          <a:lstStyle/>
          <a:p>
            <a:fld id="{5C4E418D-599D-F748-80A2-B6E350B79C19}" type="slidenum">
              <a:rPr lang="en-US" smtClean="0"/>
              <a:t>‹#›</a:t>
            </a:fld>
            <a:endParaRPr lang="en-US" dirty="0"/>
          </a:p>
        </p:txBody>
      </p:sp>
    </p:spTree>
    <p:extLst>
      <p:ext uri="{BB962C8B-B14F-4D97-AF65-F5344CB8AC3E}">
        <p14:creationId xmlns:p14="http://schemas.microsoft.com/office/powerpoint/2010/main" val="3948015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A82A-9A5E-9893-7DAE-37575A74437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E8133A0-E20F-D74F-9FC7-6A961EB97A8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CA47E9-CF65-0978-11AB-09247EBA8C1D}"/>
              </a:ext>
            </a:extLst>
          </p:cNvPr>
          <p:cNvSpPr>
            <a:spLocks noGrp="1"/>
          </p:cNvSpPr>
          <p:nvPr>
            <p:ph type="dt" sz="half" idx="10"/>
          </p:nvPr>
        </p:nvSpPr>
        <p:spPr/>
        <p:txBody>
          <a:bodyPr/>
          <a:lstStyle/>
          <a:p>
            <a:fld id="{1B35147C-EFC6-3743-B1F1-A6E4561743BE}" type="datetimeFigureOut">
              <a:rPr lang="en-US" smtClean="0"/>
              <a:t>5/3/25</a:t>
            </a:fld>
            <a:endParaRPr lang="en-US" dirty="0"/>
          </a:p>
        </p:txBody>
      </p:sp>
      <p:sp>
        <p:nvSpPr>
          <p:cNvPr id="5" name="Footer Placeholder 4">
            <a:extLst>
              <a:ext uri="{FF2B5EF4-FFF2-40B4-BE49-F238E27FC236}">
                <a16:creationId xmlns:a16="http://schemas.microsoft.com/office/drawing/2014/main" id="{743D96B8-1394-3F77-5D6C-6EBEAAC95C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4FA9F8-6AF2-4ED6-CA86-283195ACDFE3}"/>
              </a:ext>
            </a:extLst>
          </p:cNvPr>
          <p:cNvSpPr>
            <a:spLocks noGrp="1"/>
          </p:cNvSpPr>
          <p:nvPr>
            <p:ph type="sldNum" sz="quarter" idx="12"/>
          </p:nvPr>
        </p:nvSpPr>
        <p:spPr/>
        <p:txBody>
          <a:bodyPr/>
          <a:lstStyle/>
          <a:p>
            <a:fld id="{5C4E418D-599D-F748-80A2-B6E350B79C19}" type="slidenum">
              <a:rPr lang="en-US" smtClean="0"/>
              <a:t>‹#›</a:t>
            </a:fld>
            <a:endParaRPr lang="en-US" dirty="0"/>
          </a:p>
        </p:txBody>
      </p:sp>
    </p:spTree>
    <p:extLst>
      <p:ext uri="{BB962C8B-B14F-4D97-AF65-F5344CB8AC3E}">
        <p14:creationId xmlns:p14="http://schemas.microsoft.com/office/powerpoint/2010/main" val="1330512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7513E5-FBF3-A7A2-26CE-0CE717DCC44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E83D263-EAC8-229B-2B91-FEBC1381305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CE9525-D3D4-A01B-7B40-3D976E5FC2CA}"/>
              </a:ext>
            </a:extLst>
          </p:cNvPr>
          <p:cNvSpPr>
            <a:spLocks noGrp="1"/>
          </p:cNvSpPr>
          <p:nvPr>
            <p:ph type="dt" sz="half" idx="10"/>
          </p:nvPr>
        </p:nvSpPr>
        <p:spPr/>
        <p:txBody>
          <a:bodyPr/>
          <a:lstStyle/>
          <a:p>
            <a:fld id="{1B35147C-EFC6-3743-B1F1-A6E4561743BE}" type="datetimeFigureOut">
              <a:rPr lang="en-US" smtClean="0"/>
              <a:t>5/3/25</a:t>
            </a:fld>
            <a:endParaRPr lang="en-US" dirty="0"/>
          </a:p>
        </p:txBody>
      </p:sp>
      <p:sp>
        <p:nvSpPr>
          <p:cNvPr id="5" name="Footer Placeholder 4">
            <a:extLst>
              <a:ext uri="{FF2B5EF4-FFF2-40B4-BE49-F238E27FC236}">
                <a16:creationId xmlns:a16="http://schemas.microsoft.com/office/drawing/2014/main" id="{32F467CF-1EEA-2D44-FA17-864E0BC666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6A0952B-3B63-9485-3267-0345FB860EB9}"/>
              </a:ext>
            </a:extLst>
          </p:cNvPr>
          <p:cNvSpPr>
            <a:spLocks noGrp="1"/>
          </p:cNvSpPr>
          <p:nvPr>
            <p:ph type="sldNum" sz="quarter" idx="12"/>
          </p:nvPr>
        </p:nvSpPr>
        <p:spPr/>
        <p:txBody>
          <a:bodyPr/>
          <a:lstStyle/>
          <a:p>
            <a:fld id="{5C4E418D-599D-F748-80A2-B6E350B79C19}" type="slidenum">
              <a:rPr lang="en-US" smtClean="0"/>
              <a:t>‹#›</a:t>
            </a:fld>
            <a:endParaRPr lang="en-US" dirty="0"/>
          </a:p>
        </p:txBody>
      </p:sp>
    </p:spTree>
    <p:extLst>
      <p:ext uri="{BB962C8B-B14F-4D97-AF65-F5344CB8AC3E}">
        <p14:creationId xmlns:p14="http://schemas.microsoft.com/office/powerpoint/2010/main" val="3001941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74ACE-80A3-6B02-AB2F-2F447110112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9CA301F-E618-9171-9DFE-EA5AE65C1E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1005DBB-8976-5667-77AE-3BACF8F7DFB7}"/>
              </a:ext>
            </a:extLst>
          </p:cNvPr>
          <p:cNvSpPr>
            <a:spLocks noGrp="1"/>
          </p:cNvSpPr>
          <p:nvPr>
            <p:ph type="dt" sz="half" idx="10"/>
          </p:nvPr>
        </p:nvSpPr>
        <p:spPr/>
        <p:txBody>
          <a:bodyPr/>
          <a:lstStyle/>
          <a:p>
            <a:fld id="{1B35147C-EFC6-3743-B1F1-A6E4561743BE}" type="datetimeFigureOut">
              <a:rPr lang="en-US" smtClean="0"/>
              <a:t>5/3/25</a:t>
            </a:fld>
            <a:endParaRPr lang="en-US" dirty="0"/>
          </a:p>
        </p:txBody>
      </p:sp>
      <p:sp>
        <p:nvSpPr>
          <p:cNvPr id="5" name="Footer Placeholder 4">
            <a:extLst>
              <a:ext uri="{FF2B5EF4-FFF2-40B4-BE49-F238E27FC236}">
                <a16:creationId xmlns:a16="http://schemas.microsoft.com/office/drawing/2014/main" id="{2E5148D1-004F-2DC2-E029-FFF1505F9E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76C3A7-F7E3-2265-14A2-7881F8CF761A}"/>
              </a:ext>
            </a:extLst>
          </p:cNvPr>
          <p:cNvSpPr>
            <a:spLocks noGrp="1"/>
          </p:cNvSpPr>
          <p:nvPr>
            <p:ph type="sldNum" sz="quarter" idx="12"/>
          </p:nvPr>
        </p:nvSpPr>
        <p:spPr/>
        <p:txBody>
          <a:bodyPr/>
          <a:lstStyle/>
          <a:p>
            <a:fld id="{5C4E418D-599D-F748-80A2-B6E350B79C19}" type="slidenum">
              <a:rPr lang="en-US" smtClean="0"/>
              <a:t>‹#›</a:t>
            </a:fld>
            <a:endParaRPr lang="en-US" dirty="0"/>
          </a:p>
        </p:txBody>
      </p:sp>
    </p:spTree>
    <p:extLst>
      <p:ext uri="{BB962C8B-B14F-4D97-AF65-F5344CB8AC3E}">
        <p14:creationId xmlns:p14="http://schemas.microsoft.com/office/powerpoint/2010/main" val="4079719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173C2-FDAD-41BF-206E-DAC8067B035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7400C37-0553-B802-5075-DDF82EB22D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5F2CFEE-4532-017A-1535-134620338C8F}"/>
              </a:ext>
            </a:extLst>
          </p:cNvPr>
          <p:cNvSpPr>
            <a:spLocks noGrp="1"/>
          </p:cNvSpPr>
          <p:nvPr>
            <p:ph type="dt" sz="half" idx="10"/>
          </p:nvPr>
        </p:nvSpPr>
        <p:spPr/>
        <p:txBody>
          <a:bodyPr/>
          <a:lstStyle/>
          <a:p>
            <a:fld id="{1B35147C-EFC6-3743-B1F1-A6E4561743BE}" type="datetimeFigureOut">
              <a:rPr lang="en-US" smtClean="0"/>
              <a:t>5/3/25</a:t>
            </a:fld>
            <a:endParaRPr lang="en-US" dirty="0"/>
          </a:p>
        </p:txBody>
      </p:sp>
      <p:sp>
        <p:nvSpPr>
          <p:cNvPr id="5" name="Footer Placeholder 4">
            <a:extLst>
              <a:ext uri="{FF2B5EF4-FFF2-40B4-BE49-F238E27FC236}">
                <a16:creationId xmlns:a16="http://schemas.microsoft.com/office/drawing/2014/main" id="{917B4749-54E8-E918-B015-FB8F23C071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C9CC63-0ED5-DDC3-92B3-19CDFF521040}"/>
              </a:ext>
            </a:extLst>
          </p:cNvPr>
          <p:cNvSpPr>
            <a:spLocks noGrp="1"/>
          </p:cNvSpPr>
          <p:nvPr>
            <p:ph type="sldNum" sz="quarter" idx="12"/>
          </p:nvPr>
        </p:nvSpPr>
        <p:spPr/>
        <p:txBody>
          <a:bodyPr/>
          <a:lstStyle/>
          <a:p>
            <a:fld id="{5C4E418D-599D-F748-80A2-B6E350B79C19}" type="slidenum">
              <a:rPr lang="en-US" smtClean="0"/>
              <a:t>‹#›</a:t>
            </a:fld>
            <a:endParaRPr lang="en-US" dirty="0"/>
          </a:p>
        </p:txBody>
      </p:sp>
    </p:spTree>
    <p:extLst>
      <p:ext uri="{BB962C8B-B14F-4D97-AF65-F5344CB8AC3E}">
        <p14:creationId xmlns:p14="http://schemas.microsoft.com/office/powerpoint/2010/main" val="86875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E6F71-5D1E-EC93-7FF4-DDC145AE0C4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C2D65B7-11A2-E341-A3F5-0C686E0559A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FFFACEC-2B23-BD09-F9BB-E4A38C35166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3F718BF-A61D-440C-A9D4-24AAEA30F875}"/>
              </a:ext>
            </a:extLst>
          </p:cNvPr>
          <p:cNvSpPr>
            <a:spLocks noGrp="1"/>
          </p:cNvSpPr>
          <p:nvPr>
            <p:ph type="dt" sz="half" idx="10"/>
          </p:nvPr>
        </p:nvSpPr>
        <p:spPr/>
        <p:txBody>
          <a:bodyPr/>
          <a:lstStyle/>
          <a:p>
            <a:fld id="{1B35147C-EFC6-3743-B1F1-A6E4561743BE}" type="datetimeFigureOut">
              <a:rPr lang="en-US" smtClean="0"/>
              <a:t>5/3/25</a:t>
            </a:fld>
            <a:endParaRPr lang="en-US" dirty="0"/>
          </a:p>
        </p:txBody>
      </p:sp>
      <p:sp>
        <p:nvSpPr>
          <p:cNvPr id="6" name="Footer Placeholder 5">
            <a:extLst>
              <a:ext uri="{FF2B5EF4-FFF2-40B4-BE49-F238E27FC236}">
                <a16:creationId xmlns:a16="http://schemas.microsoft.com/office/drawing/2014/main" id="{298E21D7-02A5-0151-0F8F-51707A4CE1F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030850D-2ADC-015D-9ED7-8922D9E5C2AD}"/>
              </a:ext>
            </a:extLst>
          </p:cNvPr>
          <p:cNvSpPr>
            <a:spLocks noGrp="1"/>
          </p:cNvSpPr>
          <p:nvPr>
            <p:ph type="sldNum" sz="quarter" idx="12"/>
          </p:nvPr>
        </p:nvSpPr>
        <p:spPr/>
        <p:txBody>
          <a:bodyPr/>
          <a:lstStyle/>
          <a:p>
            <a:fld id="{5C4E418D-599D-F748-80A2-B6E350B79C19}" type="slidenum">
              <a:rPr lang="en-US" smtClean="0"/>
              <a:t>‹#›</a:t>
            </a:fld>
            <a:endParaRPr lang="en-US" dirty="0"/>
          </a:p>
        </p:txBody>
      </p:sp>
    </p:spTree>
    <p:extLst>
      <p:ext uri="{BB962C8B-B14F-4D97-AF65-F5344CB8AC3E}">
        <p14:creationId xmlns:p14="http://schemas.microsoft.com/office/powerpoint/2010/main" val="2744692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3FEFA-6E5D-9CF4-6CF7-7A90263432A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6F4DA64-D198-1622-0C68-09C584C24C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20B20B7-BCA1-591C-84CA-723CF301F0E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CDA0084-ED79-8909-2E74-111746BEAD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52ACE1B-707B-FC09-286B-A7B9ABE2E82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62E4B9A-2F75-ACD5-69C8-176BB42466EA}"/>
              </a:ext>
            </a:extLst>
          </p:cNvPr>
          <p:cNvSpPr>
            <a:spLocks noGrp="1"/>
          </p:cNvSpPr>
          <p:nvPr>
            <p:ph type="dt" sz="half" idx="10"/>
          </p:nvPr>
        </p:nvSpPr>
        <p:spPr/>
        <p:txBody>
          <a:bodyPr/>
          <a:lstStyle/>
          <a:p>
            <a:fld id="{1B35147C-EFC6-3743-B1F1-A6E4561743BE}" type="datetimeFigureOut">
              <a:rPr lang="en-US" smtClean="0"/>
              <a:t>5/3/25</a:t>
            </a:fld>
            <a:endParaRPr lang="en-US" dirty="0"/>
          </a:p>
        </p:txBody>
      </p:sp>
      <p:sp>
        <p:nvSpPr>
          <p:cNvPr id="8" name="Footer Placeholder 7">
            <a:extLst>
              <a:ext uri="{FF2B5EF4-FFF2-40B4-BE49-F238E27FC236}">
                <a16:creationId xmlns:a16="http://schemas.microsoft.com/office/drawing/2014/main" id="{AC5B2494-AE7B-F006-0A5C-BCE8236CA57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BD6B10F-483C-FB60-CEAE-E961B8FD2767}"/>
              </a:ext>
            </a:extLst>
          </p:cNvPr>
          <p:cNvSpPr>
            <a:spLocks noGrp="1"/>
          </p:cNvSpPr>
          <p:nvPr>
            <p:ph type="sldNum" sz="quarter" idx="12"/>
          </p:nvPr>
        </p:nvSpPr>
        <p:spPr/>
        <p:txBody>
          <a:bodyPr/>
          <a:lstStyle/>
          <a:p>
            <a:fld id="{5C4E418D-599D-F748-80A2-B6E350B79C19}" type="slidenum">
              <a:rPr lang="en-US" smtClean="0"/>
              <a:t>‹#›</a:t>
            </a:fld>
            <a:endParaRPr lang="en-US" dirty="0"/>
          </a:p>
        </p:txBody>
      </p:sp>
    </p:spTree>
    <p:extLst>
      <p:ext uri="{BB962C8B-B14F-4D97-AF65-F5344CB8AC3E}">
        <p14:creationId xmlns:p14="http://schemas.microsoft.com/office/powerpoint/2010/main" val="464508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DF7D4-9558-38D1-BD88-07A0234FAF2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3AAE442-9C19-C43C-6D06-28E80C580E28}"/>
              </a:ext>
            </a:extLst>
          </p:cNvPr>
          <p:cNvSpPr>
            <a:spLocks noGrp="1"/>
          </p:cNvSpPr>
          <p:nvPr>
            <p:ph type="dt" sz="half" idx="10"/>
          </p:nvPr>
        </p:nvSpPr>
        <p:spPr/>
        <p:txBody>
          <a:bodyPr/>
          <a:lstStyle/>
          <a:p>
            <a:fld id="{1B35147C-EFC6-3743-B1F1-A6E4561743BE}" type="datetimeFigureOut">
              <a:rPr lang="en-US" smtClean="0"/>
              <a:t>5/3/25</a:t>
            </a:fld>
            <a:endParaRPr lang="en-US" dirty="0"/>
          </a:p>
        </p:txBody>
      </p:sp>
      <p:sp>
        <p:nvSpPr>
          <p:cNvPr id="4" name="Footer Placeholder 3">
            <a:extLst>
              <a:ext uri="{FF2B5EF4-FFF2-40B4-BE49-F238E27FC236}">
                <a16:creationId xmlns:a16="http://schemas.microsoft.com/office/drawing/2014/main" id="{385194C6-A35D-170C-31CA-81083EACD6B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43AABC7-2E96-B37B-1A5D-8A4575EA1F42}"/>
              </a:ext>
            </a:extLst>
          </p:cNvPr>
          <p:cNvSpPr>
            <a:spLocks noGrp="1"/>
          </p:cNvSpPr>
          <p:nvPr>
            <p:ph type="sldNum" sz="quarter" idx="12"/>
          </p:nvPr>
        </p:nvSpPr>
        <p:spPr/>
        <p:txBody>
          <a:bodyPr/>
          <a:lstStyle/>
          <a:p>
            <a:fld id="{5C4E418D-599D-F748-80A2-B6E350B79C19}" type="slidenum">
              <a:rPr lang="en-US" smtClean="0"/>
              <a:t>‹#›</a:t>
            </a:fld>
            <a:endParaRPr lang="en-US" dirty="0"/>
          </a:p>
        </p:txBody>
      </p:sp>
    </p:spTree>
    <p:extLst>
      <p:ext uri="{BB962C8B-B14F-4D97-AF65-F5344CB8AC3E}">
        <p14:creationId xmlns:p14="http://schemas.microsoft.com/office/powerpoint/2010/main" val="24358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378F6E-90C1-EE88-F96F-98770DAE42E5}"/>
              </a:ext>
            </a:extLst>
          </p:cNvPr>
          <p:cNvSpPr>
            <a:spLocks noGrp="1"/>
          </p:cNvSpPr>
          <p:nvPr>
            <p:ph type="dt" sz="half" idx="10"/>
          </p:nvPr>
        </p:nvSpPr>
        <p:spPr/>
        <p:txBody>
          <a:bodyPr/>
          <a:lstStyle/>
          <a:p>
            <a:fld id="{1B35147C-EFC6-3743-B1F1-A6E4561743BE}" type="datetimeFigureOut">
              <a:rPr lang="en-US" smtClean="0"/>
              <a:t>5/3/25</a:t>
            </a:fld>
            <a:endParaRPr lang="en-US" dirty="0"/>
          </a:p>
        </p:txBody>
      </p:sp>
      <p:sp>
        <p:nvSpPr>
          <p:cNvPr id="3" name="Footer Placeholder 2">
            <a:extLst>
              <a:ext uri="{FF2B5EF4-FFF2-40B4-BE49-F238E27FC236}">
                <a16:creationId xmlns:a16="http://schemas.microsoft.com/office/drawing/2014/main" id="{43CFF176-EFCD-DFFE-6E42-7F710659D22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A959641-A36A-ABE7-B9CE-885A7F18338E}"/>
              </a:ext>
            </a:extLst>
          </p:cNvPr>
          <p:cNvSpPr>
            <a:spLocks noGrp="1"/>
          </p:cNvSpPr>
          <p:nvPr>
            <p:ph type="sldNum" sz="quarter" idx="12"/>
          </p:nvPr>
        </p:nvSpPr>
        <p:spPr/>
        <p:txBody>
          <a:bodyPr/>
          <a:lstStyle/>
          <a:p>
            <a:fld id="{5C4E418D-599D-F748-80A2-B6E350B79C19}" type="slidenum">
              <a:rPr lang="en-US" smtClean="0"/>
              <a:t>‹#›</a:t>
            </a:fld>
            <a:endParaRPr lang="en-US" dirty="0"/>
          </a:p>
        </p:txBody>
      </p:sp>
    </p:spTree>
    <p:extLst>
      <p:ext uri="{BB962C8B-B14F-4D97-AF65-F5344CB8AC3E}">
        <p14:creationId xmlns:p14="http://schemas.microsoft.com/office/powerpoint/2010/main" val="492384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79F47-CAF8-6700-1698-8A94FDC5D35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9CDE3FE-15E2-36CA-FF9F-C263128E41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34B0416-1C12-178A-0888-936B8916C8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C01BB65-EF93-CF1B-EFBF-7702E4B21DC3}"/>
              </a:ext>
            </a:extLst>
          </p:cNvPr>
          <p:cNvSpPr>
            <a:spLocks noGrp="1"/>
          </p:cNvSpPr>
          <p:nvPr>
            <p:ph type="dt" sz="half" idx="10"/>
          </p:nvPr>
        </p:nvSpPr>
        <p:spPr/>
        <p:txBody>
          <a:bodyPr/>
          <a:lstStyle/>
          <a:p>
            <a:fld id="{1B35147C-EFC6-3743-B1F1-A6E4561743BE}" type="datetimeFigureOut">
              <a:rPr lang="en-US" smtClean="0"/>
              <a:t>5/3/25</a:t>
            </a:fld>
            <a:endParaRPr lang="en-US" dirty="0"/>
          </a:p>
        </p:txBody>
      </p:sp>
      <p:sp>
        <p:nvSpPr>
          <p:cNvPr id="6" name="Footer Placeholder 5">
            <a:extLst>
              <a:ext uri="{FF2B5EF4-FFF2-40B4-BE49-F238E27FC236}">
                <a16:creationId xmlns:a16="http://schemas.microsoft.com/office/drawing/2014/main" id="{13EBD612-8971-527A-E23D-B070F505EF5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F67E058-164C-FA4A-ABBC-F9A0032FA82F}"/>
              </a:ext>
            </a:extLst>
          </p:cNvPr>
          <p:cNvSpPr>
            <a:spLocks noGrp="1"/>
          </p:cNvSpPr>
          <p:nvPr>
            <p:ph type="sldNum" sz="quarter" idx="12"/>
          </p:nvPr>
        </p:nvSpPr>
        <p:spPr/>
        <p:txBody>
          <a:bodyPr/>
          <a:lstStyle/>
          <a:p>
            <a:fld id="{5C4E418D-599D-F748-80A2-B6E350B79C19}" type="slidenum">
              <a:rPr lang="en-US" smtClean="0"/>
              <a:t>‹#›</a:t>
            </a:fld>
            <a:endParaRPr lang="en-US" dirty="0"/>
          </a:p>
        </p:txBody>
      </p:sp>
    </p:spTree>
    <p:extLst>
      <p:ext uri="{BB962C8B-B14F-4D97-AF65-F5344CB8AC3E}">
        <p14:creationId xmlns:p14="http://schemas.microsoft.com/office/powerpoint/2010/main" val="2052714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BF444-04CE-A7FC-7F3C-F0B95A593B1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599FEB4-39F2-17CD-17F2-D0740561C1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E2F4ED2-732F-A02D-B2EA-816A4CB2DB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C0085E2-E01E-41F6-6006-EF289870B00D}"/>
              </a:ext>
            </a:extLst>
          </p:cNvPr>
          <p:cNvSpPr>
            <a:spLocks noGrp="1"/>
          </p:cNvSpPr>
          <p:nvPr>
            <p:ph type="dt" sz="half" idx="10"/>
          </p:nvPr>
        </p:nvSpPr>
        <p:spPr/>
        <p:txBody>
          <a:bodyPr/>
          <a:lstStyle/>
          <a:p>
            <a:fld id="{1B35147C-EFC6-3743-B1F1-A6E4561743BE}" type="datetimeFigureOut">
              <a:rPr lang="en-US" smtClean="0"/>
              <a:t>5/3/25</a:t>
            </a:fld>
            <a:endParaRPr lang="en-US" dirty="0"/>
          </a:p>
        </p:txBody>
      </p:sp>
      <p:sp>
        <p:nvSpPr>
          <p:cNvPr id="6" name="Footer Placeholder 5">
            <a:extLst>
              <a:ext uri="{FF2B5EF4-FFF2-40B4-BE49-F238E27FC236}">
                <a16:creationId xmlns:a16="http://schemas.microsoft.com/office/drawing/2014/main" id="{4877A903-BBBD-02D8-3182-5DA163CA909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B8EFF4-22F8-89AB-7083-31C3BC4C6457}"/>
              </a:ext>
            </a:extLst>
          </p:cNvPr>
          <p:cNvSpPr>
            <a:spLocks noGrp="1"/>
          </p:cNvSpPr>
          <p:nvPr>
            <p:ph type="sldNum" sz="quarter" idx="12"/>
          </p:nvPr>
        </p:nvSpPr>
        <p:spPr/>
        <p:txBody>
          <a:bodyPr/>
          <a:lstStyle/>
          <a:p>
            <a:fld id="{5C4E418D-599D-F748-80A2-B6E350B79C19}" type="slidenum">
              <a:rPr lang="en-US" smtClean="0"/>
              <a:t>‹#›</a:t>
            </a:fld>
            <a:endParaRPr lang="en-US" dirty="0"/>
          </a:p>
        </p:txBody>
      </p:sp>
    </p:spTree>
    <p:extLst>
      <p:ext uri="{BB962C8B-B14F-4D97-AF65-F5344CB8AC3E}">
        <p14:creationId xmlns:p14="http://schemas.microsoft.com/office/powerpoint/2010/main" val="2976679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00F606-7FEE-B29A-7B9B-2A2CC5B908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65DD0A-5B91-04CC-0A33-5DA4970EB9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5B3B0A0-F72F-E728-53E8-BBFDB0C653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5147C-EFC6-3743-B1F1-A6E4561743BE}" type="datetimeFigureOut">
              <a:rPr lang="en-US" smtClean="0"/>
              <a:t>5/3/25</a:t>
            </a:fld>
            <a:endParaRPr lang="en-US" dirty="0"/>
          </a:p>
        </p:txBody>
      </p:sp>
      <p:sp>
        <p:nvSpPr>
          <p:cNvPr id="5" name="Footer Placeholder 4">
            <a:extLst>
              <a:ext uri="{FF2B5EF4-FFF2-40B4-BE49-F238E27FC236}">
                <a16:creationId xmlns:a16="http://schemas.microsoft.com/office/drawing/2014/main" id="{6113296A-66F6-E947-8459-C5CDE155B8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A0A80D4-1529-D646-24FD-45B839B7B8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4E418D-599D-F748-80A2-B6E350B79C19}" type="slidenum">
              <a:rPr lang="en-US" smtClean="0"/>
              <a:t>‹#›</a:t>
            </a:fld>
            <a:endParaRPr lang="en-US" dirty="0"/>
          </a:p>
        </p:txBody>
      </p:sp>
    </p:spTree>
    <p:extLst>
      <p:ext uri="{BB962C8B-B14F-4D97-AF65-F5344CB8AC3E}">
        <p14:creationId xmlns:p14="http://schemas.microsoft.com/office/powerpoint/2010/main" val="1599828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earthhow.com/earth-rotation-day-night-boundar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B2434-34F3-EFB6-B3B4-0AFDBCE20982}"/>
              </a:ext>
            </a:extLst>
          </p:cNvPr>
          <p:cNvSpPr>
            <a:spLocks noGrp="1"/>
          </p:cNvSpPr>
          <p:nvPr>
            <p:ph type="ctrTitle"/>
          </p:nvPr>
        </p:nvSpPr>
        <p:spPr>
          <a:xfrm>
            <a:off x="629920" y="1046481"/>
            <a:ext cx="5254501" cy="3301999"/>
          </a:xfrm>
        </p:spPr>
        <p:txBody>
          <a:bodyPr>
            <a:normAutofit/>
          </a:bodyPr>
          <a:lstStyle/>
          <a:p>
            <a:pPr>
              <a:spcBef>
                <a:spcPts val="1800"/>
              </a:spcBef>
              <a:spcAft>
                <a:spcPts val="1800"/>
              </a:spcAft>
            </a:pPr>
            <a:r>
              <a:rPr lang="en-US" dirty="0"/>
              <a:t>Blue Machine:</a:t>
            </a:r>
            <a:br>
              <a:rPr lang="en-US" dirty="0"/>
            </a:br>
            <a:r>
              <a:rPr lang="en-US" sz="4000" dirty="0"/>
              <a:t>How the Ocean shapes our World</a:t>
            </a:r>
            <a:br>
              <a:rPr lang="en-US" sz="4000" dirty="0"/>
            </a:br>
            <a:br>
              <a:rPr lang="en-US" sz="2700" dirty="0"/>
            </a:br>
            <a:r>
              <a:rPr lang="en-US" sz="2800" dirty="0"/>
              <a:t>by Helen Czerski</a:t>
            </a:r>
          </a:p>
        </p:txBody>
      </p:sp>
      <p:pic>
        <p:nvPicPr>
          <p:cNvPr id="4" name="Content Placeholder 4">
            <a:extLst>
              <a:ext uri="{FF2B5EF4-FFF2-40B4-BE49-F238E27FC236}">
                <a16:creationId xmlns:a16="http://schemas.microsoft.com/office/drawing/2014/main" id="{AB681D33-4527-EBC4-71D4-4CD65673D39C}"/>
              </a:ext>
            </a:extLst>
          </p:cNvPr>
          <p:cNvPicPr>
            <a:picLocks noChangeAspect="1"/>
          </p:cNvPicPr>
          <p:nvPr/>
        </p:nvPicPr>
        <p:blipFill>
          <a:blip r:embed="rId3"/>
          <a:stretch>
            <a:fillRect/>
          </a:stretch>
        </p:blipFill>
        <p:spPr>
          <a:xfrm>
            <a:off x="6307580" y="652462"/>
            <a:ext cx="5538980" cy="5553075"/>
          </a:xfrm>
          <a:prstGeom prst="rect">
            <a:avLst/>
          </a:prstGeom>
        </p:spPr>
      </p:pic>
    </p:spTree>
    <p:extLst>
      <p:ext uri="{BB962C8B-B14F-4D97-AF65-F5344CB8AC3E}">
        <p14:creationId xmlns:p14="http://schemas.microsoft.com/office/powerpoint/2010/main" val="4093909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DB6A5-E1F8-5FFD-818F-EB28F653C138}"/>
              </a:ext>
            </a:extLst>
          </p:cNvPr>
          <p:cNvSpPr>
            <a:spLocks noGrp="1"/>
          </p:cNvSpPr>
          <p:nvPr>
            <p:ph type="title"/>
          </p:nvPr>
        </p:nvSpPr>
        <p:spPr>
          <a:xfrm>
            <a:off x="838200" y="178514"/>
            <a:ext cx="5257800" cy="903838"/>
          </a:xfrm>
        </p:spPr>
        <p:txBody>
          <a:bodyPr/>
          <a:lstStyle/>
          <a:p>
            <a:r>
              <a:rPr lang="en-US" dirty="0"/>
              <a:t>Sea water has layers</a:t>
            </a:r>
          </a:p>
        </p:txBody>
      </p:sp>
      <p:pic>
        <p:nvPicPr>
          <p:cNvPr id="9" name="Content Placeholder 8">
            <a:extLst>
              <a:ext uri="{FF2B5EF4-FFF2-40B4-BE49-F238E27FC236}">
                <a16:creationId xmlns:a16="http://schemas.microsoft.com/office/drawing/2014/main" id="{271CE72C-1765-2EF6-2E68-17900F4CAF96}"/>
              </a:ext>
            </a:extLst>
          </p:cNvPr>
          <p:cNvPicPr>
            <a:picLocks noGrp="1" noChangeAspect="1"/>
          </p:cNvPicPr>
          <p:nvPr>
            <p:ph idx="1"/>
          </p:nvPr>
        </p:nvPicPr>
        <p:blipFill>
          <a:blip r:embed="rId3"/>
          <a:stretch>
            <a:fillRect/>
          </a:stretch>
        </p:blipFill>
        <p:spPr>
          <a:xfrm>
            <a:off x="0" y="1268963"/>
            <a:ext cx="7477924" cy="5589037"/>
          </a:xfrm>
        </p:spPr>
      </p:pic>
      <p:sp>
        <p:nvSpPr>
          <p:cNvPr id="10" name="TextBox 9">
            <a:extLst>
              <a:ext uri="{FF2B5EF4-FFF2-40B4-BE49-F238E27FC236}">
                <a16:creationId xmlns:a16="http://schemas.microsoft.com/office/drawing/2014/main" id="{296EECE5-BF03-3D1A-6B79-A9D8F04D5371}"/>
              </a:ext>
            </a:extLst>
          </p:cNvPr>
          <p:cNvSpPr txBox="1"/>
          <p:nvPr/>
        </p:nvSpPr>
        <p:spPr>
          <a:xfrm>
            <a:off x="7477924" y="382012"/>
            <a:ext cx="4702628" cy="6093976"/>
          </a:xfrm>
          <a:prstGeom prst="rect">
            <a:avLst/>
          </a:prstGeom>
          <a:noFill/>
        </p:spPr>
        <p:txBody>
          <a:bodyPr wrap="square" rtlCol="0">
            <a:spAutoFit/>
          </a:bodyPr>
          <a:lstStyle/>
          <a:p>
            <a:r>
              <a:rPr lang="en-US" sz="2600" dirty="0">
                <a:solidFill>
                  <a:srgbClr val="C00000"/>
                </a:solidFill>
              </a:rPr>
              <a:t>Epipelagic</a:t>
            </a:r>
            <a:r>
              <a:rPr lang="en-US" sz="2600" dirty="0"/>
              <a:t> – Light, photosynth-esis, phytoplankton, warmest, most animals. Least dense water.</a:t>
            </a:r>
          </a:p>
          <a:p>
            <a:r>
              <a:rPr lang="en-US" sz="2600" dirty="0">
                <a:solidFill>
                  <a:srgbClr val="C00000"/>
                </a:solidFill>
              </a:rPr>
              <a:t>Mesopelagic</a:t>
            </a:r>
            <a:r>
              <a:rPr lang="en-US" sz="2600" dirty="0"/>
              <a:t> – dim light, no plants. Some animals migrate up to feed at night.</a:t>
            </a:r>
          </a:p>
          <a:p>
            <a:r>
              <a:rPr lang="en-US" sz="2600" dirty="0">
                <a:solidFill>
                  <a:srgbClr val="C00000"/>
                </a:solidFill>
              </a:rPr>
              <a:t>Bathypelagic</a:t>
            </a:r>
            <a:r>
              <a:rPr lang="en-US" sz="2600" dirty="0"/>
              <a:t> – cold &amp; dark, 70% of seawater depth, animals rely on food falling from above.</a:t>
            </a:r>
          </a:p>
          <a:p>
            <a:r>
              <a:rPr lang="en-US" sz="2600" dirty="0">
                <a:solidFill>
                  <a:srgbClr val="C00000"/>
                </a:solidFill>
              </a:rPr>
              <a:t>Abyssopelagic </a:t>
            </a:r>
            <a:r>
              <a:rPr lang="en-US" sz="2600" dirty="0"/>
              <a:t>– cold, dark, high pressure. Bioluminescent animals</a:t>
            </a:r>
          </a:p>
          <a:p>
            <a:r>
              <a:rPr lang="en-US" sz="2600" dirty="0">
                <a:solidFill>
                  <a:srgbClr val="C00000"/>
                </a:solidFill>
              </a:rPr>
              <a:t>Hadalpelagic</a:t>
            </a:r>
            <a:r>
              <a:rPr lang="en-US" sz="2600" dirty="0"/>
              <a:t> – huge pressure flattens animals, which feed on falling dead &amp; decaying remains. Coldest. Most dense water.</a:t>
            </a:r>
          </a:p>
        </p:txBody>
      </p:sp>
    </p:spTree>
    <p:extLst>
      <p:ext uri="{BB962C8B-B14F-4D97-AF65-F5344CB8AC3E}">
        <p14:creationId xmlns:p14="http://schemas.microsoft.com/office/powerpoint/2010/main" val="3189293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E98B5-8472-B08D-1EC2-F480B6264BE0}"/>
              </a:ext>
            </a:extLst>
          </p:cNvPr>
          <p:cNvSpPr>
            <a:spLocks noGrp="1"/>
          </p:cNvSpPr>
          <p:nvPr>
            <p:ph type="title"/>
          </p:nvPr>
        </p:nvSpPr>
        <p:spPr>
          <a:xfrm>
            <a:off x="838200" y="18256"/>
            <a:ext cx="5674567" cy="1120080"/>
          </a:xfrm>
        </p:spPr>
        <p:txBody>
          <a:bodyPr/>
          <a:lstStyle/>
          <a:p>
            <a:r>
              <a:rPr lang="en-US" dirty="0"/>
              <a:t>Seafloor</a:t>
            </a:r>
          </a:p>
        </p:txBody>
      </p:sp>
      <p:sp>
        <p:nvSpPr>
          <p:cNvPr id="3" name="Content Placeholder 2">
            <a:extLst>
              <a:ext uri="{FF2B5EF4-FFF2-40B4-BE49-F238E27FC236}">
                <a16:creationId xmlns:a16="http://schemas.microsoft.com/office/drawing/2014/main" id="{B45DD670-FC44-6828-642D-E5DF2D64C268}"/>
              </a:ext>
            </a:extLst>
          </p:cNvPr>
          <p:cNvSpPr>
            <a:spLocks noGrp="1"/>
          </p:cNvSpPr>
          <p:nvPr>
            <p:ph idx="1"/>
          </p:nvPr>
        </p:nvSpPr>
        <p:spPr>
          <a:xfrm>
            <a:off x="290804" y="1138336"/>
            <a:ext cx="6987074" cy="2108717"/>
          </a:xfrm>
        </p:spPr>
        <p:txBody>
          <a:bodyPr>
            <a:normAutofit/>
          </a:bodyPr>
          <a:lstStyle/>
          <a:p>
            <a:r>
              <a:rPr lang="en-US" dirty="0"/>
              <a:t>Abyssal plain covers &gt; half earth’s surface</a:t>
            </a:r>
          </a:p>
          <a:p>
            <a:r>
              <a:rPr lang="en-US" dirty="0"/>
              <a:t>Made of oceanic crust</a:t>
            </a:r>
          </a:p>
          <a:p>
            <a:r>
              <a:rPr lang="en-US" dirty="0"/>
              <a:t>On average 3700 m deep, reasonably flat</a:t>
            </a:r>
          </a:p>
          <a:p>
            <a:r>
              <a:rPr lang="en-US" dirty="0"/>
              <a:t>Electricity &amp; fibre optic cables on surface</a:t>
            </a:r>
          </a:p>
          <a:p>
            <a:endParaRPr lang="en-US" dirty="0"/>
          </a:p>
        </p:txBody>
      </p:sp>
      <p:pic>
        <p:nvPicPr>
          <p:cNvPr id="1026" name="Picture 2" descr="In a seafloor surprise, metal-rich chunks may generate deep-sea oxygen">
            <a:extLst>
              <a:ext uri="{FF2B5EF4-FFF2-40B4-BE49-F238E27FC236}">
                <a16:creationId xmlns:a16="http://schemas.microsoft.com/office/drawing/2014/main" id="{4955CBD0-CE91-A3CB-206B-1957769E3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862873"/>
            <a:ext cx="5323284" cy="29951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Microbes That Keep Hydrothermal Vents Pumping | Smithsonian Ocean">
            <a:extLst>
              <a:ext uri="{FF2B5EF4-FFF2-40B4-BE49-F238E27FC236}">
                <a16:creationId xmlns:a16="http://schemas.microsoft.com/office/drawing/2014/main" id="{3B645E2E-12BC-06F3-8F9D-02AAB4672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412" y="-1693505"/>
            <a:ext cx="45735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E3A9E5F-0EC8-B4DF-63C7-6F776789F765}"/>
              </a:ext>
            </a:extLst>
          </p:cNvPr>
          <p:cNvPicPr>
            <a:picLocks noChangeAspect="1"/>
          </p:cNvPicPr>
          <p:nvPr/>
        </p:nvPicPr>
        <p:blipFill>
          <a:blip r:embed="rId5"/>
          <a:stretch>
            <a:fillRect/>
          </a:stretch>
        </p:blipFill>
        <p:spPr>
          <a:xfrm>
            <a:off x="6643396" y="4758611"/>
            <a:ext cx="5323284" cy="2281407"/>
          </a:xfrm>
          <a:prstGeom prst="rect">
            <a:avLst/>
          </a:prstGeom>
        </p:spPr>
      </p:pic>
    </p:spTree>
    <p:extLst>
      <p:ext uri="{BB962C8B-B14F-4D97-AF65-F5344CB8AC3E}">
        <p14:creationId xmlns:p14="http://schemas.microsoft.com/office/powerpoint/2010/main" val="910866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89987-1B00-AEAE-7B93-09F028D84EAB}"/>
              </a:ext>
            </a:extLst>
          </p:cNvPr>
          <p:cNvSpPr>
            <a:spLocks noGrp="1"/>
          </p:cNvSpPr>
          <p:nvPr>
            <p:ph type="title"/>
          </p:nvPr>
        </p:nvSpPr>
        <p:spPr>
          <a:xfrm>
            <a:off x="297025" y="290480"/>
            <a:ext cx="1345163" cy="6427561"/>
          </a:xfrm>
        </p:spPr>
        <p:txBody>
          <a:bodyPr vert="vert270"/>
          <a:lstStyle/>
          <a:p>
            <a:pPr algn="ctr"/>
            <a:r>
              <a:rPr lang="en-US" dirty="0"/>
              <a:t>The Edge of the Ocean</a:t>
            </a:r>
          </a:p>
        </p:txBody>
      </p:sp>
      <p:pic>
        <p:nvPicPr>
          <p:cNvPr id="5" name="Content Placeholder 4">
            <a:extLst>
              <a:ext uri="{FF2B5EF4-FFF2-40B4-BE49-F238E27FC236}">
                <a16:creationId xmlns:a16="http://schemas.microsoft.com/office/drawing/2014/main" id="{D951C682-CE95-4306-C852-0B754FB4C90F}"/>
              </a:ext>
            </a:extLst>
          </p:cNvPr>
          <p:cNvPicPr>
            <a:picLocks noGrp="1" noChangeAspect="1"/>
          </p:cNvPicPr>
          <p:nvPr>
            <p:ph idx="1"/>
          </p:nvPr>
        </p:nvPicPr>
        <p:blipFill>
          <a:blip r:embed="rId3"/>
          <a:stretch>
            <a:fillRect/>
          </a:stretch>
        </p:blipFill>
        <p:spPr>
          <a:xfrm>
            <a:off x="1903195" y="0"/>
            <a:ext cx="9523695" cy="6858000"/>
          </a:xfrm>
        </p:spPr>
      </p:pic>
    </p:spTree>
    <p:extLst>
      <p:ext uri="{BB962C8B-B14F-4D97-AF65-F5344CB8AC3E}">
        <p14:creationId xmlns:p14="http://schemas.microsoft.com/office/powerpoint/2010/main" val="207236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C38C18-067F-8125-640D-ECE68350B063}"/>
              </a:ext>
            </a:extLst>
          </p:cNvPr>
          <p:cNvSpPr>
            <a:spLocks noGrp="1"/>
          </p:cNvSpPr>
          <p:nvPr>
            <p:ph idx="1"/>
          </p:nvPr>
        </p:nvSpPr>
        <p:spPr>
          <a:xfrm>
            <a:off x="0" y="165370"/>
            <a:ext cx="12192000" cy="660620"/>
          </a:xfrm>
        </p:spPr>
        <p:txBody>
          <a:bodyPr/>
          <a:lstStyle/>
          <a:p>
            <a:pPr marL="0" indent="0">
              <a:buNone/>
            </a:pPr>
            <a:r>
              <a:rPr lang="en-NZ" dirty="0"/>
              <a:t>1. gigantic underwater conveyor belt that spans the globe</a:t>
            </a:r>
            <a:endParaRPr lang="en-US" dirty="0"/>
          </a:p>
        </p:txBody>
      </p:sp>
      <p:pic>
        <p:nvPicPr>
          <p:cNvPr id="2052" name="Picture 4" descr="Described image">
            <a:extLst>
              <a:ext uri="{FF2B5EF4-FFF2-40B4-BE49-F238E27FC236}">
                <a16:creationId xmlns:a16="http://schemas.microsoft.com/office/drawing/2014/main" id="{1F47ED5A-3438-A549-EFB0-7313BF0CE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1719" y="825990"/>
            <a:ext cx="9047349" cy="5866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212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B69B9-07CB-2A4E-3909-C91DCAA08DBB}"/>
              </a:ext>
            </a:extLst>
          </p:cNvPr>
          <p:cNvSpPr>
            <a:spLocks noGrp="1"/>
          </p:cNvSpPr>
          <p:nvPr>
            <p:ph type="title"/>
          </p:nvPr>
        </p:nvSpPr>
        <p:spPr/>
        <p:txBody>
          <a:bodyPr/>
          <a:lstStyle/>
          <a:p>
            <a:r>
              <a:rPr lang="en-US" dirty="0"/>
              <a:t>Sargasso Sea</a:t>
            </a:r>
          </a:p>
        </p:txBody>
      </p:sp>
      <p:sp>
        <p:nvSpPr>
          <p:cNvPr id="3" name="Content Placeholder 2">
            <a:extLst>
              <a:ext uri="{FF2B5EF4-FFF2-40B4-BE49-F238E27FC236}">
                <a16:creationId xmlns:a16="http://schemas.microsoft.com/office/drawing/2014/main" id="{30ED53AE-173C-A660-E308-D87047607111}"/>
              </a:ext>
            </a:extLst>
          </p:cNvPr>
          <p:cNvSpPr>
            <a:spLocks noGrp="1"/>
          </p:cNvSpPr>
          <p:nvPr>
            <p:ph idx="1"/>
          </p:nvPr>
        </p:nvSpPr>
        <p:spPr>
          <a:xfrm>
            <a:off x="838200" y="1825625"/>
            <a:ext cx="3559629" cy="2244725"/>
          </a:xfrm>
        </p:spPr>
        <p:txBody>
          <a:bodyPr>
            <a:normAutofit/>
          </a:bodyPr>
          <a:lstStyle/>
          <a:p>
            <a:r>
              <a:rPr lang="en-US" dirty="0"/>
              <a:t>Only sea with no land boundaries</a:t>
            </a:r>
          </a:p>
          <a:p>
            <a:r>
              <a:rPr lang="en-US" dirty="0"/>
              <a:t>Named after floating clumps of sargassum seaweed</a:t>
            </a:r>
          </a:p>
        </p:txBody>
      </p:sp>
      <p:pic>
        <p:nvPicPr>
          <p:cNvPr id="3074" name="Picture 2" descr="Sargasso Sea - Wikipedia">
            <a:extLst>
              <a:ext uri="{FF2B5EF4-FFF2-40B4-BE49-F238E27FC236}">
                <a16:creationId xmlns:a16="http://schemas.microsoft.com/office/drawing/2014/main" id="{C4EC8003-618F-C165-C482-479544217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861" y="93309"/>
            <a:ext cx="7428140" cy="47834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argassum Seaweed Floating Underwater in Sea Stock Photo - Image of sunny,  surface: 88080542">
            <a:extLst>
              <a:ext uri="{FF2B5EF4-FFF2-40B4-BE49-F238E27FC236}">
                <a16:creationId xmlns:a16="http://schemas.microsoft.com/office/drawing/2014/main" id="{2E636A9C-F80B-0615-8466-47B611AFCC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258" y="4070350"/>
            <a:ext cx="3882571" cy="2591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928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78E78A-27B6-C8F0-A578-227426836983}"/>
              </a:ext>
            </a:extLst>
          </p:cNvPr>
          <p:cNvSpPr>
            <a:spLocks noGrp="1"/>
          </p:cNvSpPr>
          <p:nvPr>
            <p:ph idx="1"/>
          </p:nvPr>
        </p:nvSpPr>
        <p:spPr>
          <a:xfrm>
            <a:off x="228600" y="1845945"/>
            <a:ext cx="4892040" cy="3538855"/>
          </a:xfrm>
        </p:spPr>
        <p:txBody>
          <a:bodyPr>
            <a:normAutofit/>
          </a:bodyPr>
          <a:lstStyle/>
          <a:p>
            <a:pPr marL="0" indent="0">
              <a:buNone/>
            </a:pPr>
            <a:r>
              <a:rPr lang="en-NZ" dirty="0"/>
              <a:t>2. Huge underwater waterfalls</a:t>
            </a:r>
          </a:p>
          <a:p>
            <a:pPr marL="0" indent="0">
              <a:buNone/>
            </a:pPr>
            <a:r>
              <a:rPr lang="en-NZ" dirty="0"/>
              <a:t>Near both poles, ice formation leaves behind saltier water that sinks. E.g. the Denmark Strait Overflow tumbles down 2.5 km down into the North Atlantic. </a:t>
            </a:r>
            <a:endParaRPr lang="en-US" dirty="0"/>
          </a:p>
        </p:txBody>
      </p:sp>
      <p:pic>
        <p:nvPicPr>
          <p:cNvPr id="4098" name="Picture 2" descr="The world's largest waterfall is in the ocean beneath the Denmark Strait.  The cold, dense water quickly sinks below the warmer water and flows over  the huge drop in the ocean floor,">
            <a:extLst>
              <a:ext uri="{FF2B5EF4-FFF2-40B4-BE49-F238E27FC236}">
                <a16:creationId xmlns:a16="http://schemas.microsoft.com/office/drawing/2014/main" id="{7923F3A3-6D75-16CC-DE5C-0617B0B3AD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685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E12D-1CA0-7679-CA8B-CCD4F10020FF}"/>
              </a:ext>
            </a:extLst>
          </p:cNvPr>
          <p:cNvSpPr>
            <a:spLocks noGrp="1"/>
          </p:cNvSpPr>
          <p:nvPr>
            <p:ph type="title"/>
          </p:nvPr>
        </p:nvSpPr>
        <p:spPr>
          <a:xfrm>
            <a:off x="838200" y="365126"/>
            <a:ext cx="6336560" cy="995842"/>
          </a:xfrm>
        </p:spPr>
        <p:txBody>
          <a:bodyPr/>
          <a:lstStyle/>
          <a:p>
            <a:r>
              <a:rPr lang="en-US" dirty="0"/>
              <a:t>      Phytoplankton</a:t>
            </a:r>
          </a:p>
        </p:txBody>
      </p:sp>
      <p:sp>
        <p:nvSpPr>
          <p:cNvPr id="6" name="TextBox 5">
            <a:extLst>
              <a:ext uri="{FF2B5EF4-FFF2-40B4-BE49-F238E27FC236}">
                <a16:creationId xmlns:a16="http://schemas.microsoft.com/office/drawing/2014/main" id="{6A7FCC84-5F8F-5B65-2465-D2FBDE59F1C1}"/>
              </a:ext>
            </a:extLst>
          </p:cNvPr>
          <p:cNvSpPr txBox="1"/>
          <p:nvPr/>
        </p:nvSpPr>
        <p:spPr>
          <a:xfrm>
            <a:off x="361508" y="1690688"/>
            <a:ext cx="6813252"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t>Some phytoplankton have a calcium armour and form chalk:</a:t>
            </a:r>
          </a:p>
          <a:p>
            <a:pPr marL="539750"/>
            <a:r>
              <a:rPr lang="en-US" sz="2800" dirty="0">
                <a:sym typeface="Wingdings" pitchFamily="2" charset="2"/>
              </a:rPr>
              <a:t> </a:t>
            </a:r>
            <a:r>
              <a:rPr lang="en-US" sz="2800" dirty="0"/>
              <a:t>Bloom in shallow seas</a:t>
            </a:r>
          </a:p>
          <a:p>
            <a:pPr marL="539750"/>
            <a:r>
              <a:rPr lang="en-US" sz="2800" dirty="0">
                <a:sym typeface="Wingdings" pitchFamily="2" charset="2"/>
              </a:rPr>
              <a:t> </a:t>
            </a:r>
            <a:r>
              <a:rPr lang="en-US" sz="2800" dirty="0"/>
              <a:t>Die and fall to the sea floor</a:t>
            </a:r>
          </a:p>
          <a:p>
            <a:pPr marL="539750">
              <a:buFont typeface="Wingdings" pitchFamily="2" charset="2"/>
              <a:buChar char="à"/>
            </a:pPr>
            <a:r>
              <a:rPr lang="en-US" sz="2800" dirty="0"/>
              <a:t> Compacted by pressure of </a:t>
            </a:r>
          </a:p>
          <a:p>
            <a:pPr marL="539750"/>
            <a:r>
              <a:rPr lang="en-US" sz="2800" dirty="0"/>
              <a:t>     sediment layers</a:t>
            </a:r>
          </a:p>
          <a:p>
            <a:pPr marL="539750"/>
            <a:r>
              <a:rPr lang="en-US" sz="2800" dirty="0">
                <a:sym typeface="Wingdings" pitchFamily="2" charset="2"/>
              </a:rPr>
              <a:t> </a:t>
            </a:r>
            <a:r>
              <a:rPr lang="en-US" sz="2800" dirty="0"/>
              <a:t>Raised by faulting</a:t>
            </a:r>
          </a:p>
          <a:p>
            <a:pPr marL="539750"/>
            <a:r>
              <a:rPr lang="en-US" sz="2800" dirty="0">
                <a:sym typeface="Wingdings" pitchFamily="2" charset="2"/>
              </a:rPr>
              <a:t> Chalk deposit e.g. w</a:t>
            </a:r>
            <a:r>
              <a:rPr lang="en-US" sz="2800" dirty="0"/>
              <a:t>hite cliffs of Dover</a:t>
            </a:r>
          </a:p>
          <a:p>
            <a:pPr marL="457200" indent="-457200">
              <a:buFont typeface="Arial" panose="020B0604020202020204" pitchFamily="34" charset="0"/>
              <a:buChar char="•"/>
            </a:pPr>
            <a:r>
              <a:rPr lang="en-US" sz="2800" dirty="0"/>
              <a:t>Made of calcium carbonate the building block of the ocean</a:t>
            </a:r>
          </a:p>
        </p:txBody>
      </p:sp>
      <p:pic>
        <p:nvPicPr>
          <p:cNvPr id="8" name="Picture 7">
            <a:extLst>
              <a:ext uri="{FF2B5EF4-FFF2-40B4-BE49-F238E27FC236}">
                <a16:creationId xmlns:a16="http://schemas.microsoft.com/office/drawing/2014/main" id="{4CCB9A55-FA6D-CD24-7504-537BE3508E12}"/>
              </a:ext>
            </a:extLst>
          </p:cNvPr>
          <p:cNvPicPr>
            <a:picLocks noChangeAspect="1"/>
          </p:cNvPicPr>
          <p:nvPr/>
        </p:nvPicPr>
        <p:blipFill>
          <a:blip r:embed="rId3"/>
          <a:stretch>
            <a:fillRect/>
          </a:stretch>
        </p:blipFill>
        <p:spPr>
          <a:xfrm>
            <a:off x="7289501" y="247096"/>
            <a:ext cx="4350639" cy="3147903"/>
          </a:xfrm>
          <a:prstGeom prst="rect">
            <a:avLst/>
          </a:prstGeom>
        </p:spPr>
      </p:pic>
      <p:pic>
        <p:nvPicPr>
          <p:cNvPr id="3074" name="Picture 2" descr="London: Canterbury Cathedral, Dover Castle, and White Cliffs | GetYourGuide">
            <a:extLst>
              <a:ext uri="{FF2B5EF4-FFF2-40B4-BE49-F238E27FC236}">
                <a16:creationId xmlns:a16="http://schemas.microsoft.com/office/drawing/2014/main" id="{2B138939-00DE-950C-4665-A6D0F657EC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9501" y="3542175"/>
            <a:ext cx="4350639" cy="3001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051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DB7CE7-44D6-0042-7AF4-BB00AE66F3A2}"/>
              </a:ext>
            </a:extLst>
          </p:cNvPr>
          <p:cNvSpPr>
            <a:spLocks noGrp="1"/>
          </p:cNvSpPr>
          <p:nvPr>
            <p:ph idx="1"/>
          </p:nvPr>
        </p:nvSpPr>
        <p:spPr>
          <a:xfrm>
            <a:off x="838200" y="571500"/>
            <a:ext cx="5257800" cy="5605463"/>
          </a:xfrm>
        </p:spPr>
        <p:txBody>
          <a:bodyPr/>
          <a:lstStyle/>
          <a:p>
            <a:pPr marL="0" indent="0">
              <a:buNone/>
            </a:pPr>
            <a:r>
              <a:rPr lang="en-US" dirty="0"/>
              <a:t>3. Fertile fishing grounds</a:t>
            </a:r>
          </a:p>
          <a:p>
            <a:r>
              <a:rPr lang="en-US" dirty="0"/>
              <a:t>Phytoplankton </a:t>
            </a:r>
            <a:r>
              <a:rPr lang="en-US" dirty="0">
                <a:sym typeface="Wingdings" pitchFamily="2" charset="2"/>
              </a:rPr>
              <a:t> krill  anchovy  bonito  sealions</a:t>
            </a:r>
          </a:p>
          <a:p>
            <a:r>
              <a:rPr lang="en-US" dirty="0"/>
              <a:t>Phytoplankton need light, CO</a:t>
            </a:r>
            <a:r>
              <a:rPr lang="en-US" baseline="-25000" dirty="0"/>
              <a:t>2</a:t>
            </a:r>
            <a:r>
              <a:rPr lang="en-US" dirty="0"/>
              <a:t> &amp; nutrients.  Light is at the surface but nutrients are at depth.</a:t>
            </a:r>
          </a:p>
          <a:p>
            <a:r>
              <a:rPr lang="en-US" dirty="0"/>
              <a:t>A northerly wind up the coast of Peru drives the warm surface water westwards. Deep water rises to fill the gap (upwelling) bringing nutrients to the surface.</a:t>
            </a:r>
          </a:p>
          <a:p>
            <a:r>
              <a:rPr lang="en-US" dirty="0"/>
              <a:t>The Humboldt anchovy fishery is the most productive in the world</a:t>
            </a:r>
          </a:p>
          <a:p>
            <a:endParaRPr lang="en-US" dirty="0"/>
          </a:p>
        </p:txBody>
      </p:sp>
      <p:pic>
        <p:nvPicPr>
          <p:cNvPr id="4" name="Picture 3">
            <a:extLst>
              <a:ext uri="{FF2B5EF4-FFF2-40B4-BE49-F238E27FC236}">
                <a16:creationId xmlns:a16="http://schemas.microsoft.com/office/drawing/2014/main" id="{48A7C4AB-2F63-B547-4488-4B5B54246C2B}"/>
              </a:ext>
            </a:extLst>
          </p:cNvPr>
          <p:cNvPicPr>
            <a:picLocks noChangeAspect="1"/>
          </p:cNvPicPr>
          <p:nvPr/>
        </p:nvPicPr>
        <p:blipFill>
          <a:blip r:embed="rId3"/>
          <a:stretch>
            <a:fillRect/>
          </a:stretch>
        </p:blipFill>
        <p:spPr>
          <a:xfrm>
            <a:off x="6724650" y="3429000"/>
            <a:ext cx="4762500" cy="3463636"/>
          </a:xfrm>
          <a:prstGeom prst="rect">
            <a:avLst/>
          </a:prstGeom>
        </p:spPr>
      </p:pic>
      <p:pic>
        <p:nvPicPr>
          <p:cNvPr id="5" name="Picture 4">
            <a:extLst>
              <a:ext uri="{FF2B5EF4-FFF2-40B4-BE49-F238E27FC236}">
                <a16:creationId xmlns:a16="http://schemas.microsoft.com/office/drawing/2014/main" id="{5C10EE59-987E-08C6-4A31-F481086001FE}"/>
              </a:ext>
            </a:extLst>
          </p:cNvPr>
          <p:cNvPicPr>
            <a:picLocks noChangeAspect="1"/>
          </p:cNvPicPr>
          <p:nvPr/>
        </p:nvPicPr>
        <p:blipFill>
          <a:blip r:embed="rId4"/>
          <a:stretch>
            <a:fillRect/>
          </a:stretch>
        </p:blipFill>
        <p:spPr>
          <a:xfrm>
            <a:off x="7194550" y="8731"/>
            <a:ext cx="3492500" cy="3365500"/>
          </a:xfrm>
          <a:prstGeom prst="rect">
            <a:avLst/>
          </a:prstGeom>
        </p:spPr>
      </p:pic>
    </p:spTree>
    <p:extLst>
      <p:ext uri="{BB962C8B-B14F-4D97-AF65-F5344CB8AC3E}">
        <p14:creationId xmlns:p14="http://schemas.microsoft.com/office/powerpoint/2010/main" val="2226810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C0511E-BC42-71E8-FC6F-CD8668BA1FA3}"/>
              </a:ext>
            </a:extLst>
          </p:cNvPr>
          <p:cNvSpPr>
            <a:spLocks noGrp="1"/>
          </p:cNvSpPr>
          <p:nvPr>
            <p:ph idx="1"/>
          </p:nvPr>
        </p:nvSpPr>
        <p:spPr>
          <a:xfrm>
            <a:off x="342900" y="266700"/>
            <a:ext cx="5962650" cy="6343650"/>
          </a:xfrm>
        </p:spPr>
        <p:txBody>
          <a:bodyPr>
            <a:normAutofit/>
          </a:bodyPr>
          <a:lstStyle/>
          <a:p>
            <a:pPr marL="0" indent="0">
              <a:buNone/>
            </a:pPr>
            <a:r>
              <a:rPr lang="en-US" dirty="0"/>
              <a:t>4 Weather</a:t>
            </a:r>
          </a:p>
          <a:p>
            <a:r>
              <a:rPr lang="en-US" dirty="0"/>
              <a:t>Heat in the ocean powers the weather</a:t>
            </a:r>
          </a:p>
          <a:p>
            <a:r>
              <a:rPr lang="en-US" dirty="0"/>
              <a:t>Surface water evaporates, cooling the water as it removes energy. In the clouds this vapour condenses, releasing energy which powers convection and winds – weather</a:t>
            </a:r>
          </a:p>
          <a:p>
            <a:r>
              <a:rPr lang="en-US" dirty="0"/>
              <a:t>The atmosphere is poor at storing heat energy but can move it around very quickly. </a:t>
            </a:r>
          </a:p>
          <a:p>
            <a:r>
              <a:rPr lang="en-US" dirty="0"/>
              <a:t>The sea’s surface radiates heat energy</a:t>
            </a:r>
          </a:p>
          <a:p>
            <a:r>
              <a:rPr lang="en-US" dirty="0"/>
              <a:t>Sea surface temperature is a critical indicator of weather patterns (more on this in the next slide)</a:t>
            </a:r>
          </a:p>
          <a:p>
            <a:endParaRPr lang="en-US" dirty="0"/>
          </a:p>
        </p:txBody>
      </p:sp>
      <p:pic>
        <p:nvPicPr>
          <p:cNvPr id="10244" name="Picture 4" descr="Ocean Motion : Ocean and Climate">
            <a:extLst>
              <a:ext uri="{FF2B5EF4-FFF2-40B4-BE49-F238E27FC236}">
                <a16:creationId xmlns:a16="http://schemas.microsoft.com/office/drawing/2014/main" id="{0C0EA580-F119-0B7E-C660-E0FEEDC53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6550" y="266700"/>
            <a:ext cx="5334000" cy="6454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445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93BC7-4BF3-23CB-EFEF-B9DC1E8C3252}"/>
              </a:ext>
            </a:extLst>
          </p:cNvPr>
          <p:cNvSpPr>
            <a:spLocks noGrp="1"/>
          </p:cNvSpPr>
          <p:nvPr>
            <p:ph type="title"/>
          </p:nvPr>
        </p:nvSpPr>
        <p:spPr>
          <a:xfrm>
            <a:off x="0" y="18256"/>
            <a:ext cx="7782560" cy="662782"/>
          </a:xfrm>
        </p:spPr>
        <p:txBody>
          <a:bodyPr>
            <a:normAutofit fontScale="90000"/>
          </a:bodyPr>
          <a:lstStyle/>
          <a:p>
            <a:r>
              <a:rPr lang="en-US" dirty="0"/>
              <a:t> </a:t>
            </a:r>
            <a:r>
              <a:rPr lang="en-NZ" sz="3100" dirty="0"/>
              <a:t>The Ocean's Influence on Weather</a:t>
            </a:r>
            <a:endParaRPr lang="en-US" sz="3100" dirty="0"/>
          </a:p>
        </p:txBody>
      </p:sp>
      <p:sp>
        <p:nvSpPr>
          <p:cNvPr id="3" name="Content Placeholder 2">
            <a:extLst>
              <a:ext uri="{FF2B5EF4-FFF2-40B4-BE49-F238E27FC236}">
                <a16:creationId xmlns:a16="http://schemas.microsoft.com/office/drawing/2014/main" id="{DB5B2DC2-CED9-4BE0-B528-ADDE2D531395}"/>
              </a:ext>
            </a:extLst>
          </p:cNvPr>
          <p:cNvSpPr>
            <a:spLocks noGrp="1"/>
          </p:cNvSpPr>
          <p:nvPr>
            <p:ph idx="1"/>
          </p:nvPr>
        </p:nvSpPr>
        <p:spPr>
          <a:xfrm>
            <a:off x="0" y="870584"/>
            <a:ext cx="4693920" cy="5969159"/>
          </a:xfrm>
        </p:spPr>
        <p:txBody>
          <a:bodyPr>
            <a:normAutofit lnSpcReduction="10000"/>
          </a:bodyPr>
          <a:lstStyle/>
          <a:p>
            <a:r>
              <a:rPr lang="en-NZ" dirty="0"/>
              <a:t>There is an intricate relationship between the ocean and weather systems. </a:t>
            </a:r>
          </a:p>
          <a:p>
            <a:r>
              <a:rPr lang="en-NZ" dirty="0"/>
              <a:t>El Niño and La Niña weather patterns are caused by a change in the Pacific trade winds leading to a change in ocean temperatures along the equator. </a:t>
            </a:r>
          </a:p>
          <a:p>
            <a:r>
              <a:rPr lang="en-NZ" dirty="0"/>
              <a:t>As these phenomena can lead to extreme weather events, e.g. hurricanes and droughts, accurate weather forecasting is needed to safeguard communities.</a:t>
            </a:r>
            <a:endParaRPr lang="en-US" dirty="0"/>
          </a:p>
        </p:txBody>
      </p:sp>
      <p:pic>
        <p:nvPicPr>
          <p:cNvPr id="8194" name="Picture 2" descr="Vol 66 – GETTING TO KNOW EL NIÑO &amp; LA NIÑA - AHA Centre - The Column">
            <a:extLst>
              <a:ext uri="{FF2B5EF4-FFF2-40B4-BE49-F238E27FC236}">
                <a16:creationId xmlns:a16="http://schemas.microsoft.com/office/drawing/2014/main" id="{8A1E2722-428F-9294-3D4E-94FAE35FD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3920" y="1361175"/>
            <a:ext cx="7469846" cy="413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541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wiss Williamson (@SwissWilliamson) / X">
            <a:extLst>
              <a:ext uri="{FF2B5EF4-FFF2-40B4-BE49-F238E27FC236}">
                <a16:creationId xmlns:a16="http://schemas.microsoft.com/office/drawing/2014/main" id="{0D9D994B-4DED-1E2C-4A48-EB6785F55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213" y="0"/>
            <a:ext cx="10061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173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8FEC7-1725-CE72-F257-B84B3AA861F9}"/>
              </a:ext>
            </a:extLst>
          </p:cNvPr>
          <p:cNvSpPr>
            <a:spLocks noGrp="1"/>
          </p:cNvSpPr>
          <p:nvPr>
            <p:ph type="title"/>
          </p:nvPr>
        </p:nvSpPr>
        <p:spPr>
          <a:xfrm>
            <a:off x="247650" y="132933"/>
            <a:ext cx="5684110" cy="963613"/>
          </a:xfrm>
        </p:spPr>
        <p:txBody>
          <a:bodyPr>
            <a:normAutofit/>
          </a:bodyPr>
          <a:lstStyle/>
          <a:p>
            <a:r>
              <a:rPr lang="en-US" sz="2800" dirty="0"/>
              <a:t>5 The Coriolis Effect</a:t>
            </a:r>
          </a:p>
        </p:txBody>
      </p:sp>
      <p:pic>
        <p:nvPicPr>
          <p:cNvPr id="5" name="Content Placeholder 4">
            <a:extLst>
              <a:ext uri="{FF2B5EF4-FFF2-40B4-BE49-F238E27FC236}">
                <a16:creationId xmlns:a16="http://schemas.microsoft.com/office/drawing/2014/main" id="{C114855B-77B4-93AE-3F90-FBF1E192B388}"/>
              </a:ext>
            </a:extLst>
          </p:cNvPr>
          <p:cNvPicPr>
            <a:picLocks noGrp="1" noChangeAspect="1"/>
          </p:cNvPicPr>
          <p:nvPr>
            <p:ph idx="1"/>
          </p:nvPr>
        </p:nvPicPr>
        <p:blipFill>
          <a:blip r:embed="rId3"/>
          <a:stretch>
            <a:fillRect/>
          </a:stretch>
        </p:blipFill>
        <p:spPr>
          <a:xfrm>
            <a:off x="6330089" y="934244"/>
            <a:ext cx="5861911" cy="4989512"/>
          </a:xfrm>
        </p:spPr>
      </p:pic>
      <p:sp>
        <p:nvSpPr>
          <p:cNvPr id="6" name="TextBox 5">
            <a:extLst>
              <a:ext uri="{FF2B5EF4-FFF2-40B4-BE49-F238E27FC236}">
                <a16:creationId xmlns:a16="http://schemas.microsoft.com/office/drawing/2014/main" id="{1CE367F2-08E8-AB0B-8871-6CD22B176BFE}"/>
              </a:ext>
            </a:extLst>
          </p:cNvPr>
          <p:cNvSpPr txBox="1"/>
          <p:nvPr/>
        </p:nvSpPr>
        <p:spPr>
          <a:xfrm>
            <a:off x="247650" y="1096546"/>
            <a:ext cx="5684110" cy="4832092"/>
          </a:xfrm>
          <a:prstGeom prst="rect">
            <a:avLst/>
          </a:prstGeom>
          <a:noFill/>
        </p:spPr>
        <p:txBody>
          <a:bodyPr wrap="square" rtlCol="0">
            <a:spAutoFit/>
          </a:bodyPr>
          <a:lstStyle/>
          <a:p>
            <a:pPr marL="457200" indent="-457200">
              <a:buFont typeface="Arial" panose="020B0604020202020204" pitchFamily="34" charset="0"/>
              <a:buChar char="•"/>
            </a:pPr>
            <a:r>
              <a:rPr lang="en-NZ" sz="2800" dirty="0"/>
              <a:t>The Coriolis effect is the deflection of  currents because of </a:t>
            </a:r>
            <a:r>
              <a:rPr lang="en-NZ" sz="2800" dirty="0">
                <a:hlinkClick r:id="rId4"/>
              </a:rPr>
              <a:t>Earth’s rotation</a:t>
            </a:r>
            <a:r>
              <a:rPr lang="en-NZ" sz="2800" dirty="0"/>
              <a:t> – air currents, ocean currents and weather patterns.</a:t>
            </a:r>
          </a:p>
          <a:p>
            <a:pPr marL="457200" indent="-457200">
              <a:buFont typeface="Arial" panose="020B0604020202020204" pitchFamily="34" charset="0"/>
              <a:buChar char="•"/>
            </a:pPr>
            <a:r>
              <a:rPr lang="en-NZ" sz="2800" dirty="0"/>
              <a:t>In NH currents are deflected to the right and in the SH to the left.</a:t>
            </a:r>
          </a:p>
          <a:p>
            <a:pPr marL="457200" indent="-457200">
              <a:buFont typeface="Arial" panose="020B0604020202020204" pitchFamily="34" charset="0"/>
              <a:buChar char="•"/>
            </a:pPr>
            <a:r>
              <a:rPr lang="en-NZ" sz="2800" dirty="0"/>
              <a:t>One of the effects of this is when a steady wind is driving a current the water moves at 90</a:t>
            </a:r>
            <a:r>
              <a:rPr lang="en-NZ" sz="2800" baseline="30000" dirty="0"/>
              <a:t>o</a:t>
            </a:r>
            <a:r>
              <a:rPr lang="en-NZ" sz="2800" dirty="0"/>
              <a:t> to the wind, to the left in SH and to the right in the NH</a:t>
            </a:r>
          </a:p>
        </p:txBody>
      </p:sp>
    </p:spTree>
    <p:extLst>
      <p:ext uri="{BB962C8B-B14F-4D97-AF65-F5344CB8AC3E}">
        <p14:creationId xmlns:p14="http://schemas.microsoft.com/office/powerpoint/2010/main" val="3040981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8F280-A9CC-123F-7758-2C9F3BA96FE0}"/>
              </a:ext>
            </a:extLst>
          </p:cNvPr>
          <p:cNvSpPr>
            <a:spLocks noGrp="1"/>
          </p:cNvSpPr>
          <p:nvPr>
            <p:ph type="title"/>
          </p:nvPr>
        </p:nvSpPr>
        <p:spPr>
          <a:xfrm>
            <a:off x="838200" y="365126"/>
            <a:ext cx="10515600" cy="763284"/>
          </a:xfrm>
        </p:spPr>
        <p:txBody>
          <a:bodyPr/>
          <a:lstStyle/>
          <a:p>
            <a:r>
              <a:rPr lang="en-US" dirty="0"/>
              <a:t>Biological pump</a:t>
            </a:r>
          </a:p>
        </p:txBody>
      </p:sp>
      <p:sp>
        <p:nvSpPr>
          <p:cNvPr id="3" name="Content Placeholder 2">
            <a:extLst>
              <a:ext uri="{FF2B5EF4-FFF2-40B4-BE49-F238E27FC236}">
                <a16:creationId xmlns:a16="http://schemas.microsoft.com/office/drawing/2014/main" id="{CE71B709-CA0D-10FC-4EB3-0CBC297CE6B9}"/>
              </a:ext>
            </a:extLst>
          </p:cNvPr>
          <p:cNvSpPr>
            <a:spLocks noGrp="1"/>
          </p:cNvSpPr>
          <p:nvPr>
            <p:ph idx="1"/>
          </p:nvPr>
        </p:nvSpPr>
        <p:spPr>
          <a:xfrm>
            <a:off x="488004" y="1128410"/>
            <a:ext cx="6262992" cy="5544764"/>
          </a:xfrm>
        </p:spPr>
        <p:txBody>
          <a:bodyPr>
            <a:normAutofit lnSpcReduction="10000"/>
          </a:bodyPr>
          <a:lstStyle/>
          <a:p>
            <a:r>
              <a:rPr lang="en-US" dirty="0"/>
              <a:t>This pump is a continual slow seepage of materials downwards</a:t>
            </a:r>
          </a:p>
          <a:p>
            <a:pPr lvl="1"/>
            <a:r>
              <a:rPr lang="en-US" dirty="0"/>
              <a:t>Chunks of uneaten food</a:t>
            </a:r>
          </a:p>
          <a:p>
            <a:pPr lvl="1"/>
            <a:r>
              <a:rPr lang="en-US" dirty="0"/>
              <a:t>Faecal remains</a:t>
            </a:r>
          </a:p>
          <a:p>
            <a:pPr lvl="1"/>
            <a:r>
              <a:rPr lang="en-US" dirty="0"/>
              <a:t>Dead animals</a:t>
            </a:r>
          </a:p>
          <a:p>
            <a:r>
              <a:rPr lang="en-US" dirty="0"/>
              <a:t>This organic matter falls to the bottom of the sea …</a:t>
            </a:r>
          </a:p>
          <a:p>
            <a:r>
              <a:rPr lang="en-US" dirty="0"/>
              <a:t>… where bacteria and other organisms decompose it into nutrients (C, N, P, Fe) which are released back into the water</a:t>
            </a:r>
          </a:p>
          <a:p>
            <a:r>
              <a:rPr lang="en-US" dirty="0"/>
              <a:t>So nutrients tend to be found in deep colder water layers</a:t>
            </a:r>
          </a:p>
          <a:p>
            <a:r>
              <a:rPr lang="en-US" dirty="0"/>
              <a:t>Carbon stored in the deep sea is said to be sequestered</a:t>
            </a:r>
          </a:p>
        </p:txBody>
      </p:sp>
      <p:pic>
        <p:nvPicPr>
          <p:cNvPr id="1026" name="Picture 2">
            <a:extLst>
              <a:ext uri="{FF2B5EF4-FFF2-40B4-BE49-F238E27FC236}">
                <a16:creationId xmlns:a16="http://schemas.microsoft.com/office/drawing/2014/main" id="{44BC2AF2-5C9F-3A1F-FA56-BD1DC9829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9773" y="0"/>
            <a:ext cx="4604223" cy="7930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911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3.5 Ocean Currents and Climate Change – Environmental Geology">
            <a:extLst>
              <a:ext uri="{FF2B5EF4-FFF2-40B4-BE49-F238E27FC236}">
                <a16:creationId xmlns:a16="http://schemas.microsoft.com/office/drawing/2014/main" id="{18F01898-FD21-A00E-C38C-70AD77B7D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4437" y="1108952"/>
            <a:ext cx="9087564" cy="574904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2C38C18-067F-8125-640D-ECE68350B063}"/>
              </a:ext>
            </a:extLst>
          </p:cNvPr>
          <p:cNvSpPr>
            <a:spLocks noGrp="1"/>
          </p:cNvSpPr>
          <p:nvPr>
            <p:ph idx="1"/>
          </p:nvPr>
        </p:nvSpPr>
        <p:spPr>
          <a:xfrm>
            <a:off x="0" y="349250"/>
            <a:ext cx="12192000" cy="971550"/>
          </a:xfrm>
        </p:spPr>
        <p:txBody>
          <a:bodyPr>
            <a:normAutofit/>
          </a:bodyPr>
          <a:lstStyle/>
          <a:p>
            <a:pPr marL="0" indent="0">
              <a:buNone/>
            </a:pPr>
            <a:r>
              <a:rPr lang="en-NZ" sz="4400" dirty="0">
                <a:latin typeface="+mj-lt"/>
              </a:rPr>
              <a:t>   Thermohaline circulation</a:t>
            </a:r>
            <a:endParaRPr lang="en-US" dirty="0"/>
          </a:p>
        </p:txBody>
      </p:sp>
      <p:sp>
        <p:nvSpPr>
          <p:cNvPr id="2" name="TextBox 1">
            <a:extLst>
              <a:ext uri="{FF2B5EF4-FFF2-40B4-BE49-F238E27FC236}">
                <a16:creationId xmlns:a16="http://schemas.microsoft.com/office/drawing/2014/main" id="{5C08CFDD-A546-97AE-4BAB-8784362AF6F9}"/>
              </a:ext>
            </a:extLst>
          </p:cNvPr>
          <p:cNvSpPr txBox="1"/>
          <p:nvPr/>
        </p:nvSpPr>
        <p:spPr>
          <a:xfrm>
            <a:off x="208579" y="1320800"/>
            <a:ext cx="3424137" cy="4985980"/>
          </a:xfrm>
          <a:prstGeom prst="rect">
            <a:avLst/>
          </a:prstGeom>
          <a:noFill/>
        </p:spPr>
        <p:txBody>
          <a:bodyPr wrap="square" rtlCol="0">
            <a:spAutoFit/>
          </a:bodyPr>
          <a:lstStyle/>
          <a:p>
            <a:pPr>
              <a:spcBef>
                <a:spcPts val="600"/>
              </a:spcBef>
              <a:spcAft>
                <a:spcPts val="600"/>
              </a:spcAft>
            </a:pPr>
            <a:r>
              <a:rPr lang="en-NZ" sz="2800" dirty="0"/>
              <a:t>A system of </a:t>
            </a:r>
            <a:r>
              <a:rPr lang="en-NZ" sz="2800" b="0" dirty="0"/>
              <a:t>ocean currents driven by differences in the water density,     which is controlled   by temperature  (thermo) and         salinity (haline).</a:t>
            </a:r>
          </a:p>
          <a:p>
            <a:pPr>
              <a:spcBef>
                <a:spcPts val="600"/>
              </a:spcBef>
              <a:spcAft>
                <a:spcPts val="600"/>
              </a:spcAft>
            </a:pPr>
            <a:r>
              <a:rPr lang="en-NZ" sz="2800" dirty="0"/>
              <a:t>Transports heat      and nutrients    around the globe.</a:t>
            </a:r>
            <a:endParaRPr lang="en-US" sz="2800" dirty="0"/>
          </a:p>
        </p:txBody>
      </p:sp>
    </p:spTree>
    <p:extLst>
      <p:ext uri="{BB962C8B-B14F-4D97-AF65-F5344CB8AC3E}">
        <p14:creationId xmlns:p14="http://schemas.microsoft.com/office/powerpoint/2010/main" val="51787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486D542-8328-1AD3-84B6-FF26CCAF4852}"/>
              </a:ext>
            </a:extLst>
          </p:cNvPr>
          <p:cNvSpPr>
            <a:spLocks noGrp="1"/>
          </p:cNvSpPr>
          <p:nvPr>
            <p:ph sz="half" idx="2"/>
          </p:nvPr>
        </p:nvSpPr>
        <p:spPr>
          <a:xfrm>
            <a:off x="8607390" y="230496"/>
            <a:ext cx="3271736" cy="5532351"/>
          </a:xfrm>
        </p:spPr>
        <p:txBody>
          <a:bodyPr>
            <a:noAutofit/>
          </a:bodyPr>
          <a:lstStyle/>
          <a:p>
            <a:pPr marL="0" indent="0">
              <a:buNone/>
            </a:pPr>
            <a:r>
              <a:rPr lang="en-US" sz="4400" dirty="0">
                <a:latin typeface="+mj-lt"/>
              </a:rPr>
              <a:t>South Pole</a:t>
            </a:r>
          </a:p>
          <a:p>
            <a:r>
              <a:rPr lang="en-US" dirty="0"/>
              <a:t>Ice-covered continent</a:t>
            </a:r>
          </a:p>
          <a:p>
            <a:r>
              <a:rPr lang="en-US" dirty="0"/>
              <a:t>Nearest land 2700km from SP</a:t>
            </a:r>
          </a:p>
          <a:p>
            <a:r>
              <a:rPr lang="en-US" dirty="0"/>
              <a:t>SP is marked by a ball-topped pole </a:t>
            </a:r>
          </a:p>
          <a:p>
            <a:r>
              <a:rPr lang="en-US" dirty="0"/>
              <a:t>Permanent scientific bases on rock outcrops</a:t>
            </a:r>
          </a:p>
          <a:p>
            <a:r>
              <a:rPr lang="en-US" dirty="0"/>
              <a:t>Upwelling surfaces nutrients</a:t>
            </a:r>
          </a:p>
        </p:txBody>
      </p:sp>
      <p:sp>
        <p:nvSpPr>
          <p:cNvPr id="7" name="TextBox 6">
            <a:extLst>
              <a:ext uri="{FF2B5EF4-FFF2-40B4-BE49-F238E27FC236}">
                <a16:creationId xmlns:a16="http://schemas.microsoft.com/office/drawing/2014/main" id="{8118B78D-72C2-3E09-ACF2-9AD9BC68D337}"/>
              </a:ext>
            </a:extLst>
          </p:cNvPr>
          <p:cNvSpPr txBox="1"/>
          <p:nvPr/>
        </p:nvSpPr>
        <p:spPr>
          <a:xfrm>
            <a:off x="312874" y="230496"/>
            <a:ext cx="3093396" cy="5078313"/>
          </a:xfrm>
          <a:prstGeom prst="rect">
            <a:avLst/>
          </a:prstGeom>
          <a:noFill/>
        </p:spPr>
        <p:txBody>
          <a:bodyPr wrap="square" rtlCol="0">
            <a:spAutoFit/>
          </a:bodyPr>
          <a:lstStyle/>
          <a:p>
            <a:r>
              <a:rPr lang="en-US" sz="4400" dirty="0">
                <a:latin typeface="+mj-lt"/>
              </a:rPr>
              <a:t>North Pole</a:t>
            </a:r>
          </a:p>
          <a:p>
            <a:pPr marL="457200" indent="-457200">
              <a:buFont typeface="Arial" panose="020B0604020202020204" pitchFamily="34" charset="0"/>
              <a:buChar char="•"/>
            </a:pPr>
            <a:r>
              <a:rPr lang="en-US" sz="2800" dirty="0"/>
              <a:t>Frozen sea ice</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Nearest land 700km from NP</a:t>
            </a:r>
          </a:p>
          <a:p>
            <a:pPr marL="457200" indent="-457200">
              <a:buFont typeface="Arial" panose="020B0604020202020204" pitchFamily="34" charset="0"/>
              <a:buChar char="•"/>
            </a:pPr>
            <a:r>
              <a:rPr lang="en-US" sz="2800" dirty="0"/>
              <a:t>No permanent marker of NP</a:t>
            </a:r>
          </a:p>
          <a:p>
            <a:pPr marL="457200" indent="-457200">
              <a:buFont typeface="Arial" panose="020B0604020202020204" pitchFamily="34" charset="0"/>
              <a:buChar char="•"/>
            </a:pPr>
            <a:r>
              <a:rPr lang="en-US" sz="2800" dirty="0"/>
              <a:t>Difficult to study, standing on moving ice floes</a:t>
            </a:r>
          </a:p>
          <a:p>
            <a:pPr marL="457200" indent="-457200">
              <a:buFont typeface="Arial" panose="020B0604020202020204" pitchFamily="34" charset="0"/>
              <a:buChar char="•"/>
            </a:pPr>
            <a:r>
              <a:rPr lang="en-US" sz="2800" dirty="0"/>
              <a:t>No upwelling</a:t>
            </a:r>
          </a:p>
        </p:txBody>
      </p:sp>
      <p:pic>
        <p:nvPicPr>
          <p:cNvPr id="17" name="Picture 16">
            <a:extLst>
              <a:ext uri="{FF2B5EF4-FFF2-40B4-BE49-F238E27FC236}">
                <a16:creationId xmlns:a16="http://schemas.microsoft.com/office/drawing/2014/main" id="{DC08D173-3A3F-32DA-F379-01D0B7145D52}"/>
              </a:ext>
            </a:extLst>
          </p:cNvPr>
          <p:cNvPicPr>
            <a:picLocks noChangeAspect="1"/>
          </p:cNvPicPr>
          <p:nvPr/>
        </p:nvPicPr>
        <p:blipFill>
          <a:blip r:embed="rId3"/>
          <a:stretch>
            <a:fillRect/>
          </a:stretch>
        </p:blipFill>
        <p:spPr>
          <a:xfrm>
            <a:off x="5504418" y="2844017"/>
            <a:ext cx="2826715" cy="2918830"/>
          </a:xfrm>
          <a:prstGeom prst="rect">
            <a:avLst/>
          </a:prstGeom>
        </p:spPr>
      </p:pic>
      <p:pic>
        <p:nvPicPr>
          <p:cNvPr id="15" name="Picture 14">
            <a:extLst>
              <a:ext uri="{FF2B5EF4-FFF2-40B4-BE49-F238E27FC236}">
                <a16:creationId xmlns:a16="http://schemas.microsoft.com/office/drawing/2014/main" id="{1FD1327E-C485-9494-14EA-1F4A43B271A8}"/>
              </a:ext>
            </a:extLst>
          </p:cNvPr>
          <p:cNvPicPr>
            <a:picLocks noChangeAspect="1"/>
          </p:cNvPicPr>
          <p:nvPr/>
        </p:nvPicPr>
        <p:blipFill>
          <a:blip r:embed="rId4"/>
          <a:stretch>
            <a:fillRect/>
          </a:stretch>
        </p:blipFill>
        <p:spPr>
          <a:xfrm>
            <a:off x="3451584" y="96705"/>
            <a:ext cx="2826715" cy="2843676"/>
          </a:xfrm>
          <a:prstGeom prst="rect">
            <a:avLst/>
          </a:prstGeom>
        </p:spPr>
      </p:pic>
      <p:sp>
        <p:nvSpPr>
          <p:cNvPr id="18" name="TextBox 17">
            <a:extLst>
              <a:ext uri="{FF2B5EF4-FFF2-40B4-BE49-F238E27FC236}">
                <a16:creationId xmlns:a16="http://schemas.microsoft.com/office/drawing/2014/main" id="{2E8F0682-F90E-3056-7835-F08A38B50548}"/>
              </a:ext>
            </a:extLst>
          </p:cNvPr>
          <p:cNvSpPr txBox="1"/>
          <p:nvPr/>
        </p:nvSpPr>
        <p:spPr>
          <a:xfrm>
            <a:off x="182299" y="5807188"/>
            <a:ext cx="12192000" cy="954107"/>
          </a:xfrm>
          <a:prstGeom prst="rect">
            <a:avLst/>
          </a:prstGeom>
          <a:noFill/>
        </p:spPr>
        <p:txBody>
          <a:bodyPr wrap="square" rtlCol="0">
            <a:spAutoFit/>
          </a:bodyPr>
          <a:lstStyle/>
          <a:p>
            <a:r>
              <a:rPr lang="en-US" sz="2800" dirty="0"/>
              <a:t>At both poles sea ice forms, generating cold salty water that spills in to the global ocean   and   sunlight is reflected back into space. These have a cooling effect.</a:t>
            </a:r>
          </a:p>
        </p:txBody>
      </p:sp>
    </p:spTree>
    <p:extLst>
      <p:ext uri="{BB962C8B-B14F-4D97-AF65-F5344CB8AC3E}">
        <p14:creationId xmlns:p14="http://schemas.microsoft.com/office/powerpoint/2010/main" val="559388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C624B-803A-6D2C-8F91-A2AB01673924}"/>
              </a:ext>
            </a:extLst>
          </p:cNvPr>
          <p:cNvSpPr>
            <a:spLocks noGrp="1"/>
          </p:cNvSpPr>
          <p:nvPr>
            <p:ph type="title"/>
          </p:nvPr>
        </p:nvSpPr>
        <p:spPr>
          <a:xfrm>
            <a:off x="1121229" y="250598"/>
            <a:ext cx="4038600" cy="837973"/>
          </a:xfrm>
        </p:spPr>
        <p:txBody>
          <a:bodyPr/>
          <a:lstStyle/>
          <a:p>
            <a:r>
              <a:rPr lang="en-US" dirty="0"/>
              <a:t>Carbon stores</a:t>
            </a:r>
          </a:p>
        </p:txBody>
      </p:sp>
      <p:sp>
        <p:nvSpPr>
          <p:cNvPr id="3" name="Content Placeholder 2">
            <a:extLst>
              <a:ext uri="{FF2B5EF4-FFF2-40B4-BE49-F238E27FC236}">
                <a16:creationId xmlns:a16="http://schemas.microsoft.com/office/drawing/2014/main" id="{F0A0E6B5-8A96-6585-8E04-266407B02D28}"/>
              </a:ext>
            </a:extLst>
          </p:cNvPr>
          <p:cNvSpPr>
            <a:spLocks noGrp="1"/>
          </p:cNvSpPr>
          <p:nvPr>
            <p:ph idx="1"/>
          </p:nvPr>
        </p:nvSpPr>
        <p:spPr>
          <a:xfrm>
            <a:off x="522515" y="1216138"/>
            <a:ext cx="10515600" cy="5391264"/>
          </a:xfrm>
        </p:spPr>
        <p:txBody>
          <a:bodyPr>
            <a:normAutofit/>
          </a:bodyPr>
          <a:lstStyle/>
          <a:p>
            <a:r>
              <a:rPr lang="en-US" dirty="0"/>
              <a:t>Carbon can be stored in atmosphere,                                                                 ocean, soil, living things</a:t>
            </a:r>
          </a:p>
          <a:p>
            <a:r>
              <a:rPr lang="en-US" dirty="0"/>
              <a:t>Amount of carbon on earth is fixed:</a:t>
            </a:r>
          </a:p>
          <a:p>
            <a:pPr lvl="1"/>
            <a:r>
              <a:rPr lang="en-US" dirty="0"/>
              <a:t>2000 Gt on land</a:t>
            </a:r>
          </a:p>
          <a:p>
            <a:pPr lvl="1"/>
            <a:r>
              <a:rPr lang="en-US" dirty="0"/>
              <a:t>875 Gt in ocean</a:t>
            </a:r>
          </a:p>
          <a:p>
            <a:pPr lvl="1"/>
            <a:r>
              <a:rPr lang="en-US" dirty="0"/>
              <a:t>37,700 Gt in ocean (700 Gt at surface,                                                                       37,000 Gt in lower levels)</a:t>
            </a:r>
          </a:p>
          <a:p>
            <a:r>
              <a:rPr lang="en-US" dirty="0"/>
              <a:t>Amount in the atmosphere is what determines earth’s temperature.</a:t>
            </a:r>
          </a:p>
          <a:p>
            <a:r>
              <a:rPr lang="en-US" dirty="0"/>
              <a:t>Rising CO</a:t>
            </a:r>
            <a:r>
              <a:rPr lang="en-US" baseline="-25000" dirty="0"/>
              <a:t>2</a:t>
            </a:r>
            <a:r>
              <a:rPr lang="en-US" dirty="0"/>
              <a:t> levels in the atmosphere help trap heat (by the greenhouse effect). As less heat is lost the planet heats up</a:t>
            </a:r>
          </a:p>
          <a:p>
            <a:r>
              <a:rPr lang="en-US" dirty="0"/>
              <a:t>Ocean has been taking up about 1/3 of all the carbon emissions into the atmosphere. Will this continue or is it slowing??</a:t>
            </a:r>
          </a:p>
        </p:txBody>
      </p:sp>
      <p:pic>
        <p:nvPicPr>
          <p:cNvPr id="1026" name="Picture 2" descr="Figure 1: Carbon cycle. (Source: PhysicalGeography.net) ">
            <a:extLst>
              <a:ext uri="{FF2B5EF4-FFF2-40B4-BE49-F238E27FC236}">
                <a16:creationId xmlns:a16="http://schemas.microsoft.com/office/drawing/2014/main" id="{1B8275F9-9415-3946-FF06-1B88B8D4D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134"/>
            <a:ext cx="5791200" cy="375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789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63D14BF-2E5D-C0E2-B980-EFBB93071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8715" y="186872"/>
            <a:ext cx="3810000"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4734338-81BC-D061-4D50-090DAA581EE9}"/>
              </a:ext>
            </a:extLst>
          </p:cNvPr>
          <p:cNvSpPr>
            <a:spLocks noGrp="1"/>
          </p:cNvSpPr>
          <p:nvPr>
            <p:ph type="title"/>
          </p:nvPr>
        </p:nvSpPr>
        <p:spPr>
          <a:xfrm>
            <a:off x="163285" y="663916"/>
            <a:ext cx="8196943" cy="684666"/>
          </a:xfrm>
        </p:spPr>
        <p:txBody>
          <a:bodyPr>
            <a:normAutofit/>
          </a:bodyPr>
          <a:lstStyle/>
          <a:p>
            <a:r>
              <a:rPr lang="en-US" sz="4300" dirty="0"/>
              <a:t>Consequences of ocean heating up</a:t>
            </a:r>
          </a:p>
        </p:txBody>
      </p:sp>
      <p:sp>
        <p:nvSpPr>
          <p:cNvPr id="3" name="Content Placeholder 2">
            <a:extLst>
              <a:ext uri="{FF2B5EF4-FFF2-40B4-BE49-F238E27FC236}">
                <a16:creationId xmlns:a16="http://schemas.microsoft.com/office/drawing/2014/main" id="{4E7D0199-8A34-2965-6D6C-26C987611E09}"/>
              </a:ext>
            </a:extLst>
          </p:cNvPr>
          <p:cNvSpPr>
            <a:spLocks noGrp="1"/>
          </p:cNvSpPr>
          <p:nvPr>
            <p:ph idx="1"/>
          </p:nvPr>
        </p:nvSpPr>
        <p:spPr>
          <a:xfrm>
            <a:off x="381000" y="1800681"/>
            <a:ext cx="10515600" cy="4351338"/>
          </a:xfrm>
        </p:spPr>
        <p:txBody>
          <a:bodyPr>
            <a:normAutofit lnSpcReduction="10000"/>
          </a:bodyPr>
          <a:lstStyle/>
          <a:p>
            <a:r>
              <a:rPr lang="en-US" dirty="0"/>
              <a:t>Layering is stronger so less exchange of heat,                                                 gases and nutrients </a:t>
            </a:r>
          </a:p>
          <a:p>
            <a:pPr lvl="1"/>
            <a:r>
              <a:rPr lang="en-US" dirty="0"/>
              <a:t>it’s harder for nutrients in deep water to rise to surface</a:t>
            </a:r>
          </a:p>
          <a:p>
            <a:pPr lvl="1"/>
            <a:r>
              <a:rPr lang="en-US" dirty="0"/>
              <a:t>less oxygen and mid-depths</a:t>
            </a:r>
          </a:p>
          <a:p>
            <a:r>
              <a:rPr lang="en-US" dirty="0"/>
              <a:t>Warmer ocean feeds more heat into the atmosphere so storms more intense</a:t>
            </a:r>
          </a:p>
          <a:p>
            <a:r>
              <a:rPr lang="en-US" dirty="0"/>
              <a:t>Ocean is becoming more acidic (pH: 8.25 </a:t>
            </a:r>
            <a:r>
              <a:rPr lang="en-US" dirty="0">
                <a:sym typeface="Wingdings" pitchFamily="2" charset="2"/>
              </a:rPr>
              <a:t> 8.1). This slows the formation of CaCO</a:t>
            </a:r>
            <a:r>
              <a:rPr lang="en-US" baseline="-25000" dirty="0">
                <a:sym typeface="Wingdings" pitchFamily="2" charset="2"/>
              </a:rPr>
              <a:t>3</a:t>
            </a:r>
            <a:r>
              <a:rPr lang="en-US" dirty="0">
                <a:sym typeface="Wingdings" pitchFamily="2" charset="2"/>
              </a:rPr>
              <a:t> in shells, coral, chalk.</a:t>
            </a:r>
          </a:p>
          <a:p>
            <a:r>
              <a:rPr lang="en-US" dirty="0">
                <a:sym typeface="Wingdings" pitchFamily="2" charset="2"/>
              </a:rPr>
              <a:t>Ice melts at the poles (+ more rain)</a:t>
            </a:r>
          </a:p>
          <a:p>
            <a:pPr lvl="1"/>
            <a:r>
              <a:rPr lang="en-US" dirty="0">
                <a:sym typeface="Wingdings" pitchFamily="2" charset="2"/>
              </a:rPr>
              <a:t>Extra water makes sea level rise</a:t>
            </a:r>
          </a:p>
          <a:p>
            <a:pPr lvl="1"/>
            <a:r>
              <a:rPr lang="en-US" dirty="0">
                <a:sym typeface="Wingdings" pitchFamily="2" charset="2"/>
              </a:rPr>
              <a:t>Extra fresh water changes salinity &amp; the thickness and density of the layers</a:t>
            </a:r>
            <a:endParaRPr lang="en-US" dirty="0"/>
          </a:p>
        </p:txBody>
      </p:sp>
    </p:spTree>
    <p:extLst>
      <p:ext uri="{BB962C8B-B14F-4D97-AF65-F5344CB8AC3E}">
        <p14:creationId xmlns:p14="http://schemas.microsoft.com/office/powerpoint/2010/main" val="3302225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92A2A-C202-8B71-3A86-754FC24C205C}"/>
              </a:ext>
            </a:extLst>
          </p:cNvPr>
          <p:cNvSpPr>
            <a:spLocks noGrp="1"/>
          </p:cNvSpPr>
          <p:nvPr>
            <p:ph type="title"/>
          </p:nvPr>
        </p:nvSpPr>
        <p:spPr>
          <a:xfrm>
            <a:off x="838200" y="365126"/>
            <a:ext cx="10515600" cy="832304"/>
          </a:xfrm>
        </p:spPr>
        <p:txBody>
          <a:bodyPr/>
          <a:lstStyle/>
          <a:p>
            <a:r>
              <a:rPr lang="en-NZ" dirty="0"/>
              <a:t>The Future of Our Oceans</a:t>
            </a:r>
            <a:endParaRPr lang="en-US" dirty="0"/>
          </a:p>
        </p:txBody>
      </p:sp>
      <p:sp>
        <p:nvSpPr>
          <p:cNvPr id="3" name="Content Placeholder 2">
            <a:extLst>
              <a:ext uri="{FF2B5EF4-FFF2-40B4-BE49-F238E27FC236}">
                <a16:creationId xmlns:a16="http://schemas.microsoft.com/office/drawing/2014/main" id="{5B6551D4-1708-9AE3-3147-9CD0EE30A4F9}"/>
              </a:ext>
            </a:extLst>
          </p:cNvPr>
          <p:cNvSpPr>
            <a:spLocks noGrp="1"/>
          </p:cNvSpPr>
          <p:nvPr>
            <p:ph idx="1"/>
          </p:nvPr>
        </p:nvSpPr>
        <p:spPr>
          <a:xfrm>
            <a:off x="489857" y="1632857"/>
            <a:ext cx="10515600" cy="4587649"/>
          </a:xfrm>
        </p:spPr>
        <p:txBody>
          <a:bodyPr>
            <a:normAutofit/>
          </a:bodyPr>
          <a:lstStyle/>
          <a:p>
            <a:r>
              <a:rPr lang="en-NZ" dirty="0"/>
              <a:t>Understanding the ocean's climate role is crucial for developing strategies to combat climate change. </a:t>
            </a:r>
          </a:p>
          <a:p>
            <a:r>
              <a:rPr lang="en-NZ" dirty="0"/>
              <a:t>Sustainable practices and policy changes are needed to protect ocean health.</a:t>
            </a:r>
            <a:endParaRPr lang="en-US" dirty="0"/>
          </a:p>
          <a:p>
            <a:r>
              <a:rPr lang="en-NZ" dirty="0"/>
              <a:t>Individuals, communities, and                                                            governments have a critical role                                                                       in driving change.</a:t>
            </a:r>
          </a:p>
          <a:p>
            <a:r>
              <a:rPr lang="en-NZ" dirty="0"/>
              <a:t>Become stewards of the ocean.</a:t>
            </a:r>
            <a:endParaRPr lang="en-US" dirty="0"/>
          </a:p>
        </p:txBody>
      </p:sp>
      <p:pic>
        <p:nvPicPr>
          <p:cNvPr id="5122" name="Picture 2" descr="We Have Unrealistic Beauty Standards for Coral, Too | Hakai Magazine">
            <a:extLst>
              <a:ext uri="{FF2B5EF4-FFF2-40B4-BE49-F238E27FC236}">
                <a16:creationId xmlns:a16="http://schemas.microsoft.com/office/drawing/2014/main" id="{5C2AC04D-8B2F-8C22-03DF-99501A781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3436" y="3150735"/>
            <a:ext cx="6390849" cy="306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503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F482F2-FB3E-978B-D5A5-759D27C21B10}"/>
              </a:ext>
            </a:extLst>
          </p:cNvPr>
          <p:cNvSpPr>
            <a:spLocks noGrp="1"/>
          </p:cNvSpPr>
          <p:nvPr>
            <p:ph idx="1"/>
          </p:nvPr>
        </p:nvSpPr>
        <p:spPr>
          <a:xfrm>
            <a:off x="495801" y="1972898"/>
            <a:ext cx="6598920" cy="2535307"/>
          </a:xfrm>
        </p:spPr>
        <p:txBody>
          <a:bodyPr>
            <a:noAutofit/>
          </a:bodyPr>
          <a:lstStyle/>
          <a:p>
            <a:pPr marL="0" indent="0" algn="ctr">
              <a:buNone/>
            </a:pPr>
            <a:r>
              <a:rPr lang="en-US" dirty="0"/>
              <a:t>From space we can appreciate </a:t>
            </a:r>
          </a:p>
          <a:p>
            <a:pPr marL="0" indent="0" algn="ctr">
              <a:buNone/>
            </a:pPr>
            <a:r>
              <a:rPr lang="en-US" dirty="0"/>
              <a:t>that the defining feature of our planet </a:t>
            </a:r>
          </a:p>
          <a:p>
            <a:pPr marL="0" indent="0" algn="ctr">
              <a:buNone/>
            </a:pPr>
            <a:r>
              <a:rPr lang="en-US" dirty="0"/>
              <a:t>is not land </a:t>
            </a:r>
          </a:p>
          <a:p>
            <a:pPr marL="0" indent="0" algn="ctr">
              <a:buNone/>
            </a:pPr>
            <a:r>
              <a:rPr lang="en-US" dirty="0"/>
              <a:t>but water</a:t>
            </a:r>
          </a:p>
          <a:p>
            <a:pPr marL="0" indent="0">
              <a:buNone/>
            </a:pPr>
            <a:endParaRPr lang="en-NZ" dirty="0">
              <a:effectLst/>
              <a:ea typeface="Times New Roman" panose="02020603050405020304" pitchFamily="18" charset="0"/>
            </a:endParaRPr>
          </a:p>
        </p:txBody>
      </p:sp>
      <p:pic>
        <p:nvPicPr>
          <p:cNvPr id="5" name="Picture 4">
            <a:extLst>
              <a:ext uri="{FF2B5EF4-FFF2-40B4-BE49-F238E27FC236}">
                <a16:creationId xmlns:a16="http://schemas.microsoft.com/office/drawing/2014/main" id="{011290C2-8DAE-8C8A-39A5-EC29CDF9A462}"/>
              </a:ext>
            </a:extLst>
          </p:cNvPr>
          <p:cNvPicPr>
            <a:picLocks noChangeAspect="1"/>
          </p:cNvPicPr>
          <p:nvPr/>
        </p:nvPicPr>
        <p:blipFill>
          <a:blip r:embed="rId3"/>
          <a:stretch>
            <a:fillRect/>
          </a:stretch>
        </p:blipFill>
        <p:spPr>
          <a:xfrm>
            <a:off x="7502711" y="1377474"/>
            <a:ext cx="4330999" cy="4103052"/>
          </a:xfrm>
          <a:prstGeom prst="rect">
            <a:avLst/>
          </a:prstGeom>
        </p:spPr>
      </p:pic>
    </p:spTree>
    <p:extLst>
      <p:ext uri="{BB962C8B-B14F-4D97-AF65-F5344CB8AC3E}">
        <p14:creationId xmlns:p14="http://schemas.microsoft.com/office/powerpoint/2010/main" val="478801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FD729-BBBD-87CB-0E45-704860E2943C}"/>
              </a:ext>
            </a:extLst>
          </p:cNvPr>
          <p:cNvSpPr>
            <a:spLocks noGrp="1"/>
          </p:cNvSpPr>
          <p:nvPr>
            <p:ph type="title"/>
          </p:nvPr>
        </p:nvSpPr>
        <p:spPr>
          <a:xfrm>
            <a:off x="0" y="1"/>
            <a:ext cx="7680960" cy="711200"/>
          </a:xfrm>
        </p:spPr>
        <p:txBody>
          <a:bodyPr/>
          <a:lstStyle/>
          <a:p>
            <a:r>
              <a:rPr lang="en-US" dirty="0"/>
              <a:t>1. The Nature of the Sea</a:t>
            </a:r>
          </a:p>
        </p:txBody>
      </p:sp>
      <p:sp>
        <p:nvSpPr>
          <p:cNvPr id="6" name="TextBox 5">
            <a:extLst>
              <a:ext uri="{FF2B5EF4-FFF2-40B4-BE49-F238E27FC236}">
                <a16:creationId xmlns:a16="http://schemas.microsoft.com/office/drawing/2014/main" id="{7115A4D3-497B-BB79-7DD3-E698E10335A5}"/>
              </a:ext>
            </a:extLst>
          </p:cNvPr>
          <p:cNvSpPr txBox="1"/>
          <p:nvPr/>
        </p:nvSpPr>
        <p:spPr>
          <a:xfrm>
            <a:off x="304800" y="802928"/>
            <a:ext cx="11887200" cy="1384995"/>
          </a:xfrm>
          <a:prstGeom prst="rect">
            <a:avLst/>
          </a:prstGeom>
          <a:noFill/>
        </p:spPr>
        <p:txBody>
          <a:bodyPr wrap="square" rtlCol="0">
            <a:spAutoFit/>
          </a:bodyPr>
          <a:lstStyle/>
          <a:p>
            <a:pPr marL="457200" indent="-457200">
              <a:buFont typeface="Arial" panose="020B0604020202020204" pitchFamily="34" charset="0"/>
              <a:buChar char="•"/>
            </a:pPr>
            <a:r>
              <a:rPr lang="en-NZ" sz="2800" dirty="0"/>
              <a:t>The ocean is vast and important, a key part of the Earth's climate system. </a:t>
            </a:r>
          </a:p>
          <a:p>
            <a:pPr marL="457200" indent="-457200">
              <a:buFont typeface="Arial" panose="020B0604020202020204" pitchFamily="34" charset="0"/>
              <a:buChar char="•"/>
            </a:pPr>
            <a:r>
              <a:rPr lang="en-NZ" sz="2800" dirty="0"/>
              <a:t>The ocean absorbs solar energy, which drives weather patterns and influences global temperatures. </a:t>
            </a:r>
            <a:endParaRPr lang="en-US" sz="2800" dirty="0"/>
          </a:p>
        </p:txBody>
      </p:sp>
      <p:pic>
        <p:nvPicPr>
          <p:cNvPr id="3074" name="Picture 2" descr="How does the ocean affect climate and weather on land? : Ocean Exploration  Facts: NOAA Ocean Exploration">
            <a:extLst>
              <a:ext uri="{FF2B5EF4-FFF2-40B4-BE49-F238E27FC236}">
                <a16:creationId xmlns:a16="http://schemas.microsoft.com/office/drawing/2014/main" id="{77F00987-FC49-56EE-4873-69EE093C2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2279650"/>
            <a:ext cx="10160000" cy="473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214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3765-7B5B-52D7-62EB-3B6AA22160D1}"/>
              </a:ext>
            </a:extLst>
          </p:cNvPr>
          <p:cNvSpPr>
            <a:spLocks noGrp="1"/>
          </p:cNvSpPr>
          <p:nvPr>
            <p:ph type="title"/>
          </p:nvPr>
        </p:nvSpPr>
        <p:spPr>
          <a:xfrm>
            <a:off x="182879" y="1"/>
            <a:ext cx="11826239" cy="6705600"/>
          </a:xfrm>
        </p:spPr>
        <p:txBody>
          <a:bodyPr>
            <a:normAutofit fontScale="90000"/>
          </a:bodyPr>
          <a:lstStyle/>
          <a:p>
            <a:pPr>
              <a:lnSpc>
                <a:spcPct val="100000"/>
              </a:lnSpc>
              <a:spcBef>
                <a:spcPts val="1000"/>
              </a:spcBef>
            </a:pPr>
            <a:r>
              <a:rPr lang="en-NZ" sz="3100" dirty="0">
                <a:effectLst/>
                <a:latin typeface="+mn-lt"/>
                <a:ea typeface="Times New Roman" panose="02020603050405020304" pitchFamily="18" charset="0"/>
              </a:rPr>
              <a:t>“What sets a planet’s temperature, and with it the potential for life, is the balance between energy input from the sun and energy loss to the universe in the form of heat (infrared radiation).”</a:t>
            </a:r>
            <a:br>
              <a:rPr lang="en-NZ" sz="3100" dirty="0">
                <a:effectLst/>
                <a:latin typeface="+mn-lt"/>
                <a:ea typeface="Times New Roman" panose="02020603050405020304" pitchFamily="18" charset="0"/>
              </a:rPr>
            </a:br>
            <a:br>
              <a:rPr lang="en-NZ" sz="2800" dirty="0">
                <a:effectLst/>
                <a:latin typeface="+mn-lt"/>
                <a:ea typeface="Times New Roman" panose="02020603050405020304" pitchFamily="18" charset="0"/>
              </a:rPr>
            </a:br>
            <a:r>
              <a:rPr lang="en-US" sz="2900" kern="100" dirty="0">
                <a:effectLst/>
                <a:latin typeface="+mn-lt"/>
                <a:ea typeface="Times New Roman" panose="02020603050405020304" pitchFamily="18" charset="0"/>
                <a:cs typeface="Times New Roman" panose="02020603050405020304" pitchFamily="18" charset="0"/>
              </a:rPr>
              <a:t>Heat from the sun powers ocean and wind                                                                    currents, photosynthesis and the water cycle.</a:t>
            </a:r>
            <a:br>
              <a:rPr lang="en-NZ" sz="2900" kern="100" dirty="0">
                <a:effectLst/>
                <a:latin typeface="+mn-lt"/>
                <a:ea typeface="Calibri" panose="020F0502020204030204" pitchFamily="34" charset="0"/>
                <a:cs typeface="Times New Roman" panose="02020603050405020304" pitchFamily="18" charset="0"/>
              </a:rPr>
            </a:br>
            <a:r>
              <a:rPr lang="en-US" sz="2900" kern="100" dirty="0">
                <a:effectLst/>
                <a:latin typeface="+mn-lt"/>
                <a:ea typeface="Times New Roman" panose="02020603050405020304" pitchFamily="18" charset="0"/>
                <a:cs typeface="Times New Roman" panose="02020603050405020304" pitchFamily="18" charset="0"/>
              </a:rPr>
              <a:t>The ocean is good at storing </a:t>
            </a:r>
            <a:r>
              <a:rPr lang="en-US" sz="2900" kern="100" dirty="0">
                <a:latin typeface="+mn-lt"/>
                <a:ea typeface="Times New Roman" panose="02020603050405020304" pitchFamily="18" charset="0"/>
                <a:cs typeface="Times New Roman" panose="02020603050405020304" pitchFamily="18" charset="0"/>
              </a:rPr>
              <a:t>energy as heat,                                                                   but moves it around only very slowly. </a:t>
            </a:r>
            <a:br>
              <a:rPr lang="en-NZ" sz="2900" kern="100" dirty="0">
                <a:effectLst/>
                <a:latin typeface="+mn-lt"/>
                <a:ea typeface="Calibri" panose="020F0502020204030204" pitchFamily="34" charset="0"/>
                <a:cs typeface="Times New Roman" panose="02020603050405020304" pitchFamily="18" charset="0"/>
              </a:rPr>
            </a:br>
            <a:r>
              <a:rPr lang="en-US" sz="2900" kern="100" dirty="0">
                <a:effectLst/>
                <a:latin typeface="+mn-lt"/>
                <a:ea typeface="Times New Roman" panose="02020603050405020304" pitchFamily="18" charset="0"/>
                <a:cs typeface="Times New Roman" panose="02020603050405020304" pitchFamily="18" charset="0"/>
              </a:rPr>
              <a:t>The sun is more intense at the equator where                                                                       it is directly overhead – the equator receives                                                                                                     more of the sun’s energy than the poles, while heat                                                                                                             is lost more evenly across the earth. The equator                                                                   experiences a net gain of energy, the poles a net                                                                              loss, so the oceans are redistributing the energy,                                                                               shunting it from the equator to the poles. </a:t>
            </a:r>
            <a:endParaRPr lang="en-US" sz="2900" dirty="0"/>
          </a:p>
        </p:txBody>
      </p:sp>
      <p:pic>
        <p:nvPicPr>
          <p:cNvPr id="1026" name="Picture 2" descr="Line graph of Radiant energy in one year vs. Latitude">
            <a:extLst>
              <a:ext uri="{FF2B5EF4-FFF2-40B4-BE49-F238E27FC236}">
                <a16:creationId xmlns:a16="http://schemas.microsoft.com/office/drawing/2014/main" id="{A1576DA6-BF59-8BAF-7A6A-17894E509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5087" y="2400300"/>
            <a:ext cx="4704031" cy="399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874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9E99F6-2676-2E96-D3BF-A8503DEBA05B}"/>
              </a:ext>
            </a:extLst>
          </p:cNvPr>
          <p:cNvSpPr>
            <a:spLocks noGrp="1"/>
          </p:cNvSpPr>
          <p:nvPr>
            <p:ph idx="1"/>
          </p:nvPr>
        </p:nvSpPr>
        <p:spPr>
          <a:xfrm>
            <a:off x="243840" y="365760"/>
            <a:ext cx="11704319" cy="5628640"/>
          </a:xfrm>
        </p:spPr>
        <p:txBody>
          <a:bodyPr>
            <a:normAutofit/>
          </a:bodyPr>
          <a:lstStyle/>
          <a:p>
            <a:r>
              <a:rPr lang="en-US" dirty="0">
                <a:sym typeface="Wingdings" pitchFamily="2" charset="2"/>
              </a:rPr>
              <a:t>1</a:t>
            </a:r>
            <a:r>
              <a:rPr lang="en-US" baseline="30000" dirty="0">
                <a:sym typeface="Wingdings" pitchFamily="2" charset="2"/>
              </a:rPr>
              <a:t>st</a:t>
            </a:r>
            <a:r>
              <a:rPr lang="en-US" dirty="0">
                <a:sym typeface="Wingdings" pitchFamily="2" charset="2"/>
              </a:rPr>
              <a:t> major expedition to explore the ocean was HMS Challenger in 1876 – it travelled 70,000 nautical miles over 4 years, mapping temperatures &amp; currents, collecting samples, measurements and observations. </a:t>
            </a:r>
          </a:p>
          <a:p>
            <a:r>
              <a:rPr lang="en-US" dirty="0">
                <a:sym typeface="Wingdings" pitchFamily="2" charset="2"/>
              </a:rPr>
              <a:t>Seen as the start of oceanography as a science.</a:t>
            </a:r>
          </a:p>
          <a:p>
            <a:r>
              <a:rPr lang="en-US" dirty="0">
                <a:sym typeface="Wingdings" pitchFamily="2" charset="2"/>
              </a:rPr>
              <a:t>With submarines in WWII, the military became interested in the oceans.</a:t>
            </a:r>
          </a:p>
          <a:p>
            <a:r>
              <a:rPr lang="en-US" dirty="0">
                <a:sym typeface="Wingdings" pitchFamily="2" charset="2"/>
              </a:rPr>
              <a:t> Now technology such as satellites, ROVs and autonomous buoys collect data.</a:t>
            </a:r>
            <a:endParaRPr lang="en-US" dirty="0"/>
          </a:p>
          <a:p>
            <a:endParaRPr lang="en-US" dirty="0"/>
          </a:p>
        </p:txBody>
      </p:sp>
      <p:pic>
        <p:nvPicPr>
          <p:cNvPr id="9218" name="Picture 2" descr="HMS Challenger Expedition | History of a Scientific Trailblazer">
            <a:extLst>
              <a:ext uri="{FF2B5EF4-FFF2-40B4-BE49-F238E27FC236}">
                <a16:creationId xmlns:a16="http://schemas.microsoft.com/office/drawing/2014/main" id="{18C6AD7C-C63E-6232-9DA6-10F10AA50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 y="3246120"/>
            <a:ext cx="6096000" cy="345418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Observing the ocean from space: How a new satellite can help manage sea-level  rise">
            <a:extLst>
              <a:ext uri="{FF2B5EF4-FFF2-40B4-BE49-F238E27FC236}">
                <a16:creationId xmlns:a16="http://schemas.microsoft.com/office/drawing/2014/main" id="{3D4EDD26-E6C7-0A97-5272-DD628A0ECD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667" r="10869"/>
          <a:stretch/>
        </p:blipFill>
        <p:spPr bwMode="auto">
          <a:xfrm>
            <a:off x="6934199" y="3180080"/>
            <a:ext cx="4872472" cy="3469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348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8F370-32EC-1C7F-1812-5D157F55DC91}"/>
              </a:ext>
            </a:extLst>
          </p:cNvPr>
          <p:cNvSpPr>
            <a:spLocks noGrp="1"/>
          </p:cNvSpPr>
          <p:nvPr>
            <p:ph type="title"/>
          </p:nvPr>
        </p:nvSpPr>
        <p:spPr>
          <a:xfrm>
            <a:off x="838200" y="486312"/>
            <a:ext cx="5257800" cy="701675"/>
          </a:xfrm>
        </p:spPr>
        <p:txBody>
          <a:bodyPr>
            <a:normAutofit/>
          </a:bodyPr>
          <a:lstStyle/>
          <a:p>
            <a:r>
              <a:rPr lang="en-US" dirty="0"/>
              <a:t>    3 Parameters</a:t>
            </a:r>
          </a:p>
        </p:txBody>
      </p:sp>
      <p:sp>
        <p:nvSpPr>
          <p:cNvPr id="3" name="Content Placeholder 2">
            <a:extLst>
              <a:ext uri="{FF2B5EF4-FFF2-40B4-BE49-F238E27FC236}">
                <a16:creationId xmlns:a16="http://schemas.microsoft.com/office/drawing/2014/main" id="{BADCA409-5F17-F4C6-C687-E6332015AF27}"/>
              </a:ext>
            </a:extLst>
          </p:cNvPr>
          <p:cNvSpPr>
            <a:spLocks noGrp="1"/>
          </p:cNvSpPr>
          <p:nvPr>
            <p:ph idx="1"/>
          </p:nvPr>
        </p:nvSpPr>
        <p:spPr>
          <a:xfrm>
            <a:off x="642257" y="1253331"/>
            <a:ext cx="10515600" cy="4864440"/>
          </a:xfrm>
        </p:spPr>
        <p:txBody>
          <a:bodyPr>
            <a:normAutofit fontScale="92500" lnSpcReduction="10000"/>
          </a:bodyPr>
          <a:lstStyle/>
          <a:p>
            <a:pPr marL="0" indent="0">
              <a:buNone/>
            </a:pPr>
            <a:r>
              <a:rPr lang="en-NZ" dirty="0"/>
              <a:t>The ocean has 3 basic parameters </a:t>
            </a:r>
          </a:p>
          <a:p>
            <a:pPr marL="514350" indent="-514350">
              <a:buFont typeface="+mj-lt"/>
              <a:buAutoNum type="arabicPeriod"/>
            </a:pPr>
            <a:r>
              <a:rPr lang="en-NZ" dirty="0"/>
              <a:t>water temperature, which represents the                                                heat stored by the ocean</a:t>
            </a:r>
          </a:p>
          <a:p>
            <a:pPr marL="514350" indent="-514350">
              <a:buFont typeface="+mj-lt"/>
              <a:buAutoNum type="arabicPeriod"/>
            </a:pPr>
            <a:r>
              <a:rPr lang="en-NZ" dirty="0"/>
              <a:t>salinity, which affects water </a:t>
            </a:r>
            <a:r>
              <a:rPr lang="en-NZ" b="1" dirty="0">
                <a:solidFill>
                  <a:srgbClr val="7030A0"/>
                </a:solidFill>
              </a:rPr>
              <a:t>density</a:t>
            </a:r>
            <a:r>
              <a:rPr lang="en-NZ" dirty="0"/>
              <a:t> and thus                                                                     drives its motion as parcels of water sink and rise</a:t>
            </a:r>
          </a:p>
          <a:p>
            <a:pPr marL="0" indent="0">
              <a:lnSpc>
                <a:spcPct val="110000"/>
              </a:lnSpc>
              <a:spcBef>
                <a:spcPts val="0"/>
              </a:spcBef>
              <a:buNone/>
            </a:pPr>
            <a:r>
              <a:rPr lang="en-NZ" dirty="0"/>
              <a:t>      (Heat and salinity create different layers of                                                      </a:t>
            </a:r>
          </a:p>
          <a:p>
            <a:pPr marL="0" indent="0">
              <a:lnSpc>
                <a:spcPct val="110000"/>
              </a:lnSpc>
              <a:spcBef>
                <a:spcPts val="0"/>
              </a:spcBef>
              <a:buNone/>
            </a:pPr>
            <a:r>
              <a:rPr lang="en-NZ" dirty="0"/>
              <a:t>       water that do not readily mix, meaning that                                                        </a:t>
            </a:r>
          </a:p>
          <a:p>
            <a:pPr marL="0" indent="0">
              <a:lnSpc>
                <a:spcPct val="110000"/>
              </a:lnSpc>
              <a:spcBef>
                <a:spcPts val="0"/>
              </a:spcBef>
              <a:buNone/>
            </a:pPr>
            <a:r>
              <a:rPr lang="en-NZ" dirty="0"/>
              <a:t>       the ocean is stratified)</a:t>
            </a:r>
          </a:p>
          <a:p>
            <a:pPr marL="514350" indent="-514350">
              <a:buAutoNum type="arabicPeriod" startAt="3"/>
            </a:pPr>
            <a:r>
              <a:rPr lang="en-NZ" dirty="0"/>
              <a:t>the Earth’s spin, deflecting the motion of                                          currents through the Coriolis effect. </a:t>
            </a:r>
          </a:p>
          <a:p>
            <a:pPr marL="0" indent="0">
              <a:lnSpc>
                <a:spcPct val="100000"/>
              </a:lnSpc>
              <a:spcBef>
                <a:spcPts val="1200"/>
              </a:spcBef>
              <a:buNone/>
            </a:pPr>
            <a:r>
              <a:rPr lang="en-NZ" dirty="0"/>
              <a:t>These parameters have several important                                         consequences:</a:t>
            </a:r>
          </a:p>
        </p:txBody>
      </p:sp>
      <p:pic>
        <p:nvPicPr>
          <p:cNvPr id="5" name="Picture 4">
            <a:extLst>
              <a:ext uri="{FF2B5EF4-FFF2-40B4-BE49-F238E27FC236}">
                <a16:creationId xmlns:a16="http://schemas.microsoft.com/office/drawing/2014/main" id="{5AC8B62A-27DF-2314-827E-D080B5F48E26}"/>
              </a:ext>
            </a:extLst>
          </p:cNvPr>
          <p:cNvPicPr>
            <a:picLocks noChangeAspect="1"/>
          </p:cNvPicPr>
          <p:nvPr/>
        </p:nvPicPr>
        <p:blipFill>
          <a:blip r:embed="rId3"/>
          <a:stretch>
            <a:fillRect/>
          </a:stretch>
        </p:blipFill>
        <p:spPr>
          <a:xfrm>
            <a:off x="7750628" y="0"/>
            <a:ext cx="4263571" cy="2882028"/>
          </a:xfrm>
          <a:prstGeom prst="rect">
            <a:avLst/>
          </a:prstGeom>
        </p:spPr>
      </p:pic>
      <p:pic>
        <p:nvPicPr>
          <p:cNvPr id="6" name="Picture 5">
            <a:extLst>
              <a:ext uri="{FF2B5EF4-FFF2-40B4-BE49-F238E27FC236}">
                <a16:creationId xmlns:a16="http://schemas.microsoft.com/office/drawing/2014/main" id="{74E2420A-1BD6-87B0-1107-B5EB2B99EC7C}"/>
              </a:ext>
            </a:extLst>
          </p:cNvPr>
          <p:cNvPicPr>
            <a:picLocks noChangeAspect="1"/>
          </p:cNvPicPr>
          <p:nvPr/>
        </p:nvPicPr>
        <p:blipFill>
          <a:blip r:embed="rId4"/>
          <a:stretch>
            <a:fillRect/>
          </a:stretch>
        </p:blipFill>
        <p:spPr>
          <a:xfrm>
            <a:off x="8120743" y="3855962"/>
            <a:ext cx="4071256" cy="3002037"/>
          </a:xfrm>
          <a:prstGeom prst="rect">
            <a:avLst/>
          </a:prstGeom>
        </p:spPr>
      </p:pic>
    </p:spTree>
    <p:extLst>
      <p:ext uri="{BB962C8B-B14F-4D97-AF65-F5344CB8AC3E}">
        <p14:creationId xmlns:p14="http://schemas.microsoft.com/office/powerpoint/2010/main" val="2017262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8D786F-2BB2-490C-71E0-AB39AC9CAE78}"/>
              </a:ext>
            </a:extLst>
          </p:cNvPr>
          <p:cNvPicPr>
            <a:picLocks noChangeAspect="1"/>
          </p:cNvPicPr>
          <p:nvPr/>
        </p:nvPicPr>
        <p:blipFill>
          <a:blip r:embed="rId3"/>
          <a:stretch>
            <a:fillRect/>
          </a:stretch>
        </p:blipFill>
        <p:spPr>
          <a:xfrm>
            <a:off x="4419600" y="3036866"/>
            <a:ext cx="7772400" cy="3821134"/>
          </a:xfrm>
          <a:prstGeom prst="rect">
            <a:avLst/>
          </a:prstGeom>
        </p:spPr>
      </p:pic>
      <p:sp>
        <p:nvSpPr>
          <p:cNvPr id="3" name="Content Placeholder 2">
            <a:extLst>
              <a:ext uri="{FF2B5EF4-FFF2-40B4-BE49-F238E27FC236}">
                <a16:creationId xmlns:a16="http://schemas.microsoft.com/office/drawing/2014/main" id="{7B60A71C-4338-3B8C-2610-FCA500B3318F}"/>
              </a:ext>
            </a:extLst>
          </p:cNvPr>
          <p:cNvSpPr>
            <a:spLocks noGrp="1"/>
          </p:cNvSpPr>
          <p:nvPr>
            <p:ph idx="1"/>
          </p:nvPr>
        </p:nvSpPr>
        <p:spPr>
          <a:xfrm>
            <a:off x="514350" y="282575"/>
            <a:ext cx="10515600" cy="4351338"/>
          </a:xfrm>
        </p:spPr>
        <p:txBody>
          <a:bodyPr>
            <a:normAutofit lnSpcReduction="10000"/>
          </a:bodyPr>
          <a:lstStyle/>
          <a:p>
            <a:pPr marL="0" indent="0">
              <a:buNone/>
            </a:pPr>
            <a:r>
              <a:rPr lang="en-US" sz="4400" dirty="0">
                <a:latin typeface="+mj-lt"/>
              </a:rPr>
              <a:t>    Salinity</a:t>
            </a:r>
          </a:p>
          <a:p>
            <a:r>
              <a:rPr lang="en-US" dirty="0"/>
              <a:t>Humans need salt so its extraction, transport &amp; trade was important</a:t>
            </a:r>
          </a:p>
          <a:p>
            <a:r>
              <a:rPr lang="en-US" dirty="0"/>
              <a:t>The amount of salt in seawater varies. Atlantic Ocean is saltier than the Pacific, (37 vs 35g/kg). Baltic Sea is 8g/kg, Mediterranean 38.</a:t>
            </a:r>
          </a:p>
          <a:p>
            <a:r>
              <a:rPr lang="en-US" dirty="0"/>
              <a:t>Seawater contains ions of Na, Cl, Mg, K, SO</a:t>
            </a:r>
            <a:r>
              <a:rPr lang="en-US" baseline="-25000" dirty="0"/>
              <a:t>4</a:t>
            </a:r>
            <a:r>
              <a:rPr lang="en-US" dirty="0"/>
              <a:t> &amp; Ca, dissolved into freshwater by acidic rain &amp; washed down to the sea.</a:t>
            </a:r>
          </a:p>
          <a:p>
            <a:r>
              <a:rPr lang="en-US" dirty="0"/>
              <a:t>Salt is extracted by evaporating                                                            seawater</a:t>
            </a:r>
          </a:p>
          <a:p>
            <a:r>
              <a:rPr lang="en-US" dirty="0"/>
              <a:t>Image shows salinity</a:t>
            </a:r>
          </a:p>
        </p:txBody>
      </p:sp>
      <p:pic>
        <p:nvPicPr>
          <p:cNvPr id="11" name="Picture 10">
            <a:extLst>
              <a:ext uri="{FF2B5EF4-FFF2-40B4-BE49-F238E27FC236}">
                <a16:creationId xmlns:a16="http://schemas.microsoft.com/office/drawing/2014/main" id="{1C39B7DE-1942-A8C8-8080-B09DE1BAD0A4}"/>
              </a:ext>
            </a:extLst>
          </p:cNvPr>
          <p:cNvPicPr>
            <a:picLocks noChangeAspect="1"/>
          </p:cNvPicPr>
          <p:nvPr/>
        </p:nvPicPr>
        <p:blipFill>
          <a:blip r:embed="rId4"/>
          <a:stretch>
            <a:fillRect/>
          </a:stretch>
        </p:blipFill>
        <p:spPr>
          <a:xfrm>
            <a:off x="0" y="6115050"/>
            <a:ext cx="5182076" cy="742950"/>
          </a:xfrm>
          <a:prstGeom prst="rect">
            <a:avLst/>
          </a:prstGeom>
        </p:spPr>
      </p:pic>
    </p:spTree>
    <p:extLst>
      <p:ext uri="{BB962C8B-B14F-4D97-AF65-F5344CB8AC3E}">
        <p14:creationId xmlns:p14="http://schemas.microsoft.com/office/powerpoint/2010/main" val="2973363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F6DAF1-1912-A015-1CAB-BD5A590DCA74}"/>
              </a:ext>
            </a:extLst>
          </p:cNvPr>
          <p:cNvPicPr>
            <a:picLocks noChangeAspect="1"/>
          </p:cNvPicPr>
          <p:nvPr/>
        </p:nvPicPr>
        <p:blipFill>
          <a:blip r:embed="rId3"/>
          <a:stretch>
            <a:fillRect/>
          </a:stretch>
        </p:blipFill>
        <p:spPr>
          <a:xfrm>
            <a:off x="5443870" y="3379786"/>
            <a:ext cx="6748130" cy="3721235"/>
          </a:xfrm>
          <a:prstGeom prst="rect">
            <a:avLst/>
          </a:prstGeom>
        </p:spPr>
      </p:pic>
      <p:pic>
        <p:nvPicPr>
          <p:cNvPr id="9" name="Picture 8">
            <a:extLst>
              <a:ext uri="{FF2B5EF4-FFF2-40B4-BE49-F238E27FC236}">
                <a16:creationId xmlns:a16="http://schemas.microsoft.com/office/drawing/2014/main" id="{876A9B28-E18B-5313-7B55-5D8D2371ABFF}"/>
              </a:ext>
            </a:extLst>
          </p:cNvPr>
          <p:cNvPicPr>
            <a:picLocks noChangeAspect="1"/>
          </p:cNvPicPr>
          <p:nvPr/>
        </p:nvPicPr>
        <p:blipFill>
          <a:blip r:embed="rId4"/>
          <a:stretch>
            <a:fillRect/>
          </a:stretch>
        </p:blipFill>
        <p:spPr>
          <a:xfrm>
            <a:off x="-171450" y="6030489"/>
            <a:ext cx="6096000" cy="827511"/>
          </a:xfrm>
          <a:prstGeom prst="rect">
            <a:avLst/>
          </a:prstGeom>
        </p:spPr>
      </p:pic>
      <p:sp>
        <p:nvSpPr>
          <p:cNvPr id="3" name="Content Placeholder 2">
            <a:extLst>
              <a:ext uri="{FF2B5EF4-FFF2-40B4-BE49-F238E27FC236}">
                <a16:creationId xmlns:a16="http://schemas.microsoft.com/office/drawing/2014/main" id="{5991DAEA-EE27-E7AC-4658-5A77069C37CF}"/>
              </a:ext>
            </a:extLst>
          </p:cNvPr>
          <p:cNvSpPr>
            <a:spLocks noGrp="1"/>
          </p:cNvSpPr>
          <p:nvPr>
            <p:ph idx="1"/>
          </p:nvPr>
        </p:nvSpPr>
        <p:spPr>
          <a:xfrm>
            <a:off x="381000" y="225424"/>
            <a:ext cx="10801350" cy="6308725"/>
          </a:xfrm>
        </p:spPr>
        <p:txBody>
          <a:bodyPr>
            <a:normAutofit/>
          </a:bodyPr>
          <a:lstStyle/>
          <a:p>
            <a:pPr marL="0" indent="0">
              <a:buNone/>
            </a:pPr>
            <a:r>
              <a:rPr lang="en-US" sz="4400" dirty="0">
                <a:latin typeface="+mj-lt"/>
              </a:rPr>
              <a:t>    Density</a:t>
            </a:r>
          </a:p>
          <a:p>
            <a:r>
              <a:rPr lang="en-US" dirty="0"/>
              <a:t>Density is mass per unit volume eg g/L</a:t>
            </a:r>
          </a:p>
          <a:p>
            <a:r>
              <a:rPr lang="en-US" dirty="0"/>
              <a:t>Objects that are least dense float, most dense sink</a:t>
            </a:r>
          </a:p>
          <a:p>
            <a:r>
              <a:rPr lang="en-US" dirty="0"/>
              <a:t>Because of the hydrogen bonds between adjacent water molecules, ice takes up more space than water. So ice is less dense than water &amp; floats</a:t>
            </a:r>
          </a:p>
          <a:p>
            <a:r>
              <a:rPr lang="en-US" dirty="0"/>
              <a:t>When seawater freezes the salt is left behind, &amp; the extra salty water underneath sinks. So, in the Arctic, fresh cold water sits on top of slightly warmer saltier water.</a:t>
            </a:r>
          </a:p>
          <a:p>
            <a:r>
              <a:rPr lang="en-US" dirty="0"/>
              <a:t>Density can be decreased by                                                                               an infusion of freshwater                                                                                         or by warmth, and                                                                                           increased by evaporation</a:t>
            </a:r>
          </a:p>
        </p:txBody>
      </p:sp>
    </p:spTree>
    <p:extLst>
      <p:ext uri="{BB962C8B-B14F-4D97-AF65-F5344CB8AC3E}">
        <p14:creationId xmlns:p14="http://schemas.microsoft.com/office/powerpoint/2010/main" val="21733149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2116</TotalTime>
  <Words>3567</Words>
  <Application>Microsoft Macintosh PowerPoint</Application>
  <PresentationFormat>Widescreen</PresentationFormat>
  <Paragraphs>363</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Aptos</vt:lpstr>
      <vt:lpstr>Arial</vt:lpstr>
      <vt:lpstr>Calibri</vt:lpstr>
      <vt:lpstr>Calibri Light</vt:lpstr>
      <vt:lpstr>Wingdings</vt:lpstr>
      <vt:lpstr>Office Theme</vt:lpstr>
      <vt:lpstr>Blue Machine: How the Ocean shapes our World  by Helen Czerski</vt:lpstr>
      <vt:lpstr>PowerPoint Presentation</vt:lpstr>
      <vt:lpstr>PowerPoint Presentation</vt:lpstr>
      <vt:lpstr>1. The Nature of the Sea</vt:lpstr>
      <vt:lpstr>“What sets a planet’s temperature, and with it the potential for life, is the balance between energy input from the sun and energy loss to the universe in the form of heat (infrared radiation).”  Heat from the sun powers ocean and wind                                                                    currents, photosynthesis and the water cycle. The ocean is good at storing energy as heat,                                                                   but moves it around only very slowly.  The sun is more intense at the equator where                                                                       it is directly overhead – the equator receives                                                                                                     more of the sun’s energy than the poles, while heat                                                                                                             is lost more evenly across the earth. The equator                                                                   experiences a net gain of energy, the poles a net                                                                              loss, so the oceans are redistributing the energy,                                                                               shunting it from the equator to the poles. </vt:lpstr>
      <vt:lpstr>PowerPoint Presentation</vt:lpstr>
      <vt:lpstr>    3 Parameters</vt:lpstr>
      <vt:lpstr>PowerPoint Presentation</vt:lpstr>
      <vt:lpstr>PowerPoint Presentation</vt:lpstr>
      <vt:lpstr>Sea water has layers</vt:lpstr>
      <vt:lpstr>Seafloor</vt:lpstr>
      <vt:lpstr>The Edge of the Ocean</vt:lpstr>
      <vt:lpstr>PowerPoint Presentation</vt:lpstr>
      <vt:lpstr>Sargasso Sea</vt:lpstr>
      <vt:lpstr>PowerPoint Presentation</vt:lpstr>
      <vt:lpstr>      Phytoplankton</vt:lpstr>
      <vt:lpstr>PowerPoint Presentation</vt:lpstr>
      <vt:lpstr>PowerPoint Presentation</vt:lpstr>
      <vt:lpstr> The Ocean's Influence on Weather</vt:lpstr>
      <vt:lpstr>5 The Coriolis Effect</vt:lpstr>
      <vt:lpstr>Biological pump</vt:lpstr>
      <vt:lpstr>PowerPoint Presentation</vt:lpstr>
      <vt:lpstr>PowerPoint Presentation</vt:lpstr>
      <vt:lpstr>Carbon stores</vt:lpstr>
      <vt:lpstr>Consequences of ocean heating up</vt:lpstr>
      <vt:lpstr>The Future of Our Oceans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Ocean</dc:title>
  <dc:creator>Mikhal Stone</dc:creator>
  <cp:lastModifiedBy>Mikhal Stone</cp:lastModifiedBy>
  <cp:revision>26</cp:revision>
  <dcterms:created xsi:type="dcterms:W3CDTF">2025-04-19T10:43:54Z</dcterms:created>
  <dcterms:modified xsi:type="dcterms:W3CDTF">2025-05-03T09:14:06Z</dcterms:modified>
</cp:coreProperties>
</file>