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Roboto Slab"/>
      <p:regular r:id="rId37"/>
      <p:bold r:id="rId38"/>
    </p:embeddedFont>
    <p:embeddedFont>
      <p:font typeface="Roboto"/>
      <p:regular r:id="rId39"/>
      <p:bold r:id="rId40"/>
      <p:italic r:id="rId41"/>
      <p:boldItalic r:id="rId42"/>
    </p:embeddedFont>
    <p:embeddedFont>
      <p:font typeface="Comfortaa"/>
      <p:regular r:id="rId43"/>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20" Type="http://schemas.openxmlformats.org/officeDocument/2006/relationships/slide" Target="slides/slide15.xml"/><Relationship Id="rId42" Type="http://schemas.openxmlformats.org/officeDocument/2006/relationships/font" Target="fonts/Roboto-boldItalic.fntdata"/><Relationship Id="rId41" Type="http://schemas.openxmlformats.org/officeDocument/2006/relationships/font" Target="fonts/Roboto-italic.fntdata"/><Relationship Id="rId22" Type="http://schemas.openxmlformats.org/officeDocument/2006/relationships/slide" Target="slides/slide17.xml"/><Relationship Id="rId44" Type="http://schemas.openxmlformats.org/officeDocument/2006/relationships/font" Target="fonts/Comfortaa-bold.fntdata"/><Relationship Id="rId21" Type="http://schemas.openxmlformats.org/officeDocument/2006/relationships/slide" Target="slides/slide16.xml"/><Relationship Id="rId43" Type="http://schemas.openxmlformats.org/officeDocument/2006/relationships/font" Target="fonts/Comfortaa-regular.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Slab-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regular.fntdata"/><Relationship Id="rId16" Type="http://schemas.openxmlformats.org/officeDocument/2006/relationships/slide" Target="slides/slide11.xml"/><Relationship Id="rId38" Type="http://schemas.openxmlformats.org/officeDocument/2006/relationships/font" Target="fonts/RobotoSlab-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DVURUzNDlAgdbwteLpASoCNE128VIOEW/view?usp=sharing" TargetMode="External"/><Relationship Id="rId3" Type="http://schemas.openxmlformats.org/officeDocument/2006/relationships/hyperlink" Target="https://drive.google.com/file/d/1DVURUzNDlAgdbwteLpASoCNE128VIOEW/view?usp=sharing" TargetMode="External"/><Relationship Id="rId4" Type="http://schemas.openxmlformats.org/officeDocument/2006/relationships/hyperlink" Target="https://drive.google.com/file/d/1DVURUzNDlAgdbwteLpASoCNE128VIOEW/view?usp=sharing" TargetMode="External"/><Relationship Id="rId5" Type="http://schemas.openxmlformats.org/officeDocument/2006/relationships/hyperlink" Target="https://drive.google.com/file/d/1Dq2Uf0dUaLzAmuD6Kl1B2ODZYTvqR4yi/view?usp=sharing"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vl6Vlf2thvI"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urses.lumenlearning.com/wm-biology1/chapter/reading-major-types-of-mutations/" TargetMode="External"/><Relationship Id="rId3" Type="http://schemas.openxmlformats.org/officeDocument/2006/relationships/hyperlink" Target="https://www.youtube.com/watch?v=vl6Vlf2thvI"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4d7a11a5d3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4d7a11a5d3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475604dc8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475604dc8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4ba6685c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4ba6685c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4d961c5790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4d961c5790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Individual version shared on skipped slides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effa5e6811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effa5e6811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effa5e6811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effa5e6811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effa5e6811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effa5e6811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will need a codon chart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4d7a11a5d3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4d7a11a5d3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4ba6685ca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4ba6685ca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Teachers can find a link to print the</a:t>
            </a:r>
            <a:r>
              <a:rPr lang="en" u="sng">
                <a:solidFill>
                  <a:schemeClr val="hlink"/>
                </a:solidFill>
                <a:hlinkClick r:id="rId2"/>
              </a:rPr>
              <a:t> </a:t>
            </a:r>
            <a:r>
              <a:rPr lang="en" u="sng">
                <a:solidFill>
                  <a:schemeClr val="hlink"/>
                </a:solidFill>
                <a:hlinkClick r:id="rId3"/>
              </a:rPr>
              <a:t>origami</a:t>
            </a:r>
            <a:r>
              <a:rPr lang="en" u="sng">
                <a:solidFill>
                  <a:schemeClr val="hlink"/>
                </a:solidFill>
                <a:hlinkClick r:id="rId4"/>
              </a:rPr>
              <a:t> paper here </a:t>
            </a:r>
            <a:r>
              <a:rPr lang="en"/>
              <a:t>, group students into wild type, type 2, type 3, type 4, or type 5.  </a:t>
            </a:r>
            <a:endParaRPr/>
          </a:p>
          <a:p>
            <a:pPr indent="0" lvl="0" marL="0" rtl="0" algn="l">
              <a:spcBef>
                <a:spcPts val="0"/>
              </a:spcBef>
              <a:spcAft>
                <a:spcPts val="0"/>
              </a:spcAft>
              <a:buNone/>
            </a:pPr>
            <a:r>
              <a:rPr lang="en"/>
              <a:t>There are digital folding instructions linked under each group but you may want to print some </a:t>
            </a:r>
            <a:r>
              <a:rPr lang="en" u="sng">
                <a:solidFill>
                  <a:schemeClr val="hlink"/>
                </a:solidFill>
                <a:hlinkClick r:id="rId5"/>
              </a:rPr>
              <a:t>folding instructions</a:t>
            </a:r>
            <a:r>
              <a:rPr lang="en"/>
              <a:t> as well to help support students.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4d94df868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4d94df868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will need a codon chart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effa5e6811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effa5e6811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4d961c579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4d961c579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effa5e6811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effa5e6811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effa5e6811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effa5e6811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effa5e6811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effa5e6811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effa5e6811_0_4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effa5e6811_0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effa5e6811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effa5e6811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4d94df868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4d94df868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4d94df868d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4d94df868d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effa5e6811_0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effa5e6811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Used for lab format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effa5e681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effa5e681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Used for lab format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effa5e6811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effa5e6811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Used for lab format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4d961c579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4d961c579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effa5e6811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effa5e6811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t>You can add this supplemental video for students if </a:t>
            </a:r>
            <a:r>
              <a:rPr lang="en" sz="1200"/>
              <a:t>necessary</a:t>
            </a:r>
            <a:r>
              <a:rPr lang="en" sz="1200"/>
              <a:t> </a:t>
            </a:r>
            <a:r>
              <a:rPr lang="en" sz="1200"/>
              <a:t>watch</a:t>
            </a:r>
            <a:r>
              <a:rPr lang="en" sz="1200" u="sng">
                <a:hlinkClick r:id="rId2"/>
              </a:rPr>
              <a:t> this video</a:t>
            </a:r>
            <a:r>
              <a:rPr lang="en" sz="1200"/>
              <a:t> and</a:t>
            </a:r>
            <a:endParaRPr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4d94df868d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4d94df868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Used for lab format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4d961c579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4d961c579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effa5e6811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effa5e6811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4d961c579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4d961c579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effa5e6811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effa5e6811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Other resources can be used for </a:t>
            </a:r>
            <a:r>
              <a:rPr lang="en" sz="1200">
                <a:solidFill>
                  <a:schemeClr val="dk1"/>
                </a:solidFill>
              </a:rPr>
              <a:t>research</a:t>
            </a:r>
            <a:r>
              <a:rPr lang="en" sz="1200">
                <a:solidFill>
                  <a:schemeClr val="dk1"/>
                </a:solidFill>
              </a:rPr>
              <a:t> of mutations like </a:t>
            </a:r>
            <a:r>
              <a:rPr lang="en" sz="1200" u="sng">
                <a:solidFill>
                  <a:schemeClr val="dk1"/>
                </a:solidFill>
                <a:hlinkClick r:id="rId2">
                  <a:extLst>
                    <a:ext uri="{A12FA001-AC4F-418D-AE19-62706E023703}">
                      <ahyp:hlinkClr val="tx"/>
                    </a:ext>
                  </a:extLst>
                </a:hlinkClick>
              </a:rPr>
              <a:t>this site</a:t>
            </a:r>
            <a:r>
              <a:rPr lang="en" sz="1200">
                <a:solidFill>
                  <a:schemeClr val="dk1"/>
                </a:solidFill>
              </a:rPr>
              <a:t>, and </a:t>
            </a:r>
            <a:r>
              <a:rPr lang="en" sz="1200" u="sng">
                <a:solidFill>
                  <a:schemeClr val="dk1"/>
                </a:solidFill>
                <a:hlinkClick r:id="rId3">
                  <a:extLst>
                    <a:ext uri="{A12FA001-AC4F-418D-AE19-62706E023703}">
                      <ahyp:hlinkClr val="tx"/>
                    </a:ext>
                  </a:extLst>
                </a:hlinkClick>
              </a:rPr>
              <a:t>this video</a:t>
            </a:r>
            <a:endParaRPr sz="12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4ba6685ca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4ba6685ca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475604dc8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475604dc8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courses.lumenlearning.com/wm-biology1/chapter/reading-major-types-of-mutations/" TargetMode="External"/><Relationship Id="rId4" Type="http://schemas.openxmlformats.org/officeDocument/2006/relationships/hyperlink" Target="https://courses.lumenlearning.com/wm-biology1/chapter/reading-major-types-of-mutation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L5DaOlpXtmQ" TargetMode="Externa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slide" Target="/ppt/slides/slide19.xml"/><Relationship Id="rId4" Type="http://schemas.openxmlformats.org/officeDocument/2006/relationships/slide" Target="/ppt/slides/slide20.xml"/><Relationship Id="rId5" Type="http://schemas.openxmlformats.org/officeDocument/2006/relationships/slide" Target="/ppt/slides/slide21.xml"/><Relationship Id="rId6" Type="http://schemas.openxmlformats.org/officeDocument/2006/relationships/slide" Target="/ppt/slides/slide22.xml"/><Relationship Id="rId7" Type="http://schemas.openxmlformats.org/officeDocument/2006/relationships/slide" Target="/ppt/slides/slide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drive.google.com/file/d/1Dq2Uf0dUaLzAmuD6Kl1B2ODZYTvqR4yi/view?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drive.google.com/file/d/1Dq2Uf0dUaLzAmuD6Kl1B2ODZYTvqR4yi/view?usp=shari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drive.google.com/file/d/1Dq2Uf0dUaLzAmuD6Kl1B2ODZYTvqR4yi/view?usp=shari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drive.google.com/file/d/1Dq2Uf0dUaLzAmuD6Kl1B2ODZYTvqR4yi/view?usp=shari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drive.google.com/file/d/1Dq2Uf0dUaLzAmuD6Kl1B2ODZYTvqR4yi/view?usp=shar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pbswisconsin.org/watch/nova/how-did-whales-evolve-from-land-mammals-yntsax/" TargetMode="Externa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teach.genetics.utah.edu/content/evolution/ancestry/pdfs/cetaceans_case-study.pdf" TargetMode="External"/><Relationship Id="rId4" Type="http://schemas.openxmlformats.org/officeDocument/2006/relationships/hyperlink" Target="https://docs.google.com/document/d/1HUSeq8yVH7vY_TZgB1mlFIQ8hBDF7Rpgl4ayJGdQuXA/copy?usp=sharing" TargetMode="External"/><Relationship Id="rId5"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slide" Target="/ppt/slid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media2.lpb.org/images/pdf/ntti/cdpdf/12twhale.pdf" TargetMode="External"/><Relationship Id="rId4" Type="http://schemas.openxmlformats.org/officeDocument/2006/relationships/hyperlink" Target="https://media2.lpb.org/images/pdf/ntti/cdpdf/12twhale.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aBuD4FLNWhU" TargetMode="Externa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 Whale of a Change </a:t>
            </a:r>
            <a:endParaRPr/>
          </a:p>
        </p:txBody>
      </p:sp>
      <p:pic>
        <p:nvPicPr>
          <p:cNvPr id="64" name="Google Shape;64;p13"/>
          <p:cNvPicPr preferRelativeResize="0"/>
          <p:nvPr/>
        </p:nvPicPr>
        <p:blipFill>
          <a:blip r:embed="rId3">
            <a:alphaModFix/>
          </a:blip>
          <a:stretch>
            <a:fillRect/>
          </a:stretch>
        </p:blipFill>
        <p:spPr>
          <a:xfrm>
            <a:off x="-486500" y="0"/>
            <a:ext cx="5143500" cy="5143500"/>
          </a:xfrm>
          <a:prstGeom prst="rect">
            <a:avLst/>
          </a:prstGeom>
          <a:noFill/>
          <a:ln>
            <a:noFill/>
          </a:ln>
        </p:spPr>
      </p:pic>
      <p:sp>
        <p:nvSpPr>
          <p:cNvPr id="65" name="Google Shape;65;p13"/>
          <p:cNvSpPr txBox="1"/>
          <p:nvPr>
            <p:ph idx="1" type="subTitle"/>
          </p:nvPr>
        </p:nvSpPr>
        <p:spPr>
          <a:xfrm>
            <a:off x="1907552" y="2787800"/>
            <a:ext cx="5783400" cy="909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i="1" lang="en" sz="2100"/>
              <a:t>Tails</a:t>
            </a:r>
            <a:r>
              <a:rPr lang="en" sz="2100"/>
              <a:t> of connecting concepts through mutation, protein synthesis and evolution</a:t>
            </a:r>
            <a:endParaRPr sz="2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153450" y="173625"/>
            <a:ext cx="8520600" cy="607800"/>
          </a:xfrm>
          <a:prstGeom prst="rect">
            <a:avLst/>
          </a:prstGeom>
        </p:spPr>
        <p:txBody>
          <a:bodyPr anchorCtr="0" anchor="b" bIns="91425" lIns="91425" spcFirstLastPara="1" rIns="91425" wrap="square" tIns="91425">
            <a:noAutofit/>
          </a:bodyPr>
          <a:lstStyle/>
          <a:p>
            <a:pPr indent="0" lvl="0" marL="0" rtl="0" algn="l">
              <a:lnSpc>
                <a:spcPct val="115000"/>
              </a:lnSpc>
              <a:spcBef>
                <a:spcPts val="1400"/>
              </a:spcBef>
              <a:spcAft>
                <a:spcPts val="400"/>
              </a:spcAft>
              <a:buNone/>
            </a:pPr>
            <a:r>
              <a:rPr b="1" lang="en" sz="2800" u="sng">
                <a:latin typeface="Arial"/>
                <a:ea typeface="Arial"/>
                <a:cs typeface="Arial"/>
                <a:sym typeface="Arial"/>
              </a:rPr>
              <a:t>3 </a:t>
            </a:r>
            <a:r>
              <a:rPr b="1" lang="en" sz="2800" u="sng">
                <a:latin typeface="Arial"/>
                <a:ea typeface="Arial"/>
                <a:cs typeface="Arial"/>
                <a:sym typeface="Arial"/>
              </a:rPr>
              <a:t>Types of Point DNA Mutations</a:t>
            </a:r>
            <a:endParaRPr sz="2800" u="sng"/>
          </a:p>
        </p:txBody>
      </p:sp>
      <p:sp>
        <p:nvSpPr>
          <p:cNvPr id="120" name="Google Shape;120;p22"/>
          <p:cNvSpPr txBox="1"/>
          <p:nvPr>
            <p:ph idx="1" type="body"/>
          </p:nvPr>
        </p:nvSpPr>
        <p:spPr>
          <a:xfrm>
            <a:off x="210325" y="781425"/>
            <a:ext cx="8279100" cy="4075200"/>
          </a:xfrm>
          <a:prstGeom prst="rect">
            <a:avLst/>
          </a:prstGeom>
        </p:spPr>
        <p:txBody>
          <a:bodyPr anchorCtr="0" anchor="t" bIns="91425" lIns="91425" spcFirstLastPara="1" rIns="91425" wrap="square" tIns="91425">
            <a:normAutofit lnSpcReduction="20000"/>
          </a:bodyPr>
          <a:lstStyle/>
          <a:p>
            <a:pPr indent="0" lvl="0" marL="0" rtl="0" algn="l">
              <a:spcBef>
                <a:spcPts val="1200"/>
              </a:spcBef>
              <a:spcAft>
                <a:spcPts val="0"/>
              </a:spcAft>
              <a:buNone/>
            </a:pPr>
            <a:r>
              <a:rPr b="1" lang="en" sz="2400">
                <a:latin typeface="Arial"/>
                <a:ea typeface="Arial"/>
                <a:cs typeface="Arial"/>
                <a:sym typeface="Arial"/>
              </a:rPr>
              <a:t>3.</a:t>
            </a:r>
            <a:r>
              <a:rPr b="1" lang="en" sz="2400">
                <a:highlight>
                  <a:srgbClr val="A61C00"/>
                </a:highlight>
                <a:latin typeface="Arial"/>
                <a:ea typeface="Arial"/>
                <a:cs typeface="Arial"/>
                <a:sym typeface="Arial"/>
              </a:rPr>
              <a:t> </a:t>
            </a:r>
            <a:r>
              <a:rPr b="1" lang="en" sz="2400" u="sng">
                <a:highlight>
                  <a:srgbClr val="A61C00"/>
                </a:highlight>
                <a:latin typeface="Arial"/>
                <a:ea typeface="Arial"/>
                <a:cs typeface="Arial"/>
                <a:sym typeface="Arial"/>
              </a:rPr>
              <a:t>Nonsense Mutation</a:t>
            </a:r>
            <a:r>
              <a:rPr lang="en" sz="2400">
                <a:latin typeface="Arial"/>
                <a:ea typeface="Arial"/>
                <a:cs typeface="Arial"/>
                <a:sym typeface="Arial"/>
              </a:rPr>
              <a:t> – change </a:t>
            </a:r>
            <a:r>
              <a:rPr b="1" lang="en" sz="2400">
                <a:latin typeface="Arial"/>
                <a:ea typeface="Arial"/>
                <a:cs typeface="Arial"/>
                <a:sym typeface="Arial"/>
              </a:rPr>
              <a:t>makes stop signal </a:t>
            </a:r>
            <a:endParaRPr sz="2400">
              <a:latin typeface="Arial"/>
              <a:ea typeface="Arial"/>
              <a:cs typeface="Arial"/>
              <a:sym typeface="Arial"/>
            </a:endParaRPr>
          </a:p>
          <a:p>
            <a:pPr indent="0" lvl="0" marL="0" rtl="0" algn="l">
              <a:spcBef>
                <a:spcPts val="1200"/>
              </a:spcBef>
              <a:spcAft>
                <a:spcPts val="0"/>
              </a:spcAft>
              <a:buNone/>
            </a:pPr>
            <a:r>
              <a:rPr lang="en" sz="2100">
                <a:highlight>
                  <a:srgbClr val="000000"/>
                </a:highlight>
                <a:latin typeface="Arial"/>
                <a:ea typeface="Arial"/>
                <a:cs typeface="Arial"/>
                <a:sym typeface="Arial"/>
              </a:rPr>
              <a:t> </a:t>
            </a:r>
            <a:endParaRPr sz="2100">
              <a:highlight>
                <a:srgbClr val="000000"/>
              </a:highlight>
              <a:latin typeface="Arial"/>
              <a:ea typeface="Arial"/>
              <a:cs typeface="Arial"/>
              <a:sym typeface="Arial"/>
            </a:endParaRPr>
          </a:p>
          <a:p>
            <a:pPr indent="0" lvl="0" marL="0" rtl="0" algn="l">
              <a:spcBef>
                <a:spcPts val="1200"/>
              </a:spcBef>
              <a:spcAft>
                <a:spcPts val="0"/>
              </a:spcAft>
              <a:buNone/>
            </a:pPr>
            <a:r>
              <a:rPr lang="en" sz="2100">
                <a:highlight>
                  <a:srgbClr val="000000"/>
                </a:highlight>
                <a:latin typeface="Arial"/>
                <a:ea typeface="Arial"/>
                <a:cs typeface="Arial"/>
                <a:sym typeface="Arial"/>
              </a:rPr>
              <a:t> Normal DNA: </a:t>
            </a:r>
            <a:r>
              <a:rPr b="1" lang="en" sz="2100">
                <a:highlight>
                  <a:srgbClr val="000000"/>
                </a:highlight>
                <a:latin typeface="Arial"/>
                <a:ea typeface="Arial"/>
                <a:cs typeface="Arial"/>
                <a:sym typeface="Arial"/>
              </a:rPr>
              <a:t>GAA </a:t>
            </a:r>
            <a:r>
              <a:rPr lang="en" sz="2100">
                <a:highlight>
                  <a:srgbClr val="000000"/>
                </a:highlight>
                <a:latin typeface="Arial"/>
                <a:ea typeface="Arial"/>
                <a:cs typeface="Arial"/>
                <a:sym typeface="Arial"/>
              </a:rPr>
              <a:t>-&gt; </a:t>
            </a:r>
            <a:r>
              <a:rPr b="1" lang="en" sz="2100">
                <a:highlight>
                  <a:srgbClr val="000000"/>
                </a:highlight>
                <a:latin typeface="Arial"/>
                <a:ea typeface="Arial"/>
                <a:cs typeface="Arial"/>
                <a:sym typeface="Arial"/>
              </a:rPr>
              <a:t>Glu</a:t>
            </a:r>
            <a:endParaRPr b="1" sz="2100">
              <a:highlight>
                <a:srgbClr val="000000"/>
              </a:highlight>
              <a:latin typeface="Arial"/>
              <a:ea typeface="Arial"/>
              <a:cs typeface="Arial"/>
              <a:sym typeface="Arial"/>
            </a:endParaRPr>
          </a:p>
          <a:p>
            <a:pPr indent="0" lvl="0" marL="0" rtl="0" algn="l">
              <a:spcBef>
                <a:spcPts val="1200"/>
              </a:spcBef>
              <a:spcAft>
                <a:spcPts val="0"/>
              </a:spcAft>
              <a:buNone/>
            </a:pPr>
            <a:r>
              <a:rPr lang="en" sz="2100">
                <a:highlight>
                  <a:srgbClr val="A61C00"/>
                </a:highlight>
                <a:latin typeface="Arial"/>
                <a:ea typeface="Arial"/>
                <a:cs typeface="Arial"/>
                <a:sym typeface="Arial"/>
              </a:rPr>
              <a:t>Mutated DNA: </a:t>
            </a:r>
            <a:r>
              <a:rPr b="1" lang="en" sz="2100">
                <a:highlight>
                  <a:srgbClr val="A61C00"/>
                </a:highlight>
                <a:latin typeface="Arial"/>
                <a:ea typeface="Arial"/>
                <a:cs typeface="Arial"/>
                <a:sym typeface="Arial"/>
              </a:rPr>
              <a:t>TAA</a:t>
            </a:r>
            <a:r>
              <a:rPr lang="en" sz="2100">
                <a:highlight>
                  <a:srgbClr val="A61C00"/>
                </a:highlight>
                <a:latin typeface="Arial"/>
                <a:ea typeface="Arial"/>
                <a:cs typeface="Arial"/>
                <a:sym typeface="Arial"/>
              </a:rPr>
              <a:t>-&gt; </a:t>
            </a:r>
            <a:r>
              <a:rPr b="1" lang="en" sz="2100">
                <a:highlight>
                  <a:srgbClr val="A61C00"/>
                </a:highlight>
                <a:latin typeface="Arial"/>
                <a:ea typeface="Arial"/>
                <a:cs typeface="Arial"/>
                <a:sym typeface="Arial"/>
              </a:rPr>
              <a:t>STOP</a:t>
            </a:r>
            <a:endParaRPr b="1" sz="2100">
              <a:highlight>
                <a:srgbClr val="A61C00"/>
              </a:highlight>
              <a:latin typeface="Arial"/>
              <a:ea typeface="Arial"/>
              <a:cs typeface="Arial"/>
              <a:sym typeface="Arial"/>
            </a:endParaRPr>
          </a:p>
          <a:p>
            <a:pPr indent="0" lvl="0" marL="0" rtl="0" algn="l">
              <a:spcBef>
                <a:spcPts val="1200"/>
              </a:spcBef>
              <a:spcAft>
                <a:spcPts val="0"/>
              </a:spcAft>
              <a:buNone/>
            </a:pPr>
            <a:r>
              <a:t/>
            </a:r>
            <a:endParaRPr b="1" sz="2100">
              <a:highlight>
                <a:srgbClr val="A61C00"/>
              </a:highlight>
              <a:latin typeface="Arial"/>
              <a:ea typeface="Arial"/>
              <a:cs typeface="Arial"/>
              <a:sym typeface="Arial"/>
            </a:endParaRPr>
          </a:p>
          <a:p>
            <a:pPr indent="0" lvl="0" marL="0" rtl="0" algn="l">
              <a:spcBef>
                <a:spcPts val="1200"/>
              </a:spcBef>
              <a:spcAft>
                <a:spcPts val="0"/>
              </a:spcAft>
              <a:buNone/>
            </a:pPr>
            <a:r>
              <a:rPr lang="en" sz="2400">
                <a:latin typeface="Arial"/>
                <a:ea typeface="Arial"/>
                <a:cs typeface="Arial"/>
                <a:sym typeface="Arial"/>
              </a:rPr>
              <a:t>Stop signal stops protein too early. </a:t>
            </a:r>
            <a:endParaRPr b="1" sz="2100">
              <a:highlight>
                <a:srgbClr val="A61C00"/>
              </a:highlight>
              <a:latin typeface="Arial"/>
              <a:ea typeface="Arial"/>
              <a:cs typeface="Arial"/>
              <a:sym typeface="Arial"/>
            </a:endParaRPr>
          </a:p>
          <a:p>
            <a:pPr indent="0" lvl="0" marL="0" rtl="0" algn="l">
              <a:spcBef>
                <a:spcPts val="1200"/>
              </a:spcBef>
              <a:spcAft>
                <a:spcPts val="0"/>
              </a:spcAft>
              <a:buNone/>
            </a:pPr>
            <a:r>
              <a:t/>
            </a:r>
            <a:endParaRPr sz="2400">
              <a:latin typeface="Arial"/>
              <a:ea typeface="Arial"/>
              <a:cs typeface="Arial"/>
              <a:sym typeface="Arial"/>
            </a:endParaRPr>
          </a:p>
          <a:p>
            <a:pPr indent="0" lvl="0" marL="0" rtl="0" algn="l">
              <a:spcBef>
                <a:spcPts val="1200"/>
              </a:spcBef>
              <a:spcAft>
                <a:spcPts val="1200"/>
              </a:spcAft>
              <a:buNone/>
            </a:pPr>
            <a:r>
              <a:t/>
            </a:r>
            <a:endParaRPr sz="24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0" y="-70875"/>
            <a:ext cx="8520600" cy="607800"/>
          </a:xfrm>
          <a:prstGeom prst="rect">
            <a:avLst/>
          </a:prstGeom>
        </p:spPr>
        <p:txBody>
          <a:bodyPr anchorCtr="0" anchor="b" bIns="91425" lIns="91425" spcFirstLastPara="1" rIns="91425" wrap="square" tIns="91425">
            <a:noAutofit/>
          </a:bodyPr>
          <a:lstStyle/>
          <a:p>
            <a:pPr indent="0" lvl="0" marL="0" rtl="0" algn="l">
              <a:lnSpc>
                <a:spcPct val="115000"/>
              </a:lnSpc>
              <a:spcBef>
                <a:spcPts val="1400"/>
              </a:spcBef>
              <a:spcAft>
                <a:spcPts val="400"/>
              </a:spcAft>
              <a:buNone/>
            </a:pPr>
            <a:r>
              <a:rPr b="1" lang="en" sz="2400" u="sng">
                <a:latin typeface="Arial"/>
                <a:ea typeface="Arial"/>
                <a:cs typeface="Arial"/>
                <a:sym typeface="Arial"/>
              </a:rPr>
              <a:t>Frameshift</a:t>
            </a:r>
            <a:r>
              <a:rPr b="1" lang="en" sz="2400" u="sng">
                <a:latin typeface="Arial"/>
                <a:ea typeface="Arial"/>
                <a:cs typeface="Arial"/>
                <a:sym typeface="Arial"/>
              </a:rPr>
              <a:t> DNA Mutations</a:t>
            </a:r>
            <a:endParaRPr sz="2400" u="sng"/>
          </a:p>
        </p:txBody>
      </p:sp>
      <p:sp>
        <p:nvSpPr>
          <p:cNvPr id="126" name="Google Shape;126;p23"/>
          <p:cNvSpPr txBox="1"/>
          <p:nvPr>
            <p:ph idx="1" type="body"/>
          </p:nvPr>
        </p:nvSpPr>
        <p:spPr>
          <a:xfrm>
            <a:off x="39325" y="436925"/>
            <a:ext cx="8943000" cy="46629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b="1" lang="en" sz="2000">
                <a:latin typeface="Arial"/>
                <a:ea typeface="Arial"/>
                <a:cs typeface="Arial"/>
                <a:sym typeface="Arial"/>
              </a:rPr>
              <a:t>-A DNA base is </a:t>
            </a:r>
            <a:r>
              <a:rPr b="1" lang="en" sz="2000">
                <a:highlight>
                  <a:srgbClr val="674EA7"/>
                </a:highlight>
                <a:latin typeface="Arial"/>
                <a:ea typeface="Arial"/>
                <a:cs typeface="Arial"/>
                <a:sym typeface="Arial"/>
              </a:rPr>
              <a:t>added</a:t>
            </a:r>
            <a:r>
              <a:rPr b="1" lang="en" sz="2000">
                <a:latin typeface="Arial"/>
                <a:ea typeface="Arial"/>
                <a:cs typeface="Arial"/>
                <a:sym typeface="Arial"/>
              </a:rPr>
              <a:t> or </a:t>
            </a:r>
            <a:r>
              <a:rPr b="1" lang="en" sz="2000">
                <a:highlight>
                  <a:srgbClr val="38761D"/>
                </a:highlight>
                <a:latin typeface="Arial"/>
                <a:ea typeface="Arial"/>
                <a:cs typeface="Arial"/>
                <a:sym typeface="Arial"/>
              </a:rPr>
              <a:t>deleted</a:t>
            </a:r>
            <a:r>
              <a:rPr b="1" lang="en" sz="2000">
                <a:latin typeface="Arial"/>
                <a:ea typeface="Arial"/>
                <a:cs typeface="Arial"/>
                <a:sym typeface="Arial"/>
              </a:rPr>
              <a:t>, </a:t>
            </a:r>
            <a:endParaRPr b="1" sz="2000">
              <a:latin typeface="Arial"/>
              <a:ea typeface="Arial"/>
              <a:cs typeface="Arial"/>
              <a:sym typeface="Arial"/>
            </a:endParaRPr>
          </a:p>
          <a:p>
            <a:pPr indent="0" lvl="0" marL="0" rtl="0" algn="l">
              <a:lnSpc>
                <a:spcPct val="100000"/>
              </a:lnSpc>
              <a:spcBef>
                <a:spcPts val="1200"/>
              </a:spcBef>
              <a:spcAft>
                <a:spcPts val="0"/>
              </a:spcAft>
              <a:buNone/>
            </a:pPr>
            <a:r>
              <a:rPr b="1" lang="en" sz="2000">
                <a:latin typeface="Arial"/>
                <a:ea typeface="Arial"/>
                <a:cs typeface="Arial"/>
                <a:sym typeface="Arial"/>
              </a:rPr>
              <a:t>shifting all bases after making </a:t>
            </a:r>
            <a:r>
              <a:rPr b="1" lang="en" sz="2000" u="sng">
                <a:latin typeface="Arial"/>
                <a:ea typeface="Arial"/>
                <a:cs typeface="Arial"/>
                <a:sym typeface="Arial"/>
              </a:rPr>
              <a:t>MANY changes.</a:t>
            </a:r>
            <a:endParaRPr b="1" sz="2000" u="sng">
              <a:latin typeface="Arial"/>
              <a:ea typeface="Arial"/>
              <a:cs typeface="Arial"/>
              <a:sym typeface="Arial"/>
            </a:endParaRPr>
          </a:p>
          <a:p>
            <a:pPr indent="0" lvl="0" marL="0" rtl="0" algn="l">
              <a:lnSpc>
                <a:spcPct val="100000"/>
              </a:lnSpc>
              <a:spcBef>
                <a:spcPts val="1200"/>
              </a:spcBef>
              <a:spcAft>
                <a:spcPts val="0"/>
              </a:spcAft>
              <a:buNone/>
            </a:pPr>
            <a:r>
              <a:t/>
            </a:r>
            <a:endParaRPr b="1" sz="2000" u="sng">
              <a:latin typeface="Arial"/>
              <a:ea typeface="Arial"/>
              <a:cs typeface="Arial"/>
              <a:sym typeface="Arial"/>
            </a:endParaRPr>
          </a:p>
          <a:p>
            <a:pPr indent="0" lvl="0" marL="0" rtl="0" algn="l">
              <a:lnSpc>
                <a:spcPct val="100000"/>
              </a:lnSpc>
              <a:spcBef>
                <a:spcPts val="1200"/>
              </a:spcBef>
              <a:spcAft>
                <a:spcPts val="0"/>
              </a:spcAft>
              <a:buNone/>
            </a:pPr>
            <a:r>
              <a:rPr b="1" lang="en" sz="2000">
                <a:highlight>
                  <a:srgbClr val="674EA7"/>
                </a:highlight>
                <a:latin typeface="Arial"/>
                <a:ea typeface="Arial"/>
                <a:cs typeface="Arial"/>
                <a:sym typeface="Arial"/>
              </a:rPr>
              <a:t>Insertion Example (Inserted A)</a:t>
            </a:r>
            <a:endParaRPr b="1" sz="2000">
              <a:highlight>
                <a:srgbClr val="674EA7"/>
              </a:highlight>
              <a:latin typeface="Arial"/>
              <a:ea typeface="Arial"/>
              <a:cs typeface="Arial"/>
              <a:sym typeface="Arial"/>
            </a:endParaRPr>
          </a:p>
          <a:p>
            <a:pPr indent="0" lvl="0" marL="0" rtl="0" algn="l">
              <a:lnSpc>
                <a:spcPct val="100000"/>
              </a:lnSpc>
              <a:spcBef>
                <a:spcPts val="1200"/>
              </a:spcBef>
              <a:spcAft>
                <a:spcPts val="0"/>
              </a:spcAft>
              <a:buNone/>
            </a:pPr>
            <a:r>
              <a:rPr b="1" lang="en" sz="1900">
                <a:highlight>
                  <a:srgbClr val="000000"/>
                </a:highlight>
                <a:latin typeface="Arial"/>
                <a:ea typeface="Arial"/>
                <a:cs typeface="Arial"/>
                <a:sym typeface="Arial"/>
              </a:rPr>
              <a:t>Original DNA : ATG-CGT-ACA-GTT    → Met - Arg - Thr - Val</a:t>
            </a:r>
            <a:endParaRPr b="1" sz="1900">
              <a:solidFill>
                <a:srgbClr val="FF0000"/>
              </a:solidFill>
              <a:highlight>
                <a:srgbClr val="000000"/>
              </a:highlight>
              <a:latin typeface="Arial"/>
              <a:ea typeface="Arial"/>
              <a:cs typeface="Arial"/>
              <a:sym typeface="Arial"/>
            </a:endParaRPr>
          </a:p>
          <a:p>
            <a:pPr indent="0" lvl="0" marL="0" rtl="0" algn="l">
              <a:lnSpc>
                <a:spcPct val="100000"/>
              </a:lnSpc>
              <a:spcBef>
                <a:spcPts val="1200"/>
              </a:spcBef>
              <a:spcAft>
                <a:spcPts val="0"/>
              </a:spcAft>
              <a:buNone/>
            </a:pPr>
            <a:r>
              <a:rPr b="1" lang="en" sz="1900">
                <a:highlight>
                  <a:srgbClr val="674EA7"/>
                </a:highlight>
                <a:latin typeface="Arial"/>
                <a:ea typeface="Arial"/>
                <a:cs typeface="Arial"/>
                <a:sym typeface="Arial"/>
              </a:rPr>
              <a:t>Mutated DNA : ATA-GCG-TAC-AGT-T →</a:t>
            </a:r>
            <a:r>
              <a:rPr b="1" lang="en" sz="1900">
                <a:solidFill>
                  <a:srgbClr val="FCE5CD"/>
                </a:solidFill>
                <a:highlight>
                  <a:srgbClr val="674EA7"/>
                </a:highlight>
                <a:latin typeface="Arial"/>
                <a:ea typeface="Arial"/>
                <a:cs typeface="Arial"/>
                <a:sym typeface="Arial"/>
              </a:rPr>
              <a:t>Tyr</a:t>
            </a:r>
            <a:r>
              <a:rPr b="1" lang="en" sz="1900">
                <a:highlight>
                  <a:srgbClr val="674EA7"/>
                </a:highlight>
                <a:latin typeface="Arial"/>
                <a:ea typeface="Arial"/>
                <a:cs typeface="Arial"/>
                <a:sym typeface="Arial"/>
              </a:rPr>
              <a:t> – Arg – </a:t>
            </a:r>
            <a:r>
              <a:rPr b="1" lang="en" sz="1900">
                <a:solidFill>
                  <a:srgbClr val="FCE5CD"/>
                </a:solidFill>
                <a:highlight>
                  <a:srgbClr val="674EA7"/>
                </a:highlight>
                <a:latin typeface="Arial"/>
                <a:ea typeface="Arial"/>
                <a:cs typeface="Arial"/>
                <a:sym typeface="Arial"/>
              </a:rPr>
              <a:t>Met</a:t>
            </a:r>
            <a:r>
              <a:rPr b="1" lang="en" sz="1900">
                <a:highlight>
                  <a:srgbClr val="674EA7"/>
                </a:highlight>
                <a:latin typeface="Arial"/>
                <a:ea typeface="Arial"/>
                <a:cs typeface="Arial"/>
                <a:sym typeface="Arial"/>
              </a:rPr>
              <a:t> – </a:t>
            </a:r>
            <a:r>
              <a:rPr b="1" lang="en" sz="1900">
                <a:solidFill>
                  <a:srgbClr val="FFF2CC"/>
                </a:solidFill>
                <a:highlight>
                  <a:srgbClr val="674EA7"/>
                </a:highlight>
                <a:latin typeface="Arial"/>
                <a:ea typeface="Arial"/>
                <a:cs typeface="Arial"/>
                <a:sym typeface="Arial"/>
              </a:rPr>
              <a:t>Ser</a:t>
            </a:r>
            <a:endParaRPr b="1" sz="1900">
              <a:solidFill>
                <a:srgbClr val="FFF2CC"/>
              </a:solidFill>
              <a:highlight>
                <a:srgbClr val="674EA7"/>
              </a:highlight>
              <a:latin typeface="Arial"/>
              <a:ea typeface="Arial"/>
              <a:cs typeface="Arial"/>
              <a:sym typeface="Arial"/>
            </a:endParaRPr>
          </a:p>
          <a:p>
            <a:pPr indent="0" lvl="0" marL="0" rtl="0" algn="l">
              <a:lnSpc>
                <a:spcPct val="100000"/>
              </a:lnSpc>
              <a:spcBef>
                <a:spcPts val="1200"/>
              </a:spcBef>
              <a:spcAft>
                <a:spcPts val="0"/>
              </a:spcAft>
              <a:buNone/>
            </a:pPr>
            <a:r>
              <a:t/>
            </a:r>
            <a:endParaRPr b="1" sz="1900">
              <a:solidFill>
                <a:srgbClr val="FF0000"/>
              </a:solidFill>
              <a:highlight>
                <a:srgbClr val="674EA7"/>
              </a:highlight>
              <a:latin typeface="Arial"/>
              <a:ea typeface="Arial"/>
              <a:cs typeface="Arial"/>
              <a:sym typeface="Arial"/>
            </a:endParaRPr>
          </a:p>
          <a:p>
            <a:pPr indent="0" lvl="0" marL="0" rtl="0" algn="l">
              <a:lnSpc>
                <a:spcPct val="100000"/>
              </a:lnSpc>
              <a:spcBef>
                <a:spcPts val="1200"/>
              </a:spcBef>
              <a:spcAft>
                <a:spcPts val="0"/>
              </a:spcAft>
              <a:buNone/>
            </a:pPr>
            <a:r>
              <a:rPr b="1" lang="en" sz="2000">
                <a:highlight>
                  <a:srgbClr val="38761D"/>
                </a:highlight>
                <a:latin typeface="Arial"/>
                <a:ea typeface="Arial"/>
                <a:cs typeface="Arial"/>
                <a:sym typeface="Arial"/>
              </a:rPr>
              <a:t>Deletion Example </a:t>
            </a:r>
            <a:r>
              <a:rPr b="1" lang="en" sz="2000">
                <a:highlight>
                  <a:srgbClr val="38761D"/>
                </a:highlight>
                <a:latin typeface="Arial"/>
                <a:ea typeface="Arial"/>
                <a:cs typeface="Arial"/>
                <a:sym typeface="Arial"/>
              </a:rPr>
              <a:t>(deletion of T)</a:t>
            </a:r>
            <a:endParaRPr b="1" sz="2000">
              <a:highlight>
                <a:srgbClr val="38761D"/>
              </a:highlight>
              <a:latin typeface="Arial"/>
              <a:ea typeface="Arial"/>
              <a:cs typeface="Arial"/>
              <a:sym typeface="Arial"/>
            </a:endParaRPr>
          </a:p>
          <a:p>
            <a:pPr indent="0" lvl="0" marL="0" rtl="0" algn="l">
              <a:lnSpc>
                <a:spcPct val="100000"/>
              </a:lnSpc>
              <a:spcBef>
                <a:spcPts val="1200"/>
              </a:spcBef>
              <a:spcAft>
                <a:spcPts val="0"/>
              </a:spcAft>
              <a:buNone/>
            </a:pPr>
            <a:r>
              <a:rPr b="1" lang="en" sz="1900">
                <a:highlight>
                  <a:srgbClr val="000000"/>
                </a:highlight>
                <a:latin typeface="Arial"/>
                <a:ea typeface="Arial"/>
                <a:cs typeface="Arial"/>
                <a:sym typeface="Arial"/>
              </a:rPr>
              <a:t>Original DNA : ATG-CGT-ACA-GTT→ Met - Arg - Thr - Val</a:t>
            </a:r>
            <a:endParaRPr b="1" sz="1900">
              <a:highlight>
                <a:srgbClr val="000000"/>
              </a:highlight>
              <a:latin typeface="Arial"/>
              <a:ea typeface="Arial"/>
              <a:cs typeface="Arial"/>
              <a:sym typeface="Arial"/>
            </a:endParaRPr>
          </a:p>
          <a:p>
            <a:pPr indent="0" lvl="0" marL="0" rtl="0" algn="l">
              <a:lnSpc>
                <a:spcPct val="100000"/>
              </a:lnSpc>
              <a:spcBef>
                <a:spcPts val="1200"/>
              </a:spcBef>
              <a:spcAft>
                <a:spcPts val="1200"/>
              </a:spcAft>
              <a:buNone/>
            </a:pPr>
            <a:r>
              <a:rPr b="1" lang="en" sz="1900">
                <a:highlight>
                  <a:srgbClr val="38761D"/>
                </a:highlight>
                <a:latin typeface="Arial"/>
                <a:ea typeface="Arial"/>
                <a:cs typeface="Arial"/>
                <a:sym typeface="Arial"/>
              </a:rPr>
              <a:t>Mutated DNA : AGC-GTA-CAG-TT → </a:t>
            </a:r>
            <a:r>
              <a:rPr b="1" lang="en" sz="1900">
                <a:solidFill>
                  <a:srgbClr val="F4CCCC"/>
                </a:solidFill>
                <a:highlight>
                  <a:srgbClr val="38761D"/>
                </a:highlight>
                <a:latin typeface="Arial"/>
                <a:ea typeface="Arial"/>
                <a:cs typeface="Arial"/>
                <a:sym typeface="Arial"/>
              </a:rPr>
              <a:t>Ser – His – Val – Lys</a:t>
            </a:r>
            <a:endParaRPr b="1" sz="1900">
              <a:solidFill>
                <a:srgbClr val="F4CCCC"/>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63775" y="89650"/>
            <a:ext cx="8368200" cy="686100"/>
          </a:xfrm>
          <a:prstGeom prst="rect">
            <a:avLst/>
          </a:prstGeom>
          <a:solidFill>
            <a:schemeClr val="dk2"/>
          </a:solidFill>
        </p:spPr>
        <p:txBody>
          <a:bodyPr anchorCtr="0" anchor="b" bIns="91425" lIns="91425" spcFirstLastPara="1" rIns="91425" wrap="square" tIns="91425">
            <a:normAutofit/>
          </a:bodyPr>
          <a:lstStyle/>
          <a:p>
            <a:pPr indent="0" lvl="0" marL="0" rtl="0" algn="l">
              <a:spcBef>
                <a:spcPts val="0"/>
              </a:spcBef>
              <a:spcAft>
                <a:spcPts val="0"/>
              </a:spcAft>
              <a:buNone/>
            </a:pPr>
            <a:r>
              <a:rPr i="1" lang="en"/>
              <a:t>Answer</a:t>
            </a:r>
            <a:r>
              <a:rPr lang="en"/>
              <a:t> </a:t>
            </a:r>
            <a:r>
              <a:rPr lang="en" sz="2000"/>
              <a:t>Video Clip 1 Notes: </a:t>
            </a:r>
            <a:endParaRPr/>
          </a:p>
        </p:txBody>
      </p:sp>
      <p:sp>
        <p:nvSpPr>
          <p:cNvPr id="132" name="Google Shape;132;p24"/>
          <p:cNvSpPr txBox="1"/>
          <p:nvPr>
            <p:ph idx="1" type="body"/>
          </p:nvPr>
        </p:nvSpPr>
        <p:spPr>
          <a:xfrm>
            <a:off x="183000" y="658875"/>
            <a:ext cx="8778000" cy="4208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accent5"/>
                </a:solidFill>
                <a:highlight>
                  <a:schemeClr val="dk2"/>
                </a:highlight>
              </a:rPr>
              <a:t>Read the following </a:t>
            </a:r>
            <a:r>
              <a:rPr b="1" lang="en">
                <a:solidFill>
                  <a:schemeClr val="accent4"/>
                </a:solidFill>
                <a:highlight>
                  <a:schemeClr val="dk2"/>
                </a:highlight>
              </a:rPr>
              <a:t>T</a:t>
            </a:r>
            <a:r>
              <a:rPr b="1" lang="en" u="sng">
                <a:solidFill>
                  <a:schemeClr val="accent4"/>
                </a:solidFill>
                <a:highlight>
                  <a:schemeClr val="dk2"/>
                </a:highlight>
                <a:hlinkClick r:id="rId3">
                  <a:extLst>
                    <a:ext uri="{A12FA001-AC4F-418D-AE19-62706E023703}">
                      <ahyp:hlinkClr val="tx"/>
                    </a:ext>
                  </a:extLst>
                </a:hlinkClick>
              </a:rPr>
              <a:t>ext Link</a:t>
            </a:r>
            <a:r>
              <a:rPr b="1" lang="en" u="sng">
                <a:solidFill>
                  <a:schemeClr val="hlink"/>
                </a:solidFill>
                <a:highlight>
                  <a:schemeClr val="dk2"/>
                </a:highlight>
                <a:hlinkClick r:id="rId4"/>
              </a:rPr>
              <a:t> </a:t>
            </a:r>
            <a:r>
              <a:rPr b="1" lang="en">
                <a:solidFill>
                  <a:schemeClr val="accent5"/>
                </a:solidFill>
                <a:highlight>
                  <a:schemeClr val="dk2"/>
                </a:highlight>
              </a:rPr>
              <a:t> Answer 1 and 2 after a small group discussion, name the peers you worked with in your answer </a:t>
            </a:r>
            <a:endParaRPr b="1">
              <a:solidFill>
                <a:schemeClr val="accent5"/>
              </a:solidFill>
              <a:highlight>
                <a:schemeClr val="dk2"/>
              </a:highlight>
            </a:endParaRPr>
          </a:p>
          <a:p>
            <a:pPr indent="-342900" lvl="0" marL="457200" rtl="0" algn="l">
              <a:spcBef>
                <a:spcPts val="1200"/>
              </a:spcBef>
              <a:spcAft>
                <a:spcPts val="0"/>
              </a:spcAft>
              <a:buSzPts val="1800"/>
              <a:buAutoNum type="arabicPeriod"/>
            </a:pPr>
            <a:r>
              <a:rPr lang="en"/>
              <a:t>Define </a:t>
            </a:r>
            <a:r>
              <a:rPr lang="en" u="sng"/>
              <a:t>point mutation</a:t>
            </a:r>
            <a:r>
              <a:rPr lang="en"/>
              <a:t> and discuss the </a:t>
            </a:r>
            <a:r>
              <a:rPr lang="en" u="sng"/>
              <a:t>3 general types </a:t>
            </a:r>
            <a:r>
              <a:rPr lang="en"/>
              <a:t>of point mutation and how each affects protein synthesis </a:t>
            </a:r>
            <a:endParaRPr/>
          </a:p>
          <a:p>
            <a:pPr indent="0" lvl="0" marL="457200" rtl="0" algn="l">
              <a:spcBef>
                <a:spcPts val="1200"/>
              </a:spcBef>
              <a:spcAft>
                <a:spcPts val="0"/>
              </a:spcAft>
              <a:buNone/>
            </a:pPr>
            <a:r>
              <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AutoNum type="arabicPeriod"/>
            </a:pPr>
            <a:r>
              <a:rPr lang="en"/>
              <a:t>Describe what is meant by </a:t>
            </a:r>
            <a:r>
              <a:rPr lang="en" u="sng"/>
              <a:t>frameshift mutations</a:t>
            </a:r>
            <a:r>
              <a:rPr lang="en"/>
              <a:t> and how </a:t>
            </a:r>
            <a:r>
              <a:rPr lang="en" u="sng"/>
              <a:t>insertions and deletions </a:t>
            </a:r>
            <a:r>
              <a:rPr lang="en"/>
              <a:t>affect protein synthesis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54525" y="63800"/>
            <a:ext cx="8520600" cy="6078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Watch the following Video clip</a:t>
            </a:r>
            <a:endParaRPr/>
          </a:p>
        </p:txBody>
      </p:sp>
      <p:sp>
        <p:nvSpPr>
          <p:cNvPr id="138" name="Google Shape;138;p25"/>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descr="Darwin's Book: &quot;Origin of Species&quot;&#10;Download ( pdf ): http://www.mediafire.com/?39l9wwiurjns48y&#10;Read: http://archive.org/stream/originofspecies00darwuoft#page/n0/mode/2up" id="139" name="Google Shape;139;p25" title="Evolution - Part 2 of 7 - Great Transformations (PBS Documentary)[HD 720p]">
            <a:hlinkClick r:id="rId3"/>
          </p:cNvPr>
          <p:cNvPicPr preferRelativeResize="0"/>
          <p:nvPr/>
        </p:nvPicPr>
        <p:blipFill>
          <a:blip r:embed="rId4">
            <a:alphaModFix/>
          </a:blip>
          <a:stretch>
            <a:fillRect/>
          </a:stretch>
        </p:blipFill>
        <p:spPr>
          <a:xfrm>
            <a:off x="752000" y="539375"/>
            <a:ext cx="7640000" cy="4297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lt2"/>
                </a:solidFill>
              </a:rPr>
              <a:t>Record your groups answer</a:t>
            </a:r>
            <a:endParaRPr>
              <a:solidFill>
                <a:schemeClr val="lt2"/>
              </a:solidFill>
            </a:endParaRPr>
          </a:p>
        </p:txBody>
      </p:sp>
      <p:sp>
        <p:nvSpPr>
          <p:cNvPr id="145" name="Google Shape;145;p2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Discuss the meaning of the statement, “If one of the genes turned on in the wrong place, striking changes to the body could take place,” and relate the quote to point mutations.</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(you can use an audio recording here or type your discussion points)</a:t>
            </a:r>
            <a:endParaRPr/>
          </a:p>
          <a:p>
            <a:pPr indent="0" lvl="0" marL="0" rtl="0" algn="l">
              <a:spcBef>
                <a:spcPts val="120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sp>
        <p:nvSpPr>
          <p:cNvPr id="150" name="Google Shape;150;p27"/>
          <p:cNvSpPr txBox="1"/>
          <p:nvPr>
            <p:ph type="title"/>
          </p:nvPr>
        </p:nvSpPr>
        <p:spPr>
          <a:xfrm>
            <a:off x="387900" y="-58500"/>
            <a:ext cx="8368200" cy="497700"/>
          </a:xfrm>
          <a:prstGeom prst="rect">
            <a:avLst/>
          </a:prstGeom>
        </p:spPr>
        <p:txBody>
          <a:bodyPr anchorCtr="0" anchor="b" bIns="91425" lIns="91425" spcFirstLastPara="1" rIns="91425" wrap="square" tIns="91425">
            <a:normAutofit/>
          </a:bodyPr>
          <a:lstStyle/>
          <a:p>
            <a:pPr indent="0" lvl="0" marL="0" rtl="0" algn="l">
              <a:lnSpc>
                <a:spcPct val="115000"/>
              </a:lnSpc>
              <a:spcBef>
                <a:spcPts val="0"/>
              </a:spcBef>
              <a:spcAft>
                <a:spcPts val="1200"/>
              </a:spcAft>
              <a:buNone/>
            </a:pPr>
            <a:r>
              <a:rPr lang="en" sz="2000">
                <a:solidFill>
                  <a:schemeClr val="lt2"/>
                </a:solidFill>
                <a:latin typeface="Roboto"/>
                <a:ea typeface="Roboto"/>
                <a:cs typeface="Roboto"/>
                <a:sym typeface="Roboto"/>
              </a:rPr>
              <a:t>Under each type number (2-5) indicate the type of mutation exhibited. </a:t>
            </a:r>
            <a:endParaRPr sz="3200">
              <a:solidFill>
                <a:schemeClr val="lt2"/>
              </a:solidFill>
            </a:endParaRPr>
          </a:p>
        </p:txBody>
      </p:sp>
      <p:sp>
        <p:nvSpPr>
          <p:cNvPr id="151" name="Google Shape;151;p27"/>
          <p:cNvSpPr txBox="1"/>
          <p:nvPr>
            <p:ph idx="1" type="body"/>
          </p:nvPr>
        </p:nvSpPr>
        <p:spPr>
          <a:xfrm>
            <a:off x="180150" y="358275"/>
            <a:ext cx="8783700" cy="4719000"/>
          </a:xfrm>
          <a:prstGeom prst="rect">
            <a:avLst/>
          </a:prstGeom>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None/>
            </a:pPr>
            <a:r>
              <a:rPr b="1" lang="en" sz="1400"/>
              <a:t>OriginalDNA:AUG AUC UUU UUU CGU GGU ACG UGC UAU AUG AGG GGU GAG UAG</a:t>
            </a:r>
            <a:endParaRPr b="1" sz="1400"/>
          </a:p>
          <a:p>
            <a:pPr indent="0" lvl="0" marL="0" rtl="0" algn="l">
              <a:lnSpc>
                <a:spcPct val="115000"/>
              </a:lnSpc>
              <a:spcBef>
                <a:spcPts val="0"/>
              </a:spcBef>
              <a:spcAft>
                <a:spcPts val="0"/>
              </a:spcAft>
              <a:buNone/>
            </a:pPr>
            <a:r>
              <a:rPr lang="en" sz="1400"/>
              <a:t>           mRNA:</a:t>
            </a:r>
            <a:endParaRPr sz="1400"/>
          </a:p>
          <a:p>
            <a:pPr indent="0" lvl="0" marL="0" rtl="0" algn="l">
              <a:lnSpc>
                <a:spcPct val="115000"/>
              </a:lnSpc>
              <a:spcBef>
                <a:spcPts val="0"/>
              </a:spcBef>
              <a:spcAft>
                <a:spcPts val="0"/>
              </a:spcAft>
              <a:buNone/>
            </a:pPr>
            <a:r>
              <a:rPr lang="en" sz="1400"/>
              <a:t>Amino Acids:</a:t>
            </a:r>
            <a:endParaRPr sz="1400"/>
          </a:p>
          <a:p>
            <a:pPr indent="0" lvl="0" marL="0" rtl="0" algn="l">
              <a:lnSpc>
                <a:spcPct val="115000"/>
              </a:lnSpc>
              <a:spcBef>
                <a:spcPts val="0"/>
              </a:spcBef>
              <a:spcAft>
                <a:spcPts val="0"/>
              </a:spcAft>
              <a:buNone/>
            </a:pPr>
            <a:r>
              <a:rPr lang="en" sz="1400"/>
              <a:t>Mutation Type:</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rPr b="1" lang="en" sz="1400"/>
              <a:t>Type 2 </a:t>
            </a:r>
            <a:r>
              <a:rPr b="1" lang="en" sz="1400"/>
              <a:t>DNA :</a:t>
            </a:r>
            <a:r>
              <a:rPr b="1" lang="en" sz="1400"/>
              <a:t> AUG AUC UUC UUU CGU GGU ACG UGC UAU AUG AGG GGU GAG UAG</a:t>
            </a:r>
            <a:endParaRPr b="1" sz="1400"/>
          </a:p>
          <a:p>
            <a:pPr indent="0" lvl="0" marL="0" rtl="0" algn="l">
              <a:lnSpc>
                <a:spcPct val="115000"/>
              </a:lnSpc>
              <a:spcBef>
                <a:spcPts val="0"/>
              </a:spcBef>
              <a:spcAft>
                <a:spcPts val="0"/>
              </a:spcAft>
              <a:buNone/>
            </a:pPr>
            <a:r>
              <a:rPr lang="en" sz="1400"/>
              <a:t> </a:t>
            </a:r>
            <a:r>
              <a:rPr lang="en" sz="1400"/>
              <a:t>          mRNA:</a:t>
            </a:r>
            <a:endParaRPr sz="1400"/>
          </a:p>
          <a:p>
            <a:pPr indent="0" lvl="0" marL="0" rtl="0" algn="l">
              <a:lnSpc>
                <a:spcPct val="115000"/>
              </a:lnSpc>
              <a:spcBef>
                <a:spcPts val="0"/>
              </a:spcBef>
              <a:spcAft>
                <a:spcPts val="0"/>
              </a:spcAft>
              <a:buNone/>
            </a:pPr>
            <a:r>
              <a:rPr lang="en" sz="1400"/>
              <a:t>Amino Acids:</a:t>
            </a:r>
            <a:endParaRPr sz="1400"/>
          </a:p>
          <a:p>
            <a:pPr indent="0" lvl="0" marL="0" rtl="0" algn="l">
              <a:spcBef>
                <a:spcPts val="0"/>
              </a:spcBef>
              <a:spcAft>
                <a:spcPts val="0"/>
              </a:spcAft>
              <a:buNone/>
            </a:pPr>
            <a:r>
              <a:rPr lang="en" sz="1400"/>
              <a:t>Mutation Type:</a:t>
            </a:r>
            <a:endParaRPr sz="1400"/>
          </a:p>
          <a:p>
            <a:pPr indent="0" lvl="0" marL="0" rtl="0" algn="l">
              <a:spcBef>
                <a:spcPts val="0"/>
              </a:spcBef>
              <a:spcAft>
                <a:spcPts val="0"/>
              </a:spcAft>
              <a:buNone/>
            </a:pPr>
            <a:r>
              <a:t/>
            </a:r>
            <a:endParaRPr sz="1400"/>
          </a:p>
          <a:p>
            <a:pPr indent="0" lvl="0" marL="0" rtl="0" algn="l">
              <a:lnSpc>
                <a:spcPct val="115000"/>
              </a:lnSpc>
              <a:spcBef>
                <a:spcPts val="0"/>
              </a:spcBef>
              <a:spcAft>
                <a:spcPts val="0"/>
              </a:spcAft>
              <a:buNone/>
            </a:pPr>
            <a:r>
              <a:rPr b="1" lang="en" sz="1400"/>
              <a:t>Type 3 </a:t>
            </a:r>
            <a:r>
              <a:rPr b="1" lang="en" sz="1400"/>
              <a:t>DNA : </a:t>
            </a:r>
            <a:r>
              <a:rPr b="1" lang="en" sz="1400"/>
              <a:t>AUG AUC UUU UUU CGU GGU ACG UGC UAA AUG AGG GGU GAG UAG </a:t>
            </a:r>
            <a:endParaRPr b="1" sz="1400"/>
          </a:p>
          <a:p>
            <a:pPr indent="0" lvl="0" marL="0" rtl="0" algn="l">
              <a:lnSpc>
                <a:spcPct val="115000"/>
              </a:lnSpc>
              <a:spcBef>
                <a:spcPts val="0"/>
              </a:spcBef>
              <a:spcAft>
                <a:spcPts val="0"/>
              </a:spcAft>
              <a:buNone/>
            </a:pPr>
            <a:r>
              <a:rPr lang="en" sz="1400"/>
              <a:t>           mRNA:</a:t>
            </a:r>
            <a:endParaRPr sz="1400"/>
          </a:p>
          <a:p>
            <a:pPr indent="0" lvl="0" marL="0" rtl="0" algn="l">
              <a:lnSpc>
                <a:spcPct val="115000"/>
              </a:lnSpc>
              <a:spcBef>
                <a:spcPts val="0"/>
              </a:spcBef>
              <a:spcAft>
                <a:spcPts val="0"/>
              </a:spcAft>
              <a:buNone/>
            </a:pPr>
            <a:r>
              <a:rPr lang="en" sz="1400"/>
              <a:t>Amino Acids:</a:t>
            </a:r>
            <a:endParaRPr sz="1400"/>
          </a:p>
          <a:p>
            <a:pPr indent="0" lvl="0" marL="0" rtl="0" algn="l">
              <a:spcBef>
                <a:spcPts val="0"/>
              </a:spcBef>
              <a:spcAft>
                <a:spcPts val="0"/>
              </a:spcAft>
              <a:buNone/>
            </a:pPr>
            <a:r>
              <a:rPr lang="en" sz="1400"/>
              <a:t>Mutation Type:</a:t>
            </a:r>
            <a:endParaRPr sz="1400"/>
          </a:p>
          <a:p>
            <a:pPr indent="0" lvl="0" marL="0" rtl="0" algn="l">
              <a:spcBef>
                <a:spcPts val="0"/>
              </a:spcBef>
              <a:spcAft>
                <a:spcPts val="0"/>
              </a:spcAft>
              <a:buNone/>
            </a:pPr>
            <a:r>
              <a:t/>
            </a:r>
            <a:endParaRPr sz="1400"/>
          </a:p>
          <a:p>
            <a:pPr indent="0" lvl="0" marL="0" rtl="0" algn="l">
              <a:lnSpc>
                <a:spcPct val="115000"/>
              </a:lnSpc>
              <a:spcBef>
                <a:spcPts val="0"/>
              </a:spcBef>
              <a:spcAft>
                <a:spcPts val="0"/>
              </a:spcAft>
              <a:buNone/>
            </a:pPr>
            <a:r>
              <a:rPr b="1" lang="en" sz="1400"/>
              <a:t>Type 4 </a:t>
            </a:r>
            <a:r>
              <a:rPr b="1" lang="en" sz="1400"/>
              <a:t>DNA : </a:t>
            </a:r>
            <a:r>
              <a:rPr b="1" lang="en" sz="1400"/>
              <a:t>AUG AUC UUU UUU _GU GGU ACG UGC UAA AUG AGG GGU GAG UAG </a:t>
            </a:r>
            <a:endParaRPr b="1" sz="1400"/>
          </a:p>
          <a:p>
            <a:pPr indent="0" lvl="0" marL="0" rtl="0" algn="l">
              <a:lnSpc>
                <a:spcPct val="115000"/>
              </a:lnSpc>
              <a:spcBef>
                <a:spcPts val="0"/>
              </a:spcBef>
              <a:spcAft>
                <a:spcPts val="0"/>
              </a:spcAft>
              <a:buNone/>
            </a:pPr>
            <a:r>
              <a:rPr lang="en" sz="1400"/>
              <a:t>          </a:t>
            </a:r>
            <a:r>
              <a:rPr lang="en" sz="1400"/>
              <a:t> mRNA:</a:t>
            </a:r>
            <a:endParaRPr sz="1400"/>
          </a:p>
          <a:p>
            <a:pPr indent="0" lvl="0" marL="0" rtl="0" algn="l">
              <a:lnSpc>
                <a:spcPct val="115000"/>
              </a:lnSpc>
              <a:spcBef>
                <a:spcPts val="0"/>
              </a:spcBef>
              <a:spcAft>
                <a:spcPts val="0"/>
              </a:spcAft>
              <a:buNone/>
            </a:pPr>
            <a:r>
              <a:rPr lang="en" sz="1400"/>
              <a:t>Amino Acids:</a:t>
            </a:r>
            <a:endParaRPr sz="1400"/>
          </a:p>
          <a:p>
            <a:pPr indent="0" lvl="0" marL="0" rtl="0" algn="l">
              <a:spcBef>
                <a:spcPts val="0"/>
              </a:spcBef>
              <a:spcAft>
                <a:spcPts val="0"/>
              </a:spcAft>
              <a:buNone/>
            </a:pPr>
            <a:r>
              <a:rPr lang="en" sz="1400"/>
              <a:t>Mutation Type:</a:t>
            </a:r>
            <a:endParaRPr sz="1400"/>
          </a:p>
          <a:p>
            <a:pPr indent="0" lvl="0" marL="0" rtl="0" algn="l">
              <a:spcBef>
                <a:spcPts val="0"/>
              </a:spcBef>
              <a:spcAft>
                <a:spcPts val="0"/>
              </a:spcAft>
              <a:buNone/>
            </a:pPr>
            <a:r>
              <a:t/>
            </a:r>
            <a:endParaRPr sz="1400"/>
          </a:p>
          <a:p>
            <a:pPr indent="0" lvl="0" marL="0" rtl="0" algn="l">
              <a:lnSpc>
                <a:spcPct val="115000"/>
              </a:lnSpc>
              <a:spcBef>
                <a:spcPts val="0"/>
              </a:spcBef>
              <a:spcAft>
                <a:spcPts val="0"/>
              </a:spcAft>
              <a:buNone/>
            </a:pPr>
            <a:r>
              <a:rPr b="1" lang="en" sz="1400"/>
              <a:t>Type 5 </a:t>
            </a:r>
            <a:r>
              <a:rPr b="1" lang="en" sz="1400"/>
              <a:t>DNA : </a:t>
            </a:r>
            <a:r>
              <a:rPr b="1" lang="en" sz="1400"/>
              <a:t>AUG AAUC UUU UUU CGU GGU ACG UGC UAA AUG AGG GGU GAG UAG</a:t>
            </a:r>
            <a:endParaRPr b="1" sz="1400"/>
          </a:p>
          <a:p>
            <a:pPr indent="0" lvl="0" marL="0" rtl="0" algn="l">
              <a:lnSpc>
                <a:spcPct val="100000"/>
              </a:lnSpc>
              <a:spcBef>
                <a:spcPts val="0"/>
              </a:spcBef>
              <a:spcAft>
                <a:spcPts val="0"/>
              </a:spcAft>
              <a:buNone/>
            </a:pPr>
            <a:r>
              <a:rPr lang="en" sz="1400"/>
              <a:t>        </a:t>
            </a:r>
            <a:r>
              <a:rPr lang="en" sz="1400"/>
              <a:t>   mRNA:</a:t>
            </a:r>
            <a:endParaRPr sz="1400"/>
          </a:p>
          <a:p>
            <a:pPr indent="0" lvl="0" marL="0" rtl="0" algn="l">
              <a:lnSpc>
                <a:spcPct val="100000"/>
              </a:lnSpc>
              <a:spcBef>
                <a:spcPts val="0"/>
              </a:spcBef>
              <a:spcAft>
                <a:spcPts val="0"/>
              </a:spcAft>
              <a:buNone/>
            </a:pPr>
            <a:r>
              <a:rPr lang="en" sz="1400"/>
              <a:t>Amino Acids:</a:t>
            </a:r>
            <a:endParaRPr sz="1400"/>
          </a:p>
          <a:p>
            <a:pPr indent="0" lvl="0" marL="0" rtl="0" algn="l">
              <a:spcBef>
                <a:spcPts val="0"/>
              </a:spcBef>
              <a:spcAft>
                <a:spcPts val="0"/>
              </a:spcAft>
              <a:buNone/>
            </a:pPr>
            <a:r>
              <a:rPr lang="en" sz="1400"/>
              <a:t>Mutation Type:</a:t>
            </a: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5" name="Shape 155"/>
        <p:cNvGrpSpPr/>
        <p:nvPr/>
      </p:nvGrpSpPr>
      <p:grpSpPr>
        <a:xfrm>
          <a:off x="0" y="0"/>
          <a:ext cx="0" cy="0"/>
          <a:chOff x="0" y="0"/>
          <a:chExt cx="0" cy="0"/>
        </a:xfrm>
      </p:grpSpPr>
      <p:pic>
        <p:nvPicPr>
          <p:cNvPr id="156" name="Google Shape;156;p28"/>
          <p:cNvPicPr preferRelativeResize="0"/>
          <p:nvPr/>
        </p:nvPicPr>
        <p:blipFill>
          <a:blip r:embed="rId3">
            <a:alphaModFix/>
          </a:blip>
          <a:stretch>
            <a:fillRect/>
          </a:stretch>
        </p:blipFill>
        <p:spPr>
          <a:xfrm>
            <a:off x="0" y="3125576"/>
            <a:ext cx="9144003" cy="1759149"/>
          </a:xfrm>
          <a:prstGeom prst="rect">
            <a:avLst/>
          </a:prstGeom>
          <a:noFill/>
          <a:ln>
            <a:noFill/>
          </a:ln>
        </p:spPr>
      </p:pic>
      <p:pic>
        <p:nvPicPr>
          <p:cNvPr id="157" name="Google Shape;157;p28"/>
          <p:cNvPicPr preferRelativeResize="0"/>
          <p:nvPr/>
        </p:nvPicPr>
        <p:blipFill rotWithShape="1">
          <a:blip r:embed="rId4">
            <a:alphaModFix/>
          </a:blip>
          <a:srcRect b="0" l="13708" r="11547" t="0"/>
          <a:stretch/>
        </p:blipFill>
        <p:spPr>
          <a:xfrm>
            <a:off x="308175" y="113175"/>
            <a:ext cx="3452576" cy="3079550"/>
          </a:xfrm>
          <a:prstGeom prst="rect">
            <a:avLst/>
          </a:prstGeom>
          <a:noFill/>
          <a:ln>
            <a:noFill/>
          </a:ln>
        </p:spPr>
      </p:pic>
      <p:sp>
        <p:nvSpPr>
          <p:cNvPr id="158" name="Google Shape;158;p28"/>
          <p:cNvSpPr txBox="1"/>
          <p:nvPr/>
        </p:nvSpPr>
        <p:spPr>
          <a:xfrm>
            <a:off x="7496325" y="4571975"/>
            <a:ext cx="202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libri"/>
                <a:ea typeface="Calibri"/>
                <a:cs typeface="Calibri"/>
                <a:sym typeface="Calibri"/>
              </a:rPr>
              <a:t>Gene expression </a:t>
            </a:r>
            <a:r>
              <a:rPr b="1" lang="en">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p:txBody>
      </p:sp>
      <p:sp>
        <p:nvSpPr>
          <p:cNvPr id="159" name="Google Shape;159;p28"/>
          <p:cNvSpPr txBox="1"/>
          <p:nvPr/>
        </p:nvSpPr>
        <p:spPr>
          <a:xfrm>
            <a:off x="2636500" y="3378575"/>
            <a:ext cx="202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libri"/>
                <a:ea typeface="Calibri"/>
                <a:cs typeface="Calibri"/>
                <a:sym typeface="Calibri"/>
              </a:rPr>
              <a:t>Gene </a:t>
            </a:r>
            <a:r>
              <a:rPr b="1" lang="en">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p:txBody>
      </p:sp>
      <p:sp>
        <p:nvSpPr>
          <p:cNvPr id="160" name="Google Shape;160;p28"/>
          <p:cNvSpPr txBox="1"/>
          <p:nvPr/>
        </p:nvSpPr>
        <p:spPr>
          <a:xfrm>
            <a:off x="4389625" y="654050"/>
            <a:ext cx="4201200" cy="15393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chemeClr val="dk1"/>
                </a:solidFill>
                <a:latin typeface="Comfortaa"/>
                <a:ea typeface="Comfortaa"/>
                <a:cs typeface="Comfortaa"/>
                <a:sym typeface="Comfortaa"/>
              </a:rPr>
              <a:t>Make a prediction: </a:t>
            </a:r>
            <a:endParaRPr b="1" sz="2200">
              <a:solidFill>
                <a:schemeClr val="dk1"/>
              </a:solidFill>
              <a:latin typeface="Comfortaa"/>
              <a:ea typeface="Comfortaa"/>
              <a:cs typeface="Comfortaa"/>
              <a:sym typeface="Comfortaa"/>
            </a:endParaRPr>
          </a:p>
          <a:p>
            <a:pPr indent="0" lvl="0" marL="0" rtl="0" algn="ctr">
              <a:spcBef>
                <a:spcPts val="0"/>
              </a:spcBef>
              <a:spcAft>
                <a:spcPts val="0"/>
              </a:spcAft>
              <a:buNone/>
            </a:pPr>
            <a:r>
              <a:rPr b="1" lang="en" sz="2200">
                <a:solidFill>
                  <a:schemeClr val="dk1"/>
                </a:solidFill>
                <a:latin typeface="Comfortaa"/>
                <a:ea typeface="Comfortaa"/>
                <a:cs typeface="Comfortaa"/>
                <a:sym typeface="Comfortaa"/>
              </a:rPr>
              <a:t>Can a change(mutation) in DNA cause a change in gene expression (a trait)?</a:t>
            </a:r>
            <a:endParaRPr b="1" sz="2200">
              <a:solidFill>
                <a:schemeClr val="dk1"/>
              </a:solidFill>
              <a:latin typeface="Comfortaa"/>
              <a:ea typeface="Comfortaa"/>
              <a:cs typeface="Comfortaa"/>
              <a:sym typeface="Comforta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9"/>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a:t>After Having Your Previous Work Checked Get Your Whale of a Tail Origami Paper </a:t>
            </a:r>
            <a:endParaRPr/>
          </a:p>
        </p:txBody>
      </p:sp>
      <p:sp>
        <p:nvSpPr>
          <p:cNvPr id="166" name="Google Shape;166;p29"/>
          <p:cNvSpPr txBox="1"/>
          <p:nvPr>
            <p:ph idx="1" type="body"/>
          </p:nvPr>
        </p:nvSpPr>
        <p:spPr>
          <a:xfrm>
            <a:off x="349425" y="1032299"/>
            <a:ext cx="8368200" cy="30789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Your Origami PRINTED PAPER should look like this </a:t>
            </a:r>
            <a:endParaRPr/>
          </a:p>
        </p:txBody>
      </p:sp>
      <p:pic>
        <p:nvPicPr>
          <p:cNvPr id="167" name="Google Shape;167;p29"/>
          <p:cNvPicPr preferRelativeResize="0"/>
          <p:nvPr/>
        </p:nvPicPr>
        <p:blipFill>
          <a:blip r:embed="rId3">
            <a:alphaModFix/>
          </a:blip>
          <a:stretch>
            <a:fillRect/>
          </a:stretch>
        </p:blipFill>
        <p:spPr>
          <a:xfrm>
            <a:off x="2898773" y="1507575"/>
            <a:ext cx="2816950" cy="36359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30"/>
          <p:cNvSpPr txBox="1"/>
          <p:nvPr>
            <p:ph idx="1" type="body"/>
          </p:nvPr>
        </p:nvSpPr>
        <p:spPr>
          <a:xfrm>
            <a:off x="180150" y="1339075"/>
            <a:ext cx="8783700" cy="37383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n" sz="1400" u="sng">
                <a:solidFill>
                  <a:schemeClr val="hlink"/>
                </a:solidFill>
                <a:hlinkClick action="ppaction://hlinksldjump" r:id="rId3"/>
              </a:rPr>
              <a:t>OriginalDNA:AUG AUC UUU UUU CGU GGU ACG UGC UAU AUG AGG GGU GAG UAG</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rPr b="1" lang="en" sz="1400" u="sng">
                <a:solidFill>
                  <a:schemeClr val="hlink"/>
                </a:solidFill>
                <a:hlinkClick action="ppaction://hlinksldjump" r:id="rId4"/>
              </a:rPr>
              <a:t>Type 2 DNA : AUG AUC UUC UUU CGU GGU ACG UGC UAU AUG AGG GGU GAG UAG</a:t>
            </a:r>
            <a:endParaRPr b="1" sz="1400"/>
          </a:p>
          <a:p>
            <a:pPr indent="0" lvl="0" marL="0" rtl="0" algn="l">
              <a:spcBef>
                <a:spcPts val="0"/>
              </a:spcBef>
              <a:spcAft>
                <a:spcPts val="0"/>
              </a:spcAft>
              <a:buNone/>
            </a:pPr>
            <a:r>
              <a:t/>
            </a:r>
            <a:endParaRPr sz="1400"/>
          </a:p>
          <a:p>
            <a:pPr indent="0" lvl="0" marL="0" rtl="0" algn="l">
              <a:lnSpc>
                <a:spcPct val="115000"/>
              </a:lnSpc>
              <a:spcBef>
                <a:spcPts val="0"/>
              </a:spcBef>
              <a:spcAft>
                <a:spcPts val="0"/>
              </a:spcAft>
              <a:buNone/>
            </a:pPr>
            <a:r>
              <a:rPr b="1" lang="en" sz="1400" u="sng">
                <a:solidFill>
                  <a:schemeClr val="hlink"/>
                </a:solidFill>
                <a:hlinkClick action="ppaction://hlinksldjump" r:id="rId5"/>
              </a:rPr>
              <a:t>Type 3 DNA : AUG AUC UUU UUU CGU GGU ACG UGC UAA AUG AGG GGU GAG UAG </a:t>
            </a:r>
            <a:endParaRPr sz="1400"/>
          </a:p>
          <a:p>
            <a:pPr indent="0" lvl="0" marL="0" rtl="0" algn="l">
              <a:spcBef>
                <a:spcPts val="0"/>
              </a:spcBef>
              <a:spcAft>
                <a:spcPts val="0"/>
              </a:spcAft>
              <a:buNone/>
            </a:pPr>
            <a:r>
              <a:t/>
            </a:r>
            <a:endParaRPr sz="1400"/>
          </a:p>
          <a:p>
            <a:pPr indent="0" lvl="0" marL="0" rtl="0" algn="l">
              <a:lnSpc>
                <a:spcPct val="115000"/>
              </a:lnSpc>
              <a:spcBef>
                <a:spcPts val="0"/>
              </a:spcBef>
              <a:spcAft>
                <a:spcPts val="0"/>
              </a:spcAft>
              <a:buNone/>
            </a:pPr>
            <a:r>
              <a:rPr b="1" lang="en" sz="1400" u="sng">
                <a:solidFill>
                  <a:schemeClr val="hlink"/>
                </a:solidFill>
                <a:hlinkClick action="ppaction://hlinksldjump" r:id="rId6"/>
              </a:rPr>
              <a:t>Type 4 DNA : AUG AUC UUU UUU _GU GGU ACG UGC UAA AUG AGG GGU GAG UAG </a:t>
            </a:r>
            <a:endParaRPr sz="1400"/>
          </a:p>
          <a:p>
            <a:pPr indent="0" lvl="0" marL="0" rtl="0" algn="l">
              <a:spcBef>
                <a:spcPts val="0"/>
              </a:spcBef>
              <a:spcAft>
                <a:spcPts val="0"/>
              </a:spcAft>
              <a:buNone/>
            </a:pPr>
            <a:r>
              <a:t/>
            </a:r>
            <a:endParaRPr sz="1400"/>
          </a:p>
          <a:p>
            <a:pPr indent="0" lvl="0" marL="0" rtl="0" algn="l">
              <a:lnSpc>
                <a:spcPct val="115000"/>
              </a:lnSpc>
              <a:spcBef>
                <a:spcPts val="0"/>
              </a:spcBef>
              <a:spcAft>
                <a:spcPts val="0"/>
              </a:spcAft>
              <a:buNone/>
            </a:pPr>
            <a:r>
              <a:rPr b="1" lang="en" sz="1400" u="sng">
                <a:solidFill>
                  <a:schemeClr val="hlink"/>
                </a:solidFill>
                <a:hlinkClick action="ppaction://hlinksldjump" r:id="rId7"/>
              </a:rPr>
              <a:t>Type 5 DNA : AUG AAUC UUU UUU CGU GGU ACG UGC UAA AUG AGG GGU GAG UAG</a:t>
            </a:r>
            <a:endParaRPr sz="1400"/>
          </a:p>
          <a:p>
            <a:pPr indent="0" lvl="0" marL="0" rtl="0" algn="l">
              <a:spcBef>
                <a:spcPts val="0"/>
              </a:spcBef>
              <a:spcAft>
                <a:spcPts val="0"/>
              </a:spcAft>
              <a:buNone/>
            </a:pPr>
            <a:r>
              <a:t/>
            </a:r>
            <a:endParaRPr sz="1400"/>
          </a:p>
        </p:txBody>
      </p:sp>
      <p:sp>
        <p:nvSpPr>
          <p:cNvPr id="173" name="Google Shape;173;p30"/>
          <p:cNvSpPr txBox="1"/>
          <p:nvPr>
            <p:ph type="title"/>
          </p:nvPr>
        </p:nvSpPr>
        <p:spPr>
          <a:xfrm>
            <a:off x="352425" y="3357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t/>
            </a:r>
            <a:endParaRPr b="1"/>
          </a:p>
          <a:p>
            <a:pPr indent="0" lvl="0" marL="0" rtl="0" algn="l">
              <a:spcBef>
                <a:spcPts val="0"/>
              </a:spcBef>
              <a:spcAft>
                <a:spcPts val="0"/>
              </a:spcAft>
              <a:buNone/>
            </a:pPr>
            <a:r>
              <a:rPr b="1" i="1" lang="en" u="sng"/>
              <a:t>Click on your group only</a:t>
            </a:r>
            <a:r>
              <a:rPr i="1" lang="en" u="sng"/>
              <a:t> </a:t>
            </a:r>
            <a:r>
              <a:rPr lang="en"/>
              <a:t>to find your instructions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lnSpc>
                <a:spcPct val="115000"/>
              </a:lnSpc>
              <a:spcBef>
                <a:spcPts val="0"/>
              </a:spcBef>
              <a:spcAft>
                <a:spcPts val="1200"/>
              </a:spcAft>
              <a:buNone/>
            </a:pPr>
            <a:r>
              <a:rPr lang="en" sz="1800">
                <a:latin typeface="Roboto"/>
                <a:ea typeface="Roboto"/>
                <a:cs typeface="Roboto"/>
                <a:sym typeface="Roboto"/>
              </a:rPr>
              <a:t>Wild Type Whale instructions </a:t>
            </a:r>
            <a:endParaRPr/>
          </a:p>
        </p:txBody>
      </p:sp>
      <p:sp>
        <p:nvSpPr>
          <p:cNvPr id="179" name="Google Shape;179;p31"/>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Follow all instructions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ctrTitle"/>
          </p:nvPr>
        </p:nvSpPr>
        <p:spPr>
          <a:xfrm>
            <a:off x="1635477" y="-896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NGSS Standards </a:t>
            </a:r>
            <a:endParaRPr/>
          </a:p>
          <a:p>
            <a:pPr indent="0" lvl="0" marL="0" rtl="0" algn="ctr">
              <a:spcBef>
                <a:spcPts val="0"/>
              </a:spcBef>
              <a:spcAft>
                <a:spcPts val="0"/>
              </a:spcAft>
              <a:buNone/>
            </a:pPr>
            <a:r>
              <a:t/>
            </a:r>
            <a:endParaRPr/>
          </a:p>
        </p:txBody>
      </p:sp>
      <p:sp>
        <p:nvSpPr>
          <p:cNvPr id="71" name="Google Shape;71;p14"/>
          <p:cNvSpPr txBox="1"/>
          <p:nvPr>
            <p:ph idx="1" type="subTitle"/>
          </p:nvPr>
        </p:nvSpPr>
        <p:spPr>
          <a:xfrm>
            <a:off x="1501000" y="672350"/>
            <a:ext cx="6148800" cy="4471200"/>
          </a:xfrm>
          <a:prstGeom prst="rect">
            <a:avLst/>
          </a:prstGeom>
          <a:solidFill>
            <a:schemeClr val="lt1"/>
          </a:solidFill>
        </p:spPr>
        <p:txBody>
          <a:bodyPr anchorCtr="0" anchor="t" bIns="91425" lIns="91425" spcFirstLastPara="1" rIns="91425" wrap="square" tIns="91425">
            <a:noAutofit/>
          </a:bodyPr>
          <a:lstStyle/>
          <a:p>
            <a:pPr indent="0" lvl="0" marL="0" rtl="0" algn="l">
              <a:lnSpc>
                <a:spcPct val="80000"/>
              </a:lnSpc>
              <a:spcBef>
                <a:spcPts val="0"/>
              </a:spcBef>
              <a:spcAft>
                <a:spcPts val="0"/>
              </a:spcAft>
              <a:buSzPts val="1018"/>
              <a:buNone/>
            </a:pPr>
            <a:r>
              <a:rPr b="1" lang="en" sz="1800">
                <a:solidFill>
                  <a:schemeClr val="accent2"/>
                </a:solidFill>
                <a:latin typeface="Roboto"/>
                <a:ea typeface="Roboto"/>
                <a:cs typeface="Roboto"/>
                <a:sym typeface="Roboto"/>
              </a:rPr>
              <a:t>NGSS LS3.A1:</a:t>
            </a:r>
            <a:endParaRPr b="1" sz="1800">
              <a:solidFill>
                <a:schemeClr val="accent2"/>
              </a:solidFill>
              <a:latin typeface="Roboto"/>
              <a:ea typeface="Roboto"/>
              <a:cs typeface="Roboto"/>
              <a:sym typeface="Roboto"/>
            </a:endParaRPr>
          </a:p>
          <a:p>
            <a:pPr indent="0" lvl="0" marL="0" rtl="0" algn="l">
              <a:lnSpc>
                <a:spcPct val="80000"/>
              </a:lnSpc>
              <a:spcBef>
                <a:spcPts val="0"/>
              </a:spcBef>
              <a:spcAft>
                <a:spcPts val="0"/>
              </a:spcAft>
              <a:buSzPts val="1018"/>
              <a:buNone/>
            </a:pPr>
            <a:r>
              <a:rPr lang="en" sz="1800">
                <a:solidFill>
                  <a:schemeClr val="accent2"/>
                </a:solidFill>
                <a:latin typeface="Roboto"/>
                <a:ea typeface="Roboto"/>
                <a:cs typeface="Roboto"/>
                <a:sym typeface="Roboto"/>
              </a:rPr>
              <a:t>Standard: Develop and use a model to describe why structural changes to genes (mutations) located on chromosomes may affect proteins and may result in harmful, beneficial, or neutral effects to the structure and function of the organism.</a:t>
            </a:r>
            <a:endParaRPr sz="1800">
              <a:solidFill>
                <a:schemeClr val="accent2"/>
              </a:solidFill>
              <a:latin typeface="Roboto"/>
              <a:ea typeface="Roboto"/>
              <a:cs typeface="Roboto"/>
              <a:sym typeface="Roboto"/>
            </a:endParaRPr>
          </a:p>
          <a:p>
            <a:pPr indent="0" lvl="0" marL="0" rtl="0" algn="l">
              <a:lnSpc>
                <a:spcPct val="80000"/>
              </a:lnSpc>
              <a:spcBef>
                <a:spcPts val="0"/>
              </a:spcBef>
              <a:spcAft>
                <a:spcPts val="0"/>
              </a:spcAft>
              <a:buSzPts val="1018"/>
              <a:buNone/>
            </a:pPr>
            <a:br>
              <a:rPr lang="en" sz="1800">
                <a:solidFill>
                  <a:schemeClr val="accent2"/>
                </a:solidFill>
                <a:latin typeface="Roboto"/>
                <a:ea typeface="Roboto"/>
                <a:cs typeface="Roboto"/>
                <a:sym typeface="Roboto"/>
              </a:rPr>
            </a:br>
            <a:r>
              <a:rPr b="1" lang="en" sz="1800">
                <a:solidFill>
                  <a:schemeClr val="accent2"/>
                </a:solidFill>
                <a:latin typeface="Roboto"/>
                <a:ea typeface="Roboto"/>
                <a:cs typeface="Roboto"/>
                <a:sym typeface="Roboto"/>
              </a:rPr>
              <a:t>NGSS LS2.C1:</a:t>
            </a:r>
            <a:br>
              <a:rPr lang="en" sz="1800">
                <a:solidFill>
                  <a:schemeClr val="accent2"/>
                </a:solidFill>
                <a:latin typeface="Roboto"/>
                <a:ea typeface="Roboto"/>
                <a:cs typeface="Roboto"/>
                <a:sym typeface="Roboto"/>
              </a:rPr>
            </a:br>
            <a:r>
              <a:rPr lang="en" sz="1800">
                <a:solidFill>
                  <a:schemeClr val="accent2"/>
                </a:solidFill>
                <a:latin typeface="Roboto"/>
                <a:ea typeface="Roboto"/>
                <a:cs typeface="Roboto"/>
                <a:sym typeface="Roboto"/>
              </a:rPr>
              <a:t>Standard: Use mathematical representations to support explanations of how natural selection may lead to increases and decreases of specific traits in populations over time.</a:t>
            </a:r>
            <a:endParaRPr sz="1800">
              <a:solidFill>
                <a:schemeClr val="accent2"/>
              </a:solidFill>
              <a:latin typeface="Roboto"/>
              <a:ea typeface="Roboto"/>
              <a:cs typeface="Roboto"/>
              <a:sym typeface="Roboto"/>
            </a:endParaRPr>
          </a:p>
          <a:p>
            <a:pPr indent="0" lvl="0" marL="0" rtl="0" algn="l">
              <a:lnSpc>
                <a:spcPct val="80000"/>
              </a:lnSpc>
              <a:spcBef>
                <a:spcPts val="0"/>
              </a:spcBef>
              <a:spcAft>
                <a:spcPts val="0"/>
              </a:spcAft>
              <a:buSzPts val="1018"/>
              <a:buNone/>
            </a:pPr>
            <a:br>
              <a:rPr lang="en" sz="1800">
                <a:solidFill>
                  <a:schemeClr val="accent2"/>
                </a:solidFill>
                <a:latin typeface="Roboto"/>
                <a:ea typeface="Roboto"/>
                <a:cs typeface="Roboto"/>
                <a:sym typeface="Roboto"/>
              </a:rPr>
            </a:br>
            <a:r>
              <a:rPr b="1" lang="en" sz="1800">
                <a:solidFill>
                  <a:schemeClr val="accent2"/>
                </a:solidFill>
                <a:latin typeface="Roboto"/>
                <a:ea typeface="Roboto"/>
                <a:cs typeface="Roboto"/>
                <a:sym typeface="Roboto"/>
              </a:rPr>
              <a:t>NGSS LS4.C2:</a:t>
            </a:r>
            <a:br>
              <a:rPr lang="en" sz="1800">
                <a:solidFill>
                  <a:schemeClr val="accent2"/>
                </a:solidFill>
                <a:latin typeface="Roboto"/>
                <a:ea typeface="Roboto"/>
                <a:cs typeface="Roboto"/>
                <a:sym typeface="Roboto"/>
              </a:rPr>
            </a:br>
            <a:r>
              <a:rPr lang="en" sz="1800">
                <a:solidFill>
                  <a:schemeClr val="accent2"/>
                </a:solidFill>
                <a:latin typeface="Roboto"/>
                <a:ea typeface="Roboto"/>
                <a:cs typeface="Roboto"/>
                <a:sym typeface="Roboto"/>
              </a:rPr>
              <a:t>Standard: Apply concepts of statistics and probability to explain the variation and distribution of expressed traits in a population.</a:t>
            </a:r>
            <a:endParaRPr sz="1800">
              <a:solidFill>
                <a:schemeClr val="accent2"/>
              </a:solidFill>
              <a:latin typeface="Roboto"/>
              <a:ea typeface="Roboto"/>
              <a:cs typeface="Roboto"/>
              <a:sym typeface="Roboto"/>
            </a:endParaRPr>
          </a:p>
          <a:p>
            <a:pPr indent="0" lvl="0" marL="0" rtl="0" algn="l">
              <a:lnSpc>
                <a:spcPct val="80000"/>
              </a:lnSpc>
              <a:spcBef>
                <a:spcPts val="0"/>
              </a:spcBef>
              <a:spcAft>
                <a:spcPts val="0"/>
              </a:spcAft>
              <a:buSzPts val="1018"/>
              <a:buNone/>
            </a:pPr>
            <a:r>
              <a:t/>
            </a:r>
            <a:endParaRPr sz="1800">
              <a:solidFill>
                <a:schemeClr val="accent2"/>
              </a:solidFill>
              <a:latin typeface="Roboto"/>
              <a:ea typeface="Roboto"/>
              <a:cs typeface="Roboto"/>
              <a:sym typeface="Roboto"/>
            </a:endParaRPr>
          </a:p>
          <a:p>
            <a:pPr indent="0" lvl="0" marL="0" rtl="0" algn="l">
              <a:lnSpc>
                <a:spcPct val="80000"/>
              </a:lnSpc>
              <a:spcBef>
                <a:spcPts val="0"/>
              </a:spcBef>
              <a:spcAft>
                <a:spcPts val="0"/>
              </a:spcAft>
              <a:buSzPts val="1018"/>
              <a:buNone/>
            </a:pPr>
            <a:r>
              <a:t/>
            </a:r>
            <a:endParaRPr sz="1800">
              <a:solidFill>
                <a:schemeClr val="accent2"/>
              </a:solidFill>
              <a:latin typeface="Roboto"/>
              <a:ea typeface="Roboto"/>
              <a:cs typeface="Roboto"/>
              <a:sym typeface="Roboto"/>
            </a:endParaRPr>
          </a:p>
          <a:p>
            <a:pPr indent="0" lvl="0" marL="0" rtl="0" algn="l">
              <a:lnSpc>
                <a:spcPct val="80000"/>
              </a:lnSpc>
              <a:spcBef>
                <a:spcPts val="0"/>
              </a:spcBef>
              <a:spcAft>
                <a:spcPts val="0"/>
              </a:spcAft>
              <a:buSzPts val="1018"/>
              <a:buNone/>
            </a:pPr>
            <a:r>
              <a:t/>
            </a:r>
            <a:endParaRPr sz="1800">
              <a:solidFill>
                <a:schemeClr val="accent2"/>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Type 2 instructions </a:t>
            </a:r>
            <a:endParaRPr/>
          </a:p>
        </p:txBody>
      </p:sp>
      <p:sp>
        <p:nvSpPr>
          <p:cNvPr id="185" name="Google Shape;185;p3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Follow all instructions </a:t>
            </a:r>
            <a:endParaRPr/>
          </a:p>
          <a:p>
            <a:pPr indent="0" lvl="0" marL="0" rtl="0" algn="l">
              <a:spcBef>
                <a:spcPts val="120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Type 3 instructions </a:t>
            </a:r>
            <a:endParaRPr/>
          </a:p>
        </p:txBody>
      </p:sp>
      <p:sp>
        <p:nvSpPr>
          <p:cNvPr id="191" name="Google Shape;191;p33"/>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Do NOT make fold B</a:t>
            </a:r>
            <a:endParaRPr/>
          </a:p>
          <a:p>
            <a:pPr indent="0" lvl="0" marL="0" rtl="0" algn="l">
              <a:spcBef>
                <a:spcPts val="1200"/>
              </a:spcBef>
              <a:spcAft>
                <a:spcPts val="12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Type 4 instructions </a:t>
            </a:r>
            <a:endParaRPr/>
          </a:p>
        </p:txBody>
      </p:sp>
      <p:sp>
        <p:nvSpPr>
          <p:cNvPr id="197" name="Google Shape;197;p3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u="sng">
                <a:solidFill>
                  <a:schemeClr val="hlink"/>
                </a:solidFill>
                <a:hlinkClick r:id="rId3"/>
              </a:rPr>
              <a:t>Type 4- Do NOT make fold D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Type 5 instructions </a:t>
            </a:r>
            <a:endParaRPr/>
          </a:p>
        </p:txBody>
      </p:sp>
      <p:sp>
        <p:nvSpPr>
          <p:cNvPr id="203" name="Google Shape;203;p35"/>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Do NOT make the short cut through the tail </a:t>
            </a:r>
            <a:endParaRPr/>
          </a:p>
          <a:p>
            <a:pPr indent="0" lvl="0" marL="0" rtl="0" algn="l">
              <a:spcBef>
                <a:spcPts val="1200"/>
              </a:spcBef>
              <a:spcAft>
                <a:spcPts val="12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BONUS </a:t>
            </a:r>
            <a:endParaRPr/>
          </a:p>
        </p:txBody>
      </p:sp>
      <p:sp>
        <p:nvSpPr>
          <p:cNvPr id="209" name="Google Shape;209;p3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Insert a photo of your whale here! </a:t>
            </a:r>
            <a:endParaRPr/>
          </a:p>
        </p:txBody>
      </p:sp>
      <p:pic>
        <p:nvPicPr>
          <p:cNvPr id="210" name="Google Shape;210;p36"/>
          <p:cNvPicPr preferRelativeResize="0"/>
          <p:nvPr/>
        </p:nvPicPr>
        <p:blipFill>
          <a:blip r:embed="rId3">
            <a:alphaModFix/>
          </a:blip>
          <a:stretch>
            <a:fillRect/>
          </a:stretch>
        </p:blipFill>
        <p:spPr>
          <a:xfrm flipH="1" rot="-562846">
            <a:off x="4157718" y="357555"/>
            <a:ext cx="2237165" cy="122893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7"/>
          <p:cNvSpPr txBox="1"/>
          <p:nvPr>
            <p:ph type="title"/>
          </p:nvPr>
        </p:nvSpPr>
        <p:spPr>
          <a:xfrm>
            <a:off x="55525" y="75800"/>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Mini Evolution Extension: </a:t>
            </a:r>
            <a:endParaRPr/>
          </a:p>
        </p:txBody>
      </p:sp>
      <p:sp>
        <p:nvSpPr>
          <p:cNvPr id="216" name="Google Shape;216;p37"/>
          <p:cNvSpPr txBox="1"/>
          <p:nvPr>
            <p:ph idx="1" type="body"/>
          </p:nvPr>
        </p:nvSpPr>
        <p:spPr>
          <a:xfrm>
            <a:off x="163550" y="606575"/>
            <a:ext cx="5228400" cy="38640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u="sng">
                <a:solidFill>
                  <a:schemeClr val="hlink"/>
                </a:solidFill>
                <a:hlinkClick r:id="rId3"/>
              </a:rPr>
              <a:t>Watch this video on Whale Evolution and answer the following question: </a:t>
            </a:r>
            <a:endParaRPr b="1"/>
          </a:p>
          <a:p>
            <a:pPr indent="0" lvl="0" marL="0" rtl="0" algn="l">
              <a:spcBef>
                <a:spcPts val="1200"/>
              </a:spcBef>
              <a:spcAft>
                <a:spcPts val="0"/>
              </a:spcAft>
              <a:buNone/>
            </a:pPr>
            <a:r>
              <a:t/>
            </a:r>
            <a:endParaRPr/>
          </a:p>
          <a:p>
            <a:pPr indent="0" lvl="0" marL="0" rtl="0" algn="l">
              <a:spcBef>
                <a:spcPts val="1200"/>
              </a:spcBef>
              <a:spcAft>
                <a:spcPts val="0"/>
              </a:spcAft>
              <a:buNone/>
            </a:pPr>
            <a:r>
              <a:rPr lang="en"/>
              <a:t>What are whales </a:t>
            </a:r>
            <a:r>
              <a:rPr lang="en"/>
              <a:t>closest</a:t>
            </a:r>
            <a:r>
              <a:rPr lang="en"/>
              <a:t> living relative?</a:t>
            </a:r>
            <a:endParaRPr/>
          </a:p>
          <a:p>
            <a:pPr indent="0" lvl="0" marL="0" rtl="0" algn="l">
              <a:spcBef>
                <a:spcPts val="1200"/>
              </a:spcBef>
              <a:spcAft>
                <a:spcPts val="0"/>
              </a:spcAft>
              <a:buNone/>
            </a:pPr>
            <a:r>
              <a:rPr lang="en"/>
              <a:t> </a:t>
            </a:r>
            <a:endParaRPr/>
          </a:p>
          <a:p>
            <a:pPr indent="0" lvl="0" marL="0" rtl="0" algn="l">
              <a:spcBef>
                <a:spcPts val="1200"/>
              </a:spcBef>
              <a:spcAft>
                <a:spcPts val="0"/>
              </a:spcAft>
              <a:buNone/>
            </a:pPr>
            <a:r>
              <a:rPr lang="en"/>
              <a:t>What did scientists test to come up with these findings?</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Claim: </a:t>
            </a:r>
            <a:r>
              <a:rPr lang="en"/>
              <a:t>What could have caused the prehistoric ancestor of the whale to develop new traits over time, leading to the modern whale's body structure?</a:t>
            </a:r>
            <a:endParaRPr/>
          </a:p>
        </p:txBody>
      </p:sp>
      <p:pic>
        <p:nvPicPr>
          <p:cNvPr id="217" name="Google Shape;217;p37"/>
          <p:cNvPicPr preferRelativeResize="0"/>
          <p:nvPr/>
        </p:nvPicPr>
        <p:blipFill>
          <a:blip r:embed="rId4">
            <a:alphaModFix/>
          </a:blip>
          <a:stretch>
            <a:fillRect/>
          </a:stretch>
        </p:blipFill>
        <p:spPr>
          <a:xfrm>
            <a:off x="2162625" y="984926"/>
            <a:ext cx="396652" cy="279276"/>
          </a:xfrm>
          <a:prstGeom prst="rect">
            <a:avLst/>
          </a:prstGeom>
          <a:noFill/>
          <a:ln>
            <a:noFill/>
          </a:ln>
        </p:spPr>
      </p:pic>
      <p:pic>
        <p:nvPicPr>
          <p:cNvPr id="218" name="Google Shape;218;p37"/>
          <p:cNvPicPr preferRelativeResize="0"/>
          <p:nvPr/>
        </p:nvPicPr>
        <p:blipFill>
          <a:blip r:embed="rId5">
            <a:alphaModFix/>
          </a:blip>
          <a:stretch>
            <a:fillRect/>
          </a:stretch>
        </p:blipFill>
        <p:spPr>
          <a:xfrm>
            <a:off x="5392075" y="282775"/>
            <a:ext cx="2842500" cy="2693124"/>
          </a:xfrm>
          <a:prstGeom prst="rect">
            <a:avLst/>
          </a:prstGeom>
          <a:noFill/>
          <a:ln cap="flat" cmpd="sng" w="28575">
            <a:solidFill>
              <a:srgbClr val="999999"/>
            </a:solidFill>
            <a:prstDash val="solid"/>
            <a:round/>
            <a:headEnd len="sm" w="sm" type="none"/>
            <a:tailEnd len="sm" w="sm" type="none"/>
          </a:ln>
        </p:spPr>
      </p:pic>
      <p:pic>
        <p:nvPicPr>
          <p:cNvPr id="219" name="Google Shape;219;p37"/>
          <p:cNvPicPr preferRelativeResize="0"/>
          <p:nvPr/>
        </p:nvPicPr>
        <p:blipFill rotWithShape="1">
          <a:blip r:embed="rId6">
            <a:alphaModFix/>
          </a:blip>
          <a:srcRect b="0" l="0" r="20904" t="15987"/>
          <a:stretch/>
        </p:blipFill>
        <p:spPr>
          <a:xfrm>
            <a:off x="6722275" y="1850800"/>
            <a:ext cx="2310600" cy="3138500"/>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Extended Evolution </a:t>
            </a:r>
            <a:r>
              <a:rPr lang="en"/>
              <a:t>Activity</a:t>
            </a:r>
            <a:r>
              <a:rPr lang="en"/>
              <a:t> : </a:t>
            </a:r>
            <a:endParaRPr/>
          </a:p>
        </p:txBody>
      </p:sp>
      <p:sp>
        <p:nvSpPr>
          <p:cNvPr id="225" name="Google Shape;225;p38"/>
          <p:cNvSpPr txBox="1"/>
          <p:nvPr>
            <p:ph idx="1" type="body"/>
          </p:nvPr>
        </p:nvSpPr>
        <p:spPr>
          <a:xfrm>
            <a:off x="387900" y="1321350"/>
            <a:ext cx="5270100" cy="324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Use the Following </a:t>
            </a:r>
            <a:r>
              <a:rPr lang="en" u="sng">
                <a:solidFill>
                  <a:schemeClr val="hlink"/>
                </a:solidFill>
                <a:hlinkClick r:id="rId3"/>
              </a:rPr>
              <a:t>Fish or Mammal Case study</a:t>
            </a:r>
            <a:endParaRPr/>
          </a:p>
          <a:p>
            <a:pPr indent="0" lvl="0" marL="0" rtl="0" algn="l">
              <a:spcBef>
                <a:spcPts val="1200"/>
              </a:spcBef>
              <a:spcAft>
                <a:spcPts val="0"/>
              </a:spcAft>
              <a:buNone/>
            </a:pPr>
            <a:r>
              <a:rPr lang="en"/>
              <a:t> </a:t>
            </a:r>
            <a:endParaRPr/>
          </a:p>
          <a:p>
            <a:pPr indent="0" lvl="0" marL="0" rtl="0" algn="l">
              <a:spcBef>
                <a:spcPts val="1200"/>
              </a:spcBef>
              <a:spcAft>
                <a:spcPts val="0"/>
              </a:spcAft>
              <a:buNone/>
            </a:pPr>
            <a:r>
              <a:rPr lang="en"/>
              <a:t>To a </a:t>
            </a:r>
            <a:r>
              <a:rPr lang="en" u="sng">
                <a:solidFill>
                  <a:schemeClr val="hlink"/>
                </a:solidFill>
                <a:hlinkClick r:id="rId4"/>
              </a:rPr>
              <a:t>Organizer Evidence</a:t>
            </a:r>
            <a:r>
              <a:rPr lang="en"/>
              <a:t> and submit. </a:t>
            </a:r>
            <a:endParaRPr/>
          </a:p>
          <a:p>
            <a:pPr indent="0" lvl="0" marL="0" rtl="0" algn="l">
              <a:spcBef>
                <a:spcPts val="1200"/>
              </a:spcBef>
              <a:spcAft>
                <a:spcPts val="1200"/>
              </a:spcAft>
              <a:buNone/>
            </a:pPr>
            <a:r>
              <a:t/>
            </a:r>
            <a:endParaRPr/>
          </a:p>
        </p:txBody>
      </p:sp>
      <p:pic>
        <p:nvPicPr>
          <p:cNvPr id="226" name="Google Shape;226;p38"/>
          <p:cNvPicPr preferRelativeResize="0"/>
          <p:nvPr/>
        </p:nvPicPr>
        <p:blipFill>
          <a:blip r:embed="rId5">
            <a:alphaModFix/>
          </a:blip>
          <a:stretch>
            <a:fillRect/>
          </a:stretch>
        </p:blipFill>
        <p:spPr>
          <a:xfrm>
            <a:off x="5574900" y="1503838"/>
            <a:ext cx="3181199" cy="2135815"/>
          </a:xfrm>
          <a:prstGeom prst="rect">
            <a:avLst/>
          </a:prstGeom>
          <a:noFill/>
          <a:ln cap="flat" cmpd="sng" w="28575">
            <a:solidFill>
              <a:srgbClr val="93C47D"/>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0" name="Shape 230"/>
        <p:cNvGrpSpPr/>
        <p:nvPr/>
      </p:nvGrpSpPr>
      <p:grpSpPr>
        <a:xfrm>
          <a:off x="0" y="0"/>
          <a:ext cx="0" cy="0"/>
          <a:chOff x="0" y="0"/>
          <a:chExt cx="0" cy="0"/>
        </a:xfrm>
      </p:grpSpPr>
      <p:sp>
        <p:nvSpPr>
          <p:cNvPr id="231" name="Google Shape;231;p39"/>
          <p:cNvSpPr txBox="1"/>
          <p:nvPr>
            <p:ph type="title"/>
          </p:nvPr>
        </p:nvSpPr>
        <p:spPr>
          <a:xfrm>
            <a:off x="387900" y="357350"/>
            <a:ext cx="8368200" cy="8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000"/>
              <a:t>Discuss, with your classmates/group the possible implications of each of the mutations on the previous slide. </a:t>
            </a:r>
            <a:r>
              <a:rPr lang="en" sz="2000"/>
              <a:t>First problem and hypothesis then after activity collect data and conclusion </a:t>
            </a:r>
            <a:endParaRPr sz="2000"/>
          </a:p>
        </p:txBody>
      </p:sp>
      <p:sp>
        <p:nvSpPr>
          <p:cNvPr id="232" name="Google Shape;232;p39"/>
          <p:cNvSpPr txBox="1"/>
          <p:nvPr>
            <p:ph idx="1" type="body"/>
          </p:nvPr>
        </p:nvSpPr>
        <p:spPr>
          <a:xfrm>
            <a:off x="387900" y="1415275"/>
            <a:ext cx="8368200" cy="376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Lab Notes (include yours and your partners name)</a:t>
            </a:r>
            <a:endParaRPr b="1"/>
          </a:p>
          <a:p>
            <a:pPr indent="0" lvl="0" marL="0" rtl="0" algn="l">
              <a:spcBef>
                <a:spcPts val="1200"/>
              </a:spcBef>
              <a:spcAft>
                <a:spcPts val="0"/>
              </a:spcAft>
              <a:buNone/>
            </a:pPr>
            <a:r>
              <a:rPr lang="en"/>
              <a:t>Problem: </a:t>
            </a:r>
            <a:endParaRPr/>
          </a:p>
          <a:p>
            <a:pPr indent="0" lvl="0" marL="0" rtl="0" algn="l">
              <a:spcBef>
                <a:spcPts val="1200"/>
              </a:spcBef>
              <a:spcAft>
                <a:spcPts val="0"/>
              </a:spcAft>
              <a:buNone/>
            </a:pPr>
            <a:r>
              <a:rPr lang="en"/>
              <a:t>Hypothesis (justification of getting to this hypothesis): </a:t>
            </a:r>
            <a:endParaRPr/>
          </a:p>
          <a:p>
            <a:pPr indent="0" lvl="0" marL="0" rtl="0" algn="l">
              <a:spcBef>
                <a:spcPts val="1200"/>
              </a:spcBef>
              <a:spcAft>
                <a:spcPts val="0"/>
              </a:spcAft>
              <a:buNone/>
            </a:pPr>
            <a:r>
              <a:rPr lang="en"/>
              <a:t>Collect Data:</a:t>
            </a:r>
            <a:endParaRPr/>
          </a:p>
          <a:p>
            <a:pPr indent="0" lvl="0" marL="0" rtl="0" algn="l">
              <a:spcBef>
                <a:spcPts val="1200"/>
              </a:spcBef>
              <a:spcAft>
                <a:spcPts val="1200"/>
              </a:spcAft>
              <a:buNone/>
            </a:pPr>
            <a:r>
              <a:rPr lang="en"/>
              <a:t>Conclusion: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6" name="Shape 236"/>
        <p:cNvGrpSpPr/>
        <p:nvPr/>
      </p:nvGrpSpPr>
      <p:grpSpPr>
        <a:xfrm>
          <a:off x="0" y="0"/>
          <a:ext cx="0" cy="0"/>
          <a:chOff x="0" y="0"/>
          <a:chExt cx="0" cy="0"/>
        </a:xfrm>
      </p:grpSpPr>
      <p:sp>
        <p:nvSpPr>
          <p:cNvPr id="237" name="Google Shape;237;p4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Class </a:t>
            </a:r>
            <a:r>
              <a:rPr lang="en"/>
              <a:t>discussion</a:t>
            </a:r>
            <a:r>
              <a:rPr lang="en"/>
              <a:t> and circle back </a:t>
            </a:r>
            <a:endParaRPr/>
          </a:p>
        </p:txBody>
      </p:sp>
      <p:sp>
        <p:nvSpPr>
          <p:cNvPr id="238" name="Google Shape;238;p40"/>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Look at your RNA and mutation type, find groups with different types of RNA and their mutation types </a:t>
            </a:r>
            <a:endParaRPr/>
          </a:p>
          <a:p>
            <a:pPr indent="-342900" lvl="0" marL="457200" rtl="0" algn="l">
              <a:spcBef>
                <a:spcPts val="0"/>
              </a:spcBef>
              <a:spcAft>
                <a:spcPts val="0"/>
              </a:spcAft>
              <a:buSzPts val="1800"/>
              <a:buChar char="-"/>
            </a:pPr>
            <a:r>
              <a:rPr lang="en"/>
              <a:t>Gather data </a:t>
            </a:r>
            <a:endParaRPr/>
          </a:p>
          <a:p>
            <a:pPr indent="-342900" lvl="0" marL="457200" rtl="0" algn="l">
              <a:spcBef>
                <a:spcPts val="0"/>
              </a:spcBef>
              <a:spcAft>
                <a:spcPts val="0"/>
              </a:spcAft>
              <a:buSzPts val="1800"/>
              <a:buChar char="-"/>
            </a:pPr>
            <a:r>
              <a:rPr lang="en" u="sng">
                <a:solidFill>
                  <a:schemeClr val="hlink"/>
                </a:solidFill>
                <a:hlinkClick action="ppaction://hlinksldjump" r:id="rId3"/>
              </a:rPr>
              <a:t>Circle back to your lab notes and complete your notes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2" name="Shape 242"/>
        <p:cNvGrpSpPr/>
        <p:nvPr/>
      </p:nvGrpSpPr>
      <p:grpSpPr>
        <a:xfrm>
          <a:off x="0" y="0"/>
          <a:ext cx="0" cy="0"/>
          <a:chOff x="0" y="0"/>
          <a:chExt cx="0" cy="0"/>
        </a:xfrm>
      </p:grpSpPr>
      <p:sp>
        <p:nvSpPr>
          <p:cNvPr id="243" name="Google Shape;243;p41"/>
          <p:cNvSpPr txBox="1"/>
          <p:nvPr>
            <p:ph type="title"/>
          </p:nvPr>
        </p:nvSpPr>
        <p:spPr>
          <a:xfrm>
            <a:off x="387900" y="458025"/>
            <a:ext cx="8368200" cy="2574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Submit what you have done so far in “A Whale of a Tale” on canvas to get your materials for your next step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ctrTitle"/>
          </p:nvPr>
        </p:nvSpPr>
        <p:spPr>
          <a:xfrm>
            <a:off x="1510277" y="7307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Learning Goals: </a:t>
            </a:r>
            <a:endParaRPr/>
          </a:p>
        </p:txBody>
      </p:sp>
      <p:sp>
        <p:nvSpPr>
          <p:cNvPr id="77" name="Google Shape;77;p15"/>
          <p:cNvSpPr txBox="1"/>
          <p:nvPr>
            <p:ph idx="1" type="subTitle"/>
          </p:nvPr>
        </p:nvSpPr>
        <p:spPr>
          <a:xfrm>
            <a:off x="1510275" y="1370375"/>
            <a:ext cx="6077400" cy="30930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
              <a:t>SWBAT: </a:t>
            </a:r>
            <a:endParaRPr/>
          </a:p>
          <a:p>
            <a:pPr indent="-323850" lvl="0" marL="457200" rtl="0" algn="l">
              <a:spcBef>
                <a:spcPts val="0"/>
              </a:spcBef>
              <a:spcAft>
                <a:spcPts val="0"/>
              </a:spcAft>
              <a:buSzPct val="100000"/>
              <a:buChar char="●"/>
            </a:pPr>
            <a:r>
              <a:rPr lang="en" u="sng"/>
              <a:t>discuss</a:t>
            </a:r>
            <a:r>
              <a:rPr lang="en"/>
              <a:t> the </a:t>
            </a:r>
            <a:r>
              <a:rPr lang="en" u="sng"/>
              <a:t>relationships</a:t>
            </a:r>
            <a:r>
              <a:rPr lang="en"/>
              <a:t> among </a:t>
            </a:r>
            <a:r>
              <a:rPr b="1" lang="en"/>
              <a:t>DNA, mRNA, Mutations,</a:t>
            </a:r>
            <a:r>
              <a:rPr lang="en"/>
              <a:t> and </a:t>
            </a:r>
            <a:r>
              <a:rPr b="1" lang="en"/>
              <a:t>protein synthesis</a:t>
            </a:r>
            <a:r>
              <a:rPr lang="en"/>
              <a:t> </a:t>
            </a:r>
            <a:endParaRPr/>
          </a:p>
          <a:p>
            <a:pPr indent="0" lvl="0" marL="457200" rtl="0" algn="l">
              <a:spcBef>
                <a:spcPts val="0"/>
              </a:spcBef>
              <a:spcAft>
                <a:spcPts val="0"/>
              </a:spcAft>
              <a:buNone/>
            </a:pPr>
            <a:r>
              <a:t/>
            </a:r>
            <a:endParaRPr/>
          </a:p>
          <a:p>
            <a:pPr indent="-323850" lvl="0" marL="457200" rtl="0" algn="l">
              <a:spcBef>
                <a:spcPts val="0"/>
              </a:spcBef>
              <a:spcAft>
                <a:spcPts val="0"/>
              </a:spcAft>
              <a:buSzPct val="100000"/>
              <a:buChar char="●"/>
            </a:pPr>
            <a:r>
              <a:rPr lang="en" u="sng"/>
              <a:t>Define</a:t>
            </a:r>
            <a:r>
              <a:rPr lang="en"/>
              <a:t> and be able to identify</a:t>
            </a:r>
            <a:r>
              <a:rPr b="1" lang="en"/>
              <a:t> point mutation, missense mutation, nonsense mutation, silent mutation, </a:t>
            </a:r>
            <a:r>
              <a:rPr b="1" lang="en"/>
              <a:t>frameshift</a:t>
            </a:r>
            <a:r>
              <a:rPr lang="en"/>
              <a:t> mutations (insertion and deletion)</a:t>
            </a:r>
            <a:endParaRPr/>
          </a:p>
          <a:p>
            <a:pPr indent="0" lvl="0" marL="457200" rtl="0" algn="l">
              <a:spcBef>
                <a:spcPts val="0"/>
              </a:spcBef>
              <a:spcAft>
                <a:spcPts val="0"/>
              </a:spcAft>
              <a:buNone/>
            </a:pPr>
            <a:r>
              <a:t/>
            </a:r>
            <a:endParaRPr/>
          </a:p>
          <a:p>
            <a:pPr indent="-323850" lvl="0" marL="457200" rtl="0" algn="l">
              <a:spcBef>
                <a:spcPts val="0"/>
              </a:spcBef>
              <a:spcAft>
                <a:spcPts val="0"/>
              </a:spcAft>
              <a:buSzPct val="100000"/>
              <a:buChar char="●"/>
            </a:pPr>
            <a:r>
              <a:rPr b="1" lang="en"/>
              <a:t>“</a:t>
            </a:r>
            <a:r>
              <a:rPr lang="en" u="sng"/>
              <a:t>Translate</a:t>
            </a:r>
            <a:r>
              <a:rPr b="1" lang="en"/>
              <a:t>” amino acid</a:t>
            </a:r>
            <a:r>
              <a:rPr lang="en"/>
              <a:t> sequences </a:t>
            </a:r>
            <a:endParaRPr/>
          </a:p>
          <a:p>
            <a:pPr indent="0" lvl="0" marL="457200" rtl="0" algn="l">
              <a:spcBef>
                <a:spcPts val="0"/>
              </a:spcBef>
              <a:spcAft>
                <a:spcPts val="0"/>
              </a:spcAft>
              <a:buNone/>
            </a:pPr>
            <a:r>
              <a:t/>
            </a:r>
            <a:endParaRPr/>
          </a:p>
          <a:p>
            <a:pPr indent="-323850" lvl="0" marL="457200" rtl="0" algn="l">
              <a:spcBef>
                <a:spcPts val="0"/>
              </a:spcBef>
              <a:spcAft>
                <a:spcPts val="0"/>
              </a:spcAft>
              <a:buSzPct val="100000"/>
              <a:buChar char="●"/>
            </a:pPr>
            <a:r>
              <a:rPr lang="en" u="sng"/>
              <a:t>Infer</a:t>
            </a:r>
            <a:r>
              <a:rPr lang="en"/>
              <a:t> the general </a:t>
            </a:r>
            <a:r>
              <a:rPr lang="en" u="sng"/>
              <a:t>affect</a:t>
            </a:r>
            <a:r>
              <a:rPr lang="en"/>
              <a:t> particular </a:t>
            </a:r>
            <a:r>
              <a:rPr b="1" lang="en"/>
              <a:t>point mutations </a:t>
            </a:r>
            <a:r>
              <a:rPr lang="en"/>
              <a:t>might </a:t>
            </a:r>
            <a:r>
              <a:rPr b="1" lang="en"/>
              <a:t>have on synthesis of a polypeptide </a:t>
            </a:r>
            <a:r>
              <a:rPr lang="en"/>
              <a:t>chain</a:t>
            </a:r>
            <a:endParaRPr/>
          </a:p>
          <a:p>
            <a:pPr indent="0" lvl="0" marL="457200" rtl="0" algn="l">
              <a:spcBef>
                <a:spcPts val="0"/>
              </a:spcBef>
              <a:spcAft>
                <a:spcPts val="0"/>
              </a:spcAft>
              <a:buNone/>
            </a:pPr>
            <a:r>
              <a:t/>
            </a:r>
            <a:endParaRPr/>
          </a:p>
          <a:p>
            <a:pPr indent="-323850" lvl="0" marL="457200" rtl="0" algn="l">
              <a:spcBef>
                <a:spcPts val="0"/>
              </a:spcBef>
              <a:spcAft>
                <a:spcPts val="0"/>
              </a:spcAft>
              <a:buSzPct val="100000"/>
              <a:buChar char="●"/>
            </a:pPr>
            <a:r>
              <a:rPr lang="en" u="sng"/>
              <a:t>Model</a:t>
            </a:r>
            <a:r>
              <a:rPr lang="en"/>
              <a:t> ( through use of origami whale) and discuss possible </a:t>
            </a:r>
            <a:r>
              <a:rPr b="1" lang="en"/>
              <a:t>implications of mutation</a:t>
            </a:r>
            <a:r>
              <a:rPr lang="en"/>
              <a:t> with regard to </a:t>
            </a:r>
            <a:r>
              <a:rPr b="1" lang="en"/>
              <a:t>point mutations</a:t>
            </a:r>
            <a:r>
              <a:rPr lang="en"/>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7" name="Shape 247"/>
        <p:cNvGrpSpPr/>
        <p:nvPr/>
      </p:nvGrpSpPr>
      <p:grpSpPr>
        <a:xfrm>
          <a:off x="0" y="0"/>
          <a:ext cx="0" cy="0"/>
          <a:chOff x="0" y="0"/>
          <a:chExt cx="0" cy="0"/>
        </a:xfrm>
      </p:grpSpPr>
      <p:sp>
        <p:nvSpPr>
          <p:cNvPr id="248" name="Google Shape;248;p4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1800">
                <a:solidFill>
                  <a:schemeClr val="lt2"/>
                </a:solidFill>
              </a:rPr>
              <a:t>Answer the following questions</a:t>
            </a:r>
            <a:endParaRPr>
              <a:solidFill>
                <a:schemeClr val="lt2"/>
              </a:solidFill>
            </a:endParaRPr>
          </a:p>
        </p:txBody>
      </p:sp>
      <p:sp>
        <p:nvSpPr>
          <p:cNvPr id="249" name="Google Shape;249;p4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1. Define point mutation. Discuss the 3 general types of point mutation and how each affects protein synthesis.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2. Describe what is meant by </a:t>
            </a:r>
            <a:r>
              <a:rPr lang="en"/>
              <a:t>frameshift</a:t>
            </a:r>
            <a:r>
              <a:rPr lang="en"/>
              <a:t> mutations? How do insertions and deletions affect protein synthesis?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3" name="Shape 253"/>
        <p:cNvGrpSpPr/>
        <p:nvPr/>
      </p:nvGrpSpPr>
      <p:grpSpPr>
        <a:xfrm>
          <a:off x="0" y="0"/>
          <a:ext cx="0" cy="0"/>
          <a:chOff x="0" y="0"/>
          <a:chExt cx="0" cy="0"/>
        </a:xfrm>
      </p:grpSpPr>
      <p:sp>
        <p:nvSpPr>
          <p:cNvPr id="254" name="Google Shape;254;p43"/>
          <p:cNvSpPr txBox="1"/>
          <p:nvPr>
            <p:ph type="title"/>
          </p:nvPr>
        </p:nvSpPr>
        <p:spPr>
          <a:xfrm>
            <a:off x="387900" y="458025"/>
            <a:ext cx="8368200" cy="2574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TEACHER PRINT RESOURCE LINK: </a:t>
            </a:r>
            <a:endParaRPr/>
          </a:p>
          <a:p>
            <a:pPr indent="0" lvl="0" marL="0" rtl="0" algn="l">
              <a:spcBef>
                <a:spcPts val="0"/>
              </a:spcBef>
              <a:spcAft>
                <a:spcPts val="0"/>
              </a:spcAft>
              <a:buNone/>
            </a:pPr>
            <a:r>
              <a:rPr lang="en" u="sng">
                <a:solidFill>
                  <a:schemeClr val="hlink"/>
                </a:solidFill>
                <a:hlinkClick r:id="rId4"/>
              </a:rPr>
              <a:t>LPB “What a Whale of a Change!”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1" name="Shape 81"/>
        <p:cNvGrpSpPr/>
        <p:nvPr/>
      </p:nvGrpSpPr>
      <p:grpSpPr>
        <a:xfrm>
          <a:off x="0" y="0"/>
          <a:ext cx="0" cy="0"/>
          <a:chOff x="0" y="0"/>
          <a:chExt cx="0" cy="0"/>
        </a:xfrm>
      </p:grpSpPr>
      <p:sp>
        <p:nvSpPr>
          <p:cNvPr id="82" name="Google Shape;82;p16"/>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Grouping </a:t>
            </a:r>
            <a:endParaRPr/>
          </a:p>
        </p:txBody>
      </p:sp>
      <p:sp>
        <p:nvSpPr>
          <p:cNvPr id="83" name="Google Shape;83;p16"/>
          <p:cNvSpPr txBox="1"/>
          <p:nvPr>
            <p:ph idx="1" type="subTitle"/>
          </p:nvPr>
        </p:nvSpPr>
        <p:spPr>
          <a:xfrm>
            <a:off x="1680300" y="2868775"/>
            <a:ext cx="5783400" cy="1212000"/>
          </a:xfrm>
          <a:prstGeom prst="rect">
            <a:avLst/>
          </a:prstGeom>
        </p:spPr>
        <p:txBody>
          <a:bodyPr anchorCtr="0" anchor="t" bIns="91425" lIns="91425" spcFirstLastPara="1" rIns="91425" wrap="square" tIns="91425">
            <a:normAutofit fontScale="70000" lnSpcReduction="20000"/>
          </a:bodyPr>
          <a:lstStyle/>
          <a:p>
            <a:pPr indent="0" lvl="0" marL="0" rtl="0" algn="ctr">
              <a:spcBef>
                <a:spcPts val="0"/>
              </a:spcBef>
              <a:spcAft>
                <a:spcPts val="0"/>
              </a:spcAft>
              <a:buNone/>
            </a:pPr>
            <a:r>
              <a:rPr lang="en"/>
              <a:t>You and your partner will be assigned one of the following  group types: Type 2, Type 3, Type 4, or Type 5</a:t>
            </a:r>
            <a:endParaRPr/>
          </a:p>
          <a:p>
            <a:pPr indent="0" lvl="0" marL="0" rtl="0" algn="ctr">
              <a:spcBef>
                <a:spcPts val="0"/>
              </a:spcBef>
              <a:spcAft>
                <a:spcPts val="0"/>
              </a:spcAft>
              <a:buNone/>
            </a:pPr>
            <a:r>
              <a:rPr lang="en"/>
              <a:t>Enter the group type you were assigned below </a:t>
            </a:r>
            <a:endParaRPr/>
          </a:p>
          <a:p>
            <a:pPr indent="0" lvl="0" marL="0" rtl="0" algn="ctr">
              <a:spcBef>
                <a:spcPts val="0"/>
              </a:spcBef>
              <a:spcAft>
                <a:spcPts val="0"/>
              </a:spcAft>
              <a:buNone/>
            </a:pPr>
            <a:r>
              <a:t/>
            </a:r>
            <a:endParaRPr/>
          </a:p>
          <a:p>
            <a:pPr indent="0" lvl="0" marL="0" rtl="0" algn="l">
              <a:spcBef>
                <a:spcPts val="0"/>
              </a:spcBef>
              <a:spcAft>
                <a:spcPts val="0"/>
              </a:spcAft>
              <a:buNone/>
            </a:pPr>
            <a:r>
              <a:rPr b="1" lang="en"/>
              <a:t>Group Type: </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87900" y="260200"/>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Watch Video Clip 1</a:t>
            </a:r>
            <a:endParaRPr/>
          </a:p>
        </p:txBody>
      </p:sp>
      <p:sp>
        <p:nvSpPr>
          <p:cNvPr id="89" name="Google Shape;89;p17"/>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 " id="90" name="Google Shape;90;p17" title="Evolution Primer #5  Did Humans Evolve">
            <a:hlinkClick r:id="rId3"/>
          </p:cNvPr>
          <p:cNvPicPr preferRelativeResize="0"/>
          <p:nvPr/>
        </p:nvPicPr>
        <p:blipFill>
          <a:blip r:embed="rId4">
            <a:alphaModFix/>
          </a:blip>
          <a:stretch>
            <a:fillRect/>
          </a:stretch>
        </p:blipFill>
        <p:spPr>
          <a:xfrm>
            <a:off x="1030150" y="1002300"/>
            <a:ext cx="6932375" cy="3899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63775" y="89650"/>
            <a:ext cx="8368200" cy="686100"/>
          </a:xfrm>
          <a:prstGeom prst="rect">
            <a:avLst/>
          </a:prstGeom>
          <a:solidFill>
            <a:schemeClr val="dk2"/>
          </a:solidFill>
        </p:spPr>
        <p:txBody>
          <a:bodyPr anchorCtr="0" anchor="b" bIns="91425" lIns="91425" spcFirstLastPara="1" rIns="91425" wrap="square" tIns="91425">
            <a:normAutofit/>
          </a:bodyPr>
          <a:lstStyle/>
          <a:p>
            <a:pPr indent="0" lvl="0" marL="0" rtl="0" algn="l">
              <a:spcBef>
                <a:spcPts val="0"/>
              </a:spcBef>
              <a:spcAft>
                <a:spcPts val="0"/>
              </a:spcAft>
              <a:buNone/>
            </a:pPr>
            <a:r>
              <a:rPr i="1" lang="en"/>
              <a:t>Answer</a:t>
            </a:r>
            <a:r>
              <a:rPr lang="en"/>
              <a:t> </a:t>
            </a:r>
            <a:r>
              <a:rPr lang="en" sz="2000"/>
              <a:t>Video Clip 1 Notes: </a:t>
            </a:r>
            <a:endParaRPr sz="2000"/>
          </a:p>
        </p:txBody>
      </p:sp>
      <p:sp>
        <p:nvSpPr>
          <p:cNvPr id="96" name="Google Shape;96;p18"/>
          <p:cNvSpPr txBox="1"/>
          <p:nvPr>
            <p:ph idx="1" type="body"/>
          </p:nvPr>
        </p:nvSpPr>
        <p:spPr>
          <a:xfrm>
            <a:off x="183000" y="658875"/>
            <a:ext cx="8778000" cy="4208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35">
                <a:solidFill>
                  <a:schemeClr val="accent5"/>
                </a:solidFill>
                <a:highlight>
                  <a:schemeClr val="dk2"/>
                </a:highlight>
              </a:rPr>
              <a:t>After watching Video Clip 1 answer : </a:t>
            </a:r>
            <a:endParaRPr b="1" sz="2035">
              <a:solidFill>
                <a:schemeClr val="accent5"/>
              </a:solidFill>
              <a:highlight>
                <a:schemeClr val="dk2"/>
              </a:highlight>
            </a:endParaRPr>
          </a:p>
          <a:p>
            <a:pPr indent="-342900" lvl="0" marL="457200" rtl="0" algn="l">
              <a:spcBef>
                <a:spcPts val="1200"/>
              </a:spcBef>
              <a:spcAft>
                <a:spcPts val="0"/>
              </a:spcAft>
              <a:buSzPts val="1800"/>
              <a:buAutoNum type="arabicPeriod"/>
            </a:pPr>
            <a:r>
              <a:rPr lang="en"/>
              <a:t>Define Mutation: </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AutoNum type="arabicPeriod"/>
            </a:pPr>
            <a:r>
              <a:rPr lang="en"/>
              <a:t>What does “ we are related to them not descended from them” mean?</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AutoNum type="arabicPeriod"/>
            </a:pPr>
            <a:r>
              <a:rPr lang="en"/>
              <a:t>What do you think is meant by “spelling changes”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153450" y="173625"/>
            <a:ext cx="8520600" cy="607800"/>
          </a:xfrm>
          <a:prstGeom prst="rect">
            <a:avLst/>
          </a:prstGeom>
        </p:spPr>
        <p:txBody>
          <a:bodyPr anchorCtr="0" anchor="b" bIns="91425" lIns="91425" spcFirstLastPara="1" rIns="91425" wrap="square" tIns="91425">
            <a:noAutofit/>
          </a:bodyPr>
          <a:lstStyle/>
          <a:p>
            <a:pPr indent="0" lvl="0" marL="0" rtl="0" algn="l">
              <a:lnSpc>
                <a:spcPct val="115000"/>
              </a:lnSpc>
              <a:spcBef>
                <a:spcPts val="1400"/>
              </a:spcBef>
              <a:spcAft>
                <a:spcPts val="400"/>
              </a:spcAft>
              <a:buNone/>
            </a:pPr>
            <a:r>
              <a:rPr b="1" lang="en" sz="3600">
                <a:latin typeface="Arial"/>
                <a:ea typeface="Arial"/>
                <a:cs typeface="Arial"/>
                <a:sym typeface="Arial"/>
              </a:rPr>
              <a:t>DNA Mutations</a:t>
            </a:r>
            <a:endParaRPr sz="3600"/>
          </a:p>
        </p:txBody>
      </p:sp>
      <p:sp>
        <p:nvSpPr>
          <p:cNvPr id="102" name="Google Shape;102;p19"/>
          <p:cNvSpPr txBox="1"/>
          <p:nvPr>
            <p:ph idx="1" type="body"/>
          </p:nvPr>
        </p:nvSpPr>
        <p:spPr>
          <a:xfrm>
            <a:off x="129450" y="737700"/>
            <a:ext cx="8885100" cy="4075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t/>
            </a:r>
            <a:endParaRPr b="1" sz="2000">
              <a:latin typeface="Arial"/>
              <a:ea typeface="Arial"/>
              <a:cs typeface="Arial"/>
              <a:sym typeface="Arial"/>
            </a:endParaRPr>
          </a:p>
          <a:p>
            <a:pPr indent="0" lvl="0" marL="0" rtl="0" algn="l">
              <a:spcBef>
                <a:spcPts val="1200"/>
              </a:spcBef>
              <a:spcAft>
                <a:spcPts val="0"/>
              </a:spcAft>
              <a:buNone/>
            </a:pPr>
            <a:r>
              <a:rPr b="1" lang="en" sz="2000">
                <a:latin typeface="Arial"/>
                <a:ea typeface="Arial"/>
                <a:cs typeface="Arial"/>
                <a:sym typeface="Arial"/>
              </a:rPr>
              <a:t>Point Mutation</a:t>
            </a:r>
            <a:endParaRPr b="1" sz="2000">
              <a:latin typeface="Arial"/>
              <a:ea typeface="Arial"/>
              <a:cs typeface="Arial"/>
              <a:sym typeface="Arial"/>
            </a:endParaRPr>
          </a:p>
          <a:p>
            <a:pPr indent="-355600" lvl="0" marL="457200" rtl="0" algn="l">
              <a:spcBef>
                <a:spcPts val="1200"/>
              </a:spcBef>
              <a:spcAft>
                <a:spcPts val="0"/>
              </a:spcAft>
              <a:buSzPts val="2000"/>
              <a:buFont typeface="Arial"/>
              <a:buChar char="●"/>
            </a:pPr>
            <a:r>
              <a:rPr b="1" lang="en" sz="2000">
                <a:latin typeface="Arial"/>
                <a:ea typeface="Arial"/>
                <a:cs typeface="Arial"/>
                <a:sym typeface="Arial"/>
              </a:rPr>
              <a:t>Single DNA Base (Letter:A,T,C,G) Switched</a:t>
            </a:r>
            <a:endParaRPr b="1" sz="2000">
              <a:latin typeface="Arial"/>
              <a:ea typeface="Arial"/>
              <a:cs typeface="Arial"/>
              <a:sym typeface="Arial"/>
            </a:endParaRPr>
          </a:p>
          <a:p>
            <a:pPr indent="-355600" lvl="0" marL="457200" rtl="0" algn="l">
              <a:spcBef>
                <a:spcPts val="0"/>
              </a:spcBef>
              <a:spcAft>
                <a:spcPts val="0"/>
              </a:spcAft>
              <a:buSzPts val="2000"/>
              <a:buFont typeface="Arial"/>
              <a:buChar char="●"/>
            </a:pPr>
            <a:r>
              <a:rPr b="1" lang="en" sz="2000">
                <a:latin typeface="Arial"/>
                <a:ea typeface="Arial"/>
                <a:cs typeface="Arial"/>
                <a:sym typeface="Arial"/>
              </a:rPr>
              <a:t>3 Types Point mutation  </a:t>
            </a:r>
            <a:endParaRPr b="1" sz="2000">
              <a:latin typeface="Arial"/>
              <a:ea typeface="Arial"/>
              <a:cs typeface="Arial"/>
              <a:sym typeface="Arial"/>
            </a:endParaRPr>
          </a:p>
          <a:p>
            <a:pPr indent="-355600" lvl="1" marL="914400" rtl="0" algn="l">
              <a:spcBef>
                <a:spcPts val="0"/>
              </a:spcBef>
              <a:spcAft>
                <a:spcPts val="0"/>
              </a:spcAft>
              <a:buSzPts val="2000"/>
              <a:buFont typeface="Arial"/>
              <a:buChar char="○"/>
            </a:pPr>
            <a:r>
              <a:rPr b="1" lang="en" sz="2000">
                <a:latin typeface="Arial"/>
                <a:ea typeface="Arial"/>
                <a:cs typeface="Arial"/>
                <a:sym typeface="Arial"/>
              </a:rPr>
              <a:t>1.Silent </a:t>
            </a:r>
            <a:endParaRPr b="1" sz="2000">
              <a:latin typeface="Arial"/>
              <a:ea typeface="Arial"/>
              <a:cs typeface="Arial"/>
              <a:sym typeface="Arial"/>
            </a:endParaRPr>
          </a:p>
          <a:p>
            <a:pPr indent="-355600" lvl="1" marL="914400" rtl="0" algn="l">
              <a:spcBef>
                <a:spcPts val="0"/>
              </a:spcBef>
              <a:spcAft>
                <a:spcPts val="0"/>
              </a:spcAft>
              <a:buSzPts val="2000"/>
              <a:buFont typeface="Arial"/>
              <a:buChar char="○"/>
            </a:pPr>
            <a:r>
              <a:rPr b="1" lang="en" sz="2000">
                <a:latin typeface="Arial"/>
                <a:ea typeface="Arial"/>
                <a:cs typeface="Arial"/>
                <a:sym typeface="Arial"/>
              </a:rPr>
              <a:t>2.</a:t>
            </a:r>
            <a:r>
              <a:rPr b="1" lang="en" sz="2000">
                <a:latin typeface="Arial"/>
                <a:ea typeface="Arial"/>
                <a:cs typeface="Arial"/>
                <a:sym typeface="Arial"/>
              </a:rPr>
              <a:t>Missense</a:t>
            </a:r>
            <a:r>
              <a:rPr b="1" lang="en" sz="2000">
                <a:latin typeface="Arial"/>
                <a:ea typeface="Arial"/>
                <a:cs typeface="Arial"/>
                <a:sym typeface="Arial"/>
              </a:rPr>
              <a:t> </a:t>
            </a:r>
            <a:endParaRPr b="1" sz="2000">
              <a:latin typeface="Arial"/>
              <a:ea typeface="Arial"/>
              <a:cs typeface="Arial"/>
              <a:sym typeface="Arial"/>
            </a:endParaRPr>
          </a:p>
          <a:p>
            <a:pPr indent="-355600" lvl="1" marL="914400" rtl="0" algn="l">
              <a:spcBef>
                <a:spcPts val="0"/>
              </a:spcBef>
              <a:spcAft>
                <a:spcPts val="0"/>
              </a:spcAft>
              <a:buSzPts val="2000"/>
              <a:buFont typeface="Arial"/>
              <a:buChar char="○"/>
            </a:pPr>
            <a:r>
              <a:rPr b="1" lang="en" sz="2000">
                <a:latin typeface="Arial"/>
                <a:ea typeface="Arial"/>
                <a:cs typeface="Arial"/>
                <a:sym typeface="Arial"/>
              </a:rPr>
              <a:t>3. Nonsense </a:t>
            </a:r>
            <a:endParaRPr b="1" sz="2000">
              <a:latin typeface="Arial"/>
              <a:ea typeface="Arial"/>
              <a:cs typeface="Arial"/>
              <a:sym typeface="Arial"/>
            </a:endParaRPr>
          </a:p>
          <a:p>
            <a:pPr indent="0" lvl="0" marL="0" rtl="0" algn="l">
              <a:spcBef>
                <a:spcPts val="1200"/>
              </a:spcBef>
              <a:spcAft>
                <a:spcPts val="0"/>
              </a:spcAft>
              <a:buNone/>
            </a:pPr>
            <a:r>
              <a:rPr b="1" lang="en" sz="2000">
                <a:latin typeface="Arial"/>
                <a:ea typeface="Arial"/>
                <a:cs typeface="Arial"/>
                <a:sym typeface="Arial"/>
              </a:rPr>
              <a:t>Frameshift Mutations</a:t>
            </a:r>
            <a:endParaRPr b="1" sz="2000">
              <a:latin typeface="Arial"/>
              <a:ea typeface="Arial"/>
              <a:cs typeface="Arial"/>
              <a:sym typeface="Arial"/>
            </a:endParaRPr>
          </a:p>
          <a:p>
            <a:pPr indent="-355600" lvl="0" marL="457200" rtl="0" algn="l">
              <a:spcBef>
                <a:spcPts val="1200"/>
              </a:spcBef>
              <a:spcAft>
                <a:spcPts val="0"/>
              </a:spcAft>
              <a:buSzPts val="2000"/>
              <a:buFont typeface="Arial"/>
              <a:buChar char="●"/>
            </a:pPr>
            <a:r>
              <a:rPr b="1" lang="en" sz="2000">
                <a:latin typeface="Arial"/>
                <a:ea typeface="Arial"/>
                <a:cs typeface="Arial"/>
                <a:sym typeface="Arial"/>
              </a:rPr>
              <a:t>base is added or deleted</a:t>
            </a:r>
            <a:r>
              <a:rPr lang="en" sz="2000">
                <a:latin typeface="Arial"/>
                <a:ea typeface="Arial"/>
                <a:cs typeface="Arial"/>
                <a:sym typeface="Arial"/>
              </a:rPr>
              <a:t>, shifting the reading frame</a:t>
            </a:r>
            <a:endParaRPr b="1" sz="2000">
              <a:latin typeface="Arial"/>
              <a:ea typeface="Arial"/>
              <a:cs typeface="Arial"/>
              <a:sym typeface="Arial"/>
            </a:endParaRPr>
          </a:p>
          <a:p>
            <a:pPr indent="0" lvl="0" marL="0" rtl="0" algn="l">
              <a:spcBef>
                <a:spcPts val="1200"/>
              </a:spcBef>
              <a:spcAft>
                <a:spcPts val="1200"/>
              </a:spcAft>
              <a:buNone/>
            </a:pPr>
            <a:r>
              <a:t/>
            </a:r>
            <a:endParaRPr sz="20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67725" y="70750"/>
            <a:ext cx="8985300" cy="607800"/>
          </a:xfrm>
          <a:prstGeom prst="rect">
            <a:avLst/>
          </a:prstGeom>
        </p:spPr>
        <p:txBody>
          <a:bodyPr anchorCtr="0" anchor="b" bIns="91425" lIns="91425" spcFirstLastPara="1" rIns="91425" wrap="square" tIns="91425">
            <a:noAutofit/>
          </a:bodyPr>
          <a:lstStyle/>
          <a:p>
            <a:pPr indent="0" lvl="0" marL="0" rtl="0" algn="l">
              <a:lnSpc>
                <a:spcPct val="115000"/>
              </a:lnSpc>
              <a:spcBef>
                <a:spcPts val="1400"/>
              </a:spcBef>
              <a:spcAft>
                <a:spcPts val="400"/>
              </a:spcAft>
              <a:buNone/>
            </a:pPr>
            <a:r>
              <a:rPr b="1" lang="en" sz="2400">
                <a:latin typeface="Arial"/>
                <a:ea typeface="Arial"/>
                <a:cs typeface="Arial"/>
                <a:sym typeface="Arial"/>
              </a:rPr>
              <a:t>3 Types of Point DNA Mutations- silent, missense, nonsense </a:t>
            </a:r>
            <a:endParaRPr b="1" sz="2400">
              <a:latin typeface="Arial"/>
              <a:ea typeface="Arial"/>
              <a:cs typeface="Arial"/>
              <a:sym typeface="Arial"/>
            </a:endParaRPr>
          </a:p>
        </p:txBody>
      </p:sp>
      <p:sp>
        <p:nvSpPr>
          <p:cNvPr id="108" name="Google Shape;108;p20"/>
          <p:cNvSpPr txBox="1"/>
          <p:nvPr>
            <p:ph idx="1" type="body"/>
          </p:nvPr>
        </p:nvSpPr>
        <p:spPr>
          <a:xfrm>
            <a:off x="210325" y="781425"/>
            <a:ext cx="8885100" cy="40752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b="1" lang="en" sz="2400">
                <a:latin typeface="Arial"/>
                <a:ea typeface="Arial"/>
                <a:cs typeface="Arial"/>
                <a:sym typeface="Arial"/>
              </a:rPr>
              <a:t>1:</a:t>
            </a:r>
            <a:r>
              <a:rPr b="1" lang="en" sz="2400">
                <a:highlight>
                  <a:srgbClr val="674EA7"/>
                </a:highlight>
                <a:latin typeface="Arial"/>
                <a:ea typeface="Arial"/>
                <a:cs typeface="Arial"/>
                <a:sym typeface="Arial"/>
              </a:rPr>
              <a:t>Silent Mutation</a:t>
            </a:r>
            <a:r>
              <a:rPr lang="en" sz="2400">
                <a:latin typeface="Arial"/>
                <a:ea typeface="Arial"/>
                <a:cs typeface="Arial"/>
                <a:sym typeface="Arial"/>
              </a:rPr>
              <a:t> – No Change </a:t>
            </a:r>
            <a:endParaRPr sz="2400">
              <a:latin typeface="Arial"/>
              <a:ea typeface="Arial"/>
              <a:cs typeface="Arial"/>
              <a:sym typeface="Arial"/>
            </a:endParaRPr>
          </a:p>
          <a:p>
            <a:pPr indent="0" lvl="0" marL="0" rtl="0" algn="l">
              <a:spcBef>
                <a:spcPts val="1200"/>
              </a:spcBef>
              <a:spcAft>
                <a:spcPts val="0"/>
              </a:spcAft>
              <a:buNone/>
            </a:pPr>
            <a:r>
              <a:rPr lang="en" sz="2100">
                <a:latin typeface="Arial"/>
                <a:ea typeface="Arial"/>
                <a:cs typeface="Arial"/>
                <a:sym typeface="Arial"/>
              </a:rPr>
              <a:t>         </a:t>
            </a:r>
            <a:endParaRPr sz="2100">
              <a:latin typeface="Arial"/>
              <a:ea typeface="Arial"/>
              <a:cs typeface="Arial"/>
              <a:sym typeface="Arial"/>
            </a:endParaRPr>
          </a:p>
          <a:p>
            <a:pPr indent="0" lvl="0" marL="0" rtl="0" algn="l">
              <a:spcBef>
                <a:spcPts val="1200"/>
              </a:spcBef>
              <a:spcAft>
                <a:spcPts val="0"/>
              </a:spcAft>
              <a:buNone/>
            </a:pPr>
            <a:r>
              <a:rPr lang="en" sz="2100">
                <a:highlight>
                  <a:srgbClr val="000000"/>
                </a:highlight>
                <a:latin typeface="Arial"/>
                <a:ea typeface="Arial"/>
                <a:cs typeface="Arial"/>
                <a:sym typeface="Arial"/>
              </a:rPr>
              <a:t> Normal DNA:</a:t>
            </a:r>
            <a:r>
              <a:rPr b="1" lang="en" sz="2100">
                <a:highlight>
                  <a:srgbClr val="000000"/>
                </a:highlight>
                <a:latin typeface="Arial"/>
                <a:ea typeface="Arial"/>
                <a:cs typeface="Arial"/>
                <a:sym typeface="Arial"/>
              </a:rPr>
              <a:t>GAA </a:t>
            </a:r>
            <a:r>
              <a:rPr lang="en" sz="2100">
                <a:highlight>
                  <a:srgbClr val="000000"/>
                </a:highlight>
                <a:latin typeface="Arial"/>
                <a:ea typeface="Arial"/>
                <a:cs typeface="Arial"/>
                <a:sym typeface="Arial"/>
              </a:rPr>
              <a:t>-&gt;</a:t>
            </a:r>
            <a:r>
              <a:rPr lang="en" sz="2100">
                <a:highlight>
                  <a:srgbClr val="000000"/>
                </a:highlight>
                <a:latin typeface="Arial"/>
                <a:ea typeface="Arial"/>
                <a:cs typeface="Arial"/>
                <a:sym typeface="Arial"/>
              </a:rPr>
              <a:t> </a:t>
            </a:r>
            <a:r>
              <a:rPr b="1" lang="en" sz="2100">
                <a:highlight>
                  <a:srgbClr val="000000"/>
                </a:highlight>
                <a:latin typeface="Arial"/>
                <a:ea typeface="Arial"/>
                <a:cs typeface="Arial"/>
                <a:sym typeface="Arial"/>
              </a:rPr>
              <a:t>Glu</a:t>
            </a:r>
            <a:endParaRPr b="1" sz="2100">
              <a:highlight>
                <a:srgbClr val="000000"/>
              </a:highlight>
              <a:latin typeface="Arial"/>
              <a:ea typeface="Arial"/>
              <a:cs typeface="Arial"/>
              <a:sym typeface="Arial"/>
            </a:endParaRPr>
          </a:p>
          <a:p>
            <a:pPr indent="0" lvl="0" marL="0" rtl="0" algn="l">
              <a:spcBef>
                <a:spcPts val="1200"/>
              </a:spcBef>
              <a:spcAft>
                <a:spcPts val="0"/>
              </a:spcAft>
              <a:buNone/>
            </a:pPr>
            <a:r>
              <a:rPr lang="en" sz="2100">
                <a:highlight>
                  <a:srgbClr val="674EA7"/>
                </a:highlight>
                <a:latin typeface="Arial"/>
                <a:ea typeface="Arial"/>
                <a:cs typeface="Arial"/>
                <a:sym typeface="Arial"/>
              </a:rPr>
              <a:t>Mutated DNA: </a:t>
            </a:r>
            <a:r>
              <a:rPr b="1" lang="en" sz="2100">
                <a:highlight>
                  <a:srgbClr val="674EA7"/>
                </a:highlight>
                <a:latin typeface="Arial"/>
                <a:ea typeface="Arial"/>
                <a:cs typeface="Arial"/>
                <a:sym typeface="Arial"/>
              </a:rPr>
              <a:t>GAG</a:t>
            </a:r>
            <a:r>
              <a:rPr lang="en" sz="2100">
                <a:highlight>
                  <a:srgbClr val="674EA7"/>
                </a:highlight>
                <a:latin typeface="Arial"/>
                <a:ea typeface="Arial"/>
                <a:cs typeface="Arial"/>
                <a:sym typeface="Arial"/>
              </a:rPr>
              <a:t>-&gt; </a:t>
            </a:r>
            <a:r>
              <a:rPr b="1" lang="en" sz="2100">
                <a:highlight>
                  <a:srgbClr val="674EA7"/>
                </a:highlight>
                <a:latin typeface="Arial"/>
                <a:ea typeface="Arial"/>
                <a:cs typeface="Arial"/>
                <a:sym typeface="Arial"/>
              </a:rPr>
              <a:t>Glu</a:t>
            </a:r>
            <a:endParaRPr sz="2100">
              <a:highlight>
                <a:srgbClr val="674EA7"/>
              </a:highlight>
              <a:latin typeface="Arial"/>
              <a:ea typeface="Arial"/>
              <a:cs typeface="Arial"/>
              <a:sym typeface="Arial"/>
            </a:endParaRPr>
          </a:p>
          <a:p>
            <a:pPr indent="0" lvl="0" marL="0" rtl="0" algn="l">
              <a:spcBef>
                <a:spcPts val="1200"/>
              </a:spcBef>
              <a:spcAft>
                <a:spcPts val="0"/>
              </a:spcAft>
              <a:buNone/>
            </a:pPr>
            <a:r>
              <a:t/>
            </a:r>
            <a:endParaRPr sz="2500">
              <a:latin typeface="Arial"/>
              <a:ea typeface="Arial"/>
              <a:cs typeface="Arial"/>
              <a:sym typeface="Arial"/>
            </a:endParaRPr>
          </a:p>
          <a:p>
            <a:pPr indent="0" lvl="0" marL="0" rtl="0" algn="l">
              <a:spcBef>
                <a:spcPts val="1200"/>
              </a:spcBef>
              <a:spcAft>
                <a:spcPts val="1200"/>
              </a:spcAft>
              <a:buNone/>
            </a:pPr>
            <a:r>
              <a:rPr lang="en" sz="2500">
                <a:latin typeface="Arial"/>
                <a:ea typeface="Arial"/>
                <a:cs typeface="Arial"/>
                <a:sym typeface="Arial"/>
              </a:rPr>
              <a:t>both amino acid = </a:t>
            </a:r>
            <a:r>
              <a:rPr b="1" lang="en" sz="2500">
                <a:latin typeface="Arial"/>
                <a:ea typeface="Arial"/>
                <a:cs typeface="Arial"/>
                <a:sym typeface="Arial"/>
              </a:rPr>
              <a:t>glutamic acid</a:t>
            </a:r>
            <a:r>
              <a:rPr lang="en" sz="2500">
                <a:latin typeface="Arial"/>
                <a:ea typeface="Arial"/>
                <a:cs typeface="Arial"/>
                <a:sym typeface="Arial"/>
              </a:rPr>
              <a:t>, so no change!</a:t>
            </a:r>
            <a:br>
              <a:rPr lang="en" sz="1900">
                <a:latin typeface="Arial"/>
                <a:ea typeface="Arial"/>
                <a:cs typeface="Arial"/>
                <a:sym typeface="Arial"/>
              </a:rPr>
            </a:b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89575" y="70750"/>
            <a:ext cx="8998500" cy="607800"/>
          </a:xfrm>
          <a:prstGeom prst="rect">
            <a:avLst/>
          </a:prstGeom>
        </p:spPr>
        <p:txBody>
          <a:bodyPr anchorCtr="0" anchor="b" bIns="91425" lIns="91425" spcFirstLastPara="1" rIns="91425" wrap="square" tIns="91425">
            <a:noAutofit/>
          </a:bodyPr>
          <a:lstStyle/>
          <a:p>
            <a:pPr indent="0" lvl="0" marL="0" rtl="0" algn="l">
              <a:lnSpc>
                <a:spcPct val="115000"/>
              </a:lnSpc>
              <a:spcBef>
                <a:spcPts val="1400"/>
              </a:spcBef>
              <a:spcAft>
                <a:spcPts val="400"/>
              </a:spcAft>
              <a:buNone/>
            </a:pPr>
            <a:r>
              <a:rPr b="1" lang="en" sz="2400">
                <a:latin typeface="Arial"/>
                <a:ea typeface="Arial"/>
                <a:cs typeface="Arial"/>
                <a:sym typeface="Arial"/>
              </a:rPr>
              <a:t>3 </a:t>
            </a:r>
            <a:r>
              <a:rPr b="1" lang="en" sz="2400">
                <a:latin typeface="Arial"/>
                <a:ea typeface="Arial"/>
                <a:cs typeface="Arial"/>
                <a:sym typeface="Arial"/>
              </a:rPr>
              <a:t>Types of Point DNA Mutations- silent, missense, </a:t>
            </a:r>
            <a:r>
              <a:rPr b="1" lang="en" sz="2400">
                <a:latin typeface="Arial"/>
                <a:ea typeface="Arial"/>
                <a:cs typeface="Arial"/>
                <a:sym typeface="Arial"/>
              </a:rPr>
              <a:t>nonsense</a:t>
            </a:r>
            <a:r>
              <a:rPr b="1" lang="en" sz="2400">
                <a:latin typeface="Arial"/>
                <a:ea typeface="Arial"/>
                <a:cs typeface="Arial"/>
                <a:sym typeface="Arial"/>
              </a:rPr>
              <a:t> </a:t>
            </a:r>
            <a:endParaRPr sz="2400"/>
          </a:p>
        </p:txBody>
      </p:sp>
      <p:sp>
        <p:nvSpPr>
          <p:cNvPr id="114" name="Google Shape;114;p21"/>
          <p:cNvSpPr txBox="1"/>
          <p:nvPr>
            <p:ph idx="1" type="body"/>
          </p:nvPr>
        </p:nvSpPr>
        <p:spPr>
          <a:xfrm>
            <a:off x="139825" y="771375"/>
            <a:ext cx="8948100" cy="407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b="1" lang="en" sz="2400">
                <a:latin typeface="Arial"/>
                <a:ea typeface="Arial"/>
                <a:cs typeface="Arial"/>
                <a:sym typeface="Arial"/>
              </a:rPr>
              <a:t>2: </a:t>
            </a:r>
            <a:r>
              <a:rPr b="1" lang="en" sz="2400">
                <a:highlight>
                  <a:srgbClr val="E69138"/>
                </a:highlight>
                <a:latin typeface="Arial"/>
                <a:ea typeface="Arial"/>
                <a:cs typeface="Arial"/>
                <a:sym typeface="Arial"/>
              </a:rPr>
              <a:t>Missense Mutation</a:t>
            </a:r>
            <a:r>
              <a:rPr lang="en" sz="2400">
                <a:latin typeface="Arial"/>
                <a:ea typeface="Arial"/>
                <a:cs typeface="Arial"/>
                <a:sym typeface="Arial"/>
              </a:rPr>
              <a:t> – </a:t>
            </a:r>
            <a:r>
              <a:rPr b="1" lang="en" sz="2400">
                <a:latin typeface="Arial"/>
                <a:ea typeface="Arial"/>
                <a:cs typeface="Arial"/>
                <a:sym typeface="Arial"/>
              </a:rPr>
              <a:t>changes 1</a:t>
            </a:r>
            <a:r>
              <a:rPr lang="en" sz="2400">
                <a:latin typeface="Arial"/>
                <a:ea typeface="Arial"/>
                <a:cs typeface="Arial"/>
                <a:sym typeface="Arial"/>
              </a:rPr>
              <a:t> amino acid.</a:t>
            </a:r>
            <a:endParaRPr sz="2400">
              <a:latin typeface="Arial"/>
              <a:ea typeface="Arial"/>
              <a:cs typeface="Arial"/>
              <a:sym typeface="Arial"/>
            </a:endParaRPr>
          </a:p>
          <a:p>
            <a:pPr indent="0" lvl="0" marL="0" rtl="0" algn="l">
              <a:spcBef>
                <a:spcPts val="1200"/>
              </a:spcBef>
              <a:spcAft>
                <a:spcPts val="0"/>
              </a:spcAft>
              <a:buNone/>
            </a:pPr>
            <a:r>
              <a:t/>
            </a:r>
            <a:endParaRPr sz="2400">
              <a:latin typeface="Arial"/>
              <a:ea typeface="Arial"/>
              <a:cs typeface="Arial"/>
              <a:sym typeface="Arial"/>
            </a:endParaRPr>
          </a:p>
          <a:p>
            <a:pPr indent="0" lvl="0" marL="0" rtl="0" algn="l">
              <a:spcBef>
                <a:spcPts val="1200"/>
              </a:spcBef>
              <a:spcAft>
                <a:spcPts val="0"/>
              </a:spcAft>
              <a:buNone/>
            </a:pPr>
            <a:r>
              <a:rPr lang="en" sz="2100">
                <a:highlight>
                  <a:srgbClr val="000000"/>
                </a:highlight>
                <a:latin typeface="Arial"/>
                <a:ea typeface="Arial"/>
                <a:cs typeface="Arial"/>
                <a:sym typeface="Arial"/>
              </a:rPr>
              <a:t> Normal DNA:</a:t>
            </a:r>
            <a:r>
              <a:rPr b="1" lang="en" sz="2100">
                <a:highlight>
                  <a:srgbClr val="000000"/>
                </a:highlight>
                <a:latin typeface="Arial"/>
                <a:ea typeface="Arial"/>
                <a:cs typeface="Arial"/>
                <a:sym typeface="Arial"/>
              </a:rPr>
              <a:t>GAA </a:t>
            </a:r>
            <a:r>
              <a:rPr lang="en" sz="2100">
                <a:highlight>
                  <a:srgbClr val="000000"/>
                </a:highlight>
                <a:latin typeface="Arial"/>
                <a:ea typeface="Arial"/>
                <a:cs typeface="Arial"/>
                <a:sym typeface="Arial"/>
              </a:rPr>
              <a:t>-&gt; </a:t>
            </a:r>
            <a:r>
              <a:rPr b="1" lang="en" sz="2100">
                <a:highlight>
                  <a:srgbClr val="000000"/>
                </a:highlight>
                <a:latin typeface="Arial"/>
                <a:ea typeface="Arial"/>
                <a:cs typeface="Arial"/>
                <a:sym typeface="Arial"/>
              </a:rPr>
              <a:t>Glu</a:t>
            </a:r>
            <a:endParaRPr b="1" sz="2100">
              <a:highlight>
                <a:srgbClr val="000000"/>
              </a:highlight>
              <a:latin typeface="Arial"/>
              <a:ea typeface="Arial"/>
              <a:cs typeface="Arial"/>
              <a:sym typeface="Arial"/>
            </a:endParaRPr>
          </a:p>
          <a:p>
            <a:pPr indent="0" lvl="0" marL="0" rtl="0" algn="l">
              <a:spcBef>
                <a:spcPts val="1200"/>
              </a:spcBef>
              <a:spcAft>
                <a:spcPts val="0"/>
              </a:spcAft>
              <a:buNone/>
            </a:pPr>
            <a:r>
              <a:rPr lang="en" sz="2100">
                <a:highlight>
                  <a:srgbClr val="E69138"/>
                </a:highlight>
                <a:latin typeface="Arial"/>
                <a:ea typeface="Arial"/>
                <a:cs typeface="Arial"/>
                <a:sym typeface="Arial"/>
              </a:rPr>
              <a:t>Mutated DNA:</a:t>
            </a:r>
            <a:r>
              <a:rPr b="1" lang="en" sz="2100">
                <a:highlight>
                  <a:srgbClr val="E69138"/>
                </a:highlight>
                <a:latin typeface="Arial"/>
                <a:ea typeface="Arial"/>
                <a:cs typeface="Arial"/>
                <a:sym typeface="Arial"/>
              </a:rPr>
              <a:t>GTA </a:t>
            </a:r>
            <a:r>
              <a:rPr lang="en" sz="2100">
                <a:highlight>
                  <a:srgbClr val="E69138"/>
                </a:highlight>
                <a:latin typeface="Arial"/>
                <a:ea typeface="Arial"/>
                <a:cs typeface="Arial"/>
                <a:sym typeface="Arial"/>
              </a:rPr>
              <a:t>-&gt; </a:t>
            </a:r>
            <a:r>
              <a:rPr b="1" lang="en" sz="2100">
                <a:highlight>
                  <a:srgbClr val="E69138"/>
                </a:highlight>
                <a:latin typeface="Arial"/>
                <a:ea typeface="Arial"/>
                <a:cs typeface="Arial"/>
                <a:sym typeface="Arial"/>
              </a:rPr>
              <a:t>Val</a:t>
            </a:r>
            <a:endParaRPr sz="2400">
              <a:highlight>
                <a:srgbClr val="E69138"/>
              </a:highlight>
              <a:latin typeface="Arial"/>
              <a:ea typeface="Arial"/>
              <a:cs typeface="Arial"/>
              <a:sym typeface="Arial"/>
            </a:endParaRPr>
          </a:p>
          <a:p>
            <a:pPr indent="0" lvl="0" marL="0" rtl="0" algn="l">
              <a:spcBef>
                <a:spcPts val="1200"/>
              </a:spcBef>
              <a:spcAft>
                <a:spcPts val="0"/>
              </a:spcAft>
              <a:buNone/>
            </a:pPr>
            <a:r>
              <a:t/>
            </a:r>
            <a:endParaRPr b="1" sz="2400">
              <a:latin typeface="Arial"/>
              <a:ea typeface="Arial"/>
              <a:cs typeface="Arial"/>
              <a:sym typeface="Arial"/>
            </a:endParaRPr>
          </a:p>
          <a:p>
            <a:pPr indent="0" lvl="0" marL="0" rtl="0" algn="l">
              <a:spcBef>
                <a:spcPts val="1200"/>
              </a:spcBef>
              <a:spcAft>
                <a:spcPts val="1200"/>
              </a:spcAft>
              <a:buNone/>
            </a:pPr>
            <a:r>
              <a:rPr lang="en" sz="2500">
                <a:latin typeface="Arial"/>
                <a:ea typeface="Arial"/>
                <a:cs typeface="Arial"/>
                <a:sym typeface="Arial"/>
              </a:rPr>
              <a:t>amino acid changed from </a:t>
            </a:r>
            <a:r>
              <a:rPr b="1" lang="en" sz="2500">
                <a:highlight>
                  <a:srgbClr val="000000"/>
                </a:highlight>
                <a:latin typeface="Arial"/>
                <a:ea typeface="Arial"/>
                <a:cs typeface="Arial"/>
                <a:sym typeface="Arial"/>
              </a:rPr>
              <a:t>Glutamic acid</a:t>
            </a:r>
            <a:r>
              <a:rPr lang="en" sz="2500">
                <a:latin typeface="Arial"/>
                <a:ea typeface="Arial"/>
                <a:cs typeface="Arial"/>
                <a:sym typeface="Arial"/>
              </a:rPr>
              <a:t> to </a:t>
            </a:r>
            <a:r>
              <a:rPr b="1" lang="en" sz="2500">
                <a:highlight>
                  <a:srgbClr val="E69138"/>
                </a:highlight>
                <a:latin typeface="Arial"/>
                <a:ea typeface="Arial"/>
                <a:cs typeface="Arial"/>
                <a:sym typeface="Arial"/>
              </a:rPr>
              <a:t>Valine</a:t>
            </a:r>
            <a:r>
              <a:rPr lang="en" sz="2500">
                <a:latin typeface="Arial"/>
                <a:ea typeface="Arial"/>
                <a:cs typeface="Arial"/>
                <a:sym typeface="Arial"/>
              </a:rPr>
              <a:t> </a:t>
            </a:r>
            <a:endParaRPr b="1" sz="24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