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6"/>
  </p:notesMasterIdLst>
  <p:sldIdLst>
    <p:sldId id="256" r:id="rId2"/>
    <p:sldId id="260" r:id="rId3"/>
    <p:sldId id="261" r:id="rId4"/>
    <p:sldId id="262" r:id="rId5"/>
    <p:sldId id="263" r:id="rId6"/>
    <p:sldId id="264" r:id="rId7"/>
    <p:sldId id="265" r:id="rId8"/>
    <p:sldId id="266" r:id="rId9"/>
    <p:sldId id="269" r:id="rId10"/>
    <p:sldId id="272" r:id="rId11"/>
    <p:sldId id="267" r:id="rId12"/>
    <p:sldId id="268" r:id="rId13"/>
    <p:sldId id="270" r:id="rId14"/>
    <p:sldId id="271" r:id="rId1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BEFA8E9-02A8-4357-B666-8C4FFFC574BE}">
  <a:tblStyle styleId="{2BEFA8E9-02A8-4357-B666-8C4FFFC574BE}"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33401786-1373-4457-ABF6-7D505C67117A}" styleName="Table_1">
    <a:wholeTbl>
      <a:tcTxStyle b="off" i="off">
        <a:font>
          <a:latin typeface="Calibri"/>
          <a:ea typeface="Calibri"/>
          <a:cs typeface="Calibri"/>
        </a:font>
        <a:schemeClr val="dk1"/>
      </a:tcTxStyle>
      <a:tcStyle>
        <a:tcBdr>
          <a:left>
            <a:ln w="12700" cap="flat" cmpd="sng">
              <a:solidFill>
                <a:schemeClr val="accent5"/>
              </a:solidFill>
              <a:prstDash val="solid"/>
              <a:round/>
              <a:headEnd type="none" w="sm" len="sm"/>
              <a:tailEnd type="none" w="sm" len="sm"/>
            </a:ln>
          </a:left>
          <a:right>
            <a:ln w="12700" cap="flat" cmpd="sng">
              <a:solidFill>
                <a:schemeClr val="accent5"/>
              </a:solidFill>
              <a:prstDash val="solid"/>
              <a:round/>
              <a:headEnd type="none" w="sm" len="sm"/>
              <a:tailEnd type="none" w="sm" len="sm"/>
            </a:ln>
          </a:right>
          <a:top>
            <a:ln w="12700" cap="flat" cmpd="sng">
              <a:solidFill>
                <a:schemeClr val="accent5"/>
              </a:solidFill>
              <a:prstDash val="solid"/>
              <a:round/>
              <a:headEnd type="none" w="sm" len="sm"/>
              <a:tailEnd type="none" w="sm" len="sm"/>
            </a:ln>
          </a:top>
          <a:bottom>
            <a:ln w="12700" cap="flat" cmpd="sng">
              <a:solidFill>
                <a:schemeClr val="accent5"/>
              </a:solidFill>
              <a:prstDash val="solid"/>
              <a:round/>
              <a:headEnd type="none" w="sm" len="sm"/>
              <a:tailEnd type="none" w="sm" len="sm"/>
            </a:ln>
          </a:bottom>
          <a:insideH>
            <a:ln w="12700" cap="flat" cmpd="sng">
              <a:solidFill>
                <a:schemeClr val="accent5"/>
              </a:solidFill>
              <a:prstDash val="solid"/>
              <a:round/>
              <a:headEnd type="none" w="sm" len="sm"/>
              <a:tailEnd type="none" w="sm" len="sm"/>
            </a:ln>
          </a:insideH>
          <a:insideV>
            <a:ln w="12700" cap="flat" cmpd="sng">
              <a:solidFill>
                <a:schemeClr val="accent5"/>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tcStyle>
        <a:tcBdr/>
      </a:tcStyle>
    </a:lastCol>
    <a:firstCol>
      <a:tcTxStyle b="on" i="off"/>
      <a:tcStyle>
        <a:tcBdr/>
      </a:tcStyle>
    </a:firstCol>
    <a:lastRow>
      <a:tcTxStyle b="on" i="off"/>
      <a:tcStyle>
        <a:tcBdr>
          <a:top>
            <a:ln w="25400" cap="flat" cmpd="sng">
              <a:solidFill>
                <a:schemeClr val="accent5"/>
              </a:solidFill>
              <a:prstDash val="solid"/>
              <a:round/>
              <a:headEnd type="none" w="sm" len="sm"/>
              <a:tailEnd type="none" w="sm" len="sm"/>
            </a:ln>
          </a:top>
        </a:tcBdr>
        <a:fill>
          <a:solidFill>
            <a:srgbClr val="E9EFF7"/>
          </a:solidFill>
        </a:fill>
      </a:tcStyle>
    </a:lastRow>
    <a:seCell>
      <a:tcTxStyle/>
      <a:tcStyle>
        <a:tcBdr/>
      </a:tcStyle>
    </a:seCell>
    <a:swCell>
      <a:tcTxStyle/>
      <a:tcStyle>
        <a:tcBdr/>
      </a:tcStyle>
    </a:swCell>
    <a:firstRow>
      <a:tcTxStyle b="on" i="off"/>
      <a:tcStyle>
        <a:tcBdr/>
        <a:fill>
          <a:solidFill>
            <a:srgbClr val="E9EFF7"/>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4174"/>
  </p:normalViewPr>
  <p:slideViewPr>
    <p:cSldViewPr snapToGrid="0">
      <p:cViewPr varScale="1">
        <p:scale>
          <a:sx n="87" d="100"/>
          <a:sy n="87" d="100"/>
        </p:scale>
        <p:origin x="1344"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2-05-14T19:16:46.283" idx="1">
    <p:pos x="6000" y="0"/>
    <p:text>-Mikhal Stone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inmotion.org.nz/matariki-the-star"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www.youtube.com/watch?v=tLoDXwHpX6o" TargetMode="External"/><Relationship Id="rId3" Type="http://schemas.openxmlformats.org/officeDocument/2006/relationships/hyperlink" Target="https://nzmaths.co.nz/search?keys=matariki" TargetMode="External"/><Relationship Id="rId7" Type="http://schemas.openxmlformats.org/officeDocument/2006/relationships/hyperlink" Target="https://docs.google.com/presentation/d/1QxBsuzIjlGUJxR30HTBvUnaNCIa5JuEiGx_1ByLu45k/edit#slide=id.g22f22ee6d7_0_0"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instructionalseries.tki.org.nz/Instructional-Series/School-Journal/School-Journal-Level-2-November-2017/Celebrating-Puanga-at-Ramanui" TargetMode="External"/><Relationship Id="rId5" Type="http://schemas.openxmlformats.org/officeDocument/2006/relationships/hyperlink" Target="https://instructionalseries.tki.org.nz/Instructional-Series/Ready-to-Read-Colour-Wheel/Matariki" TargetMode="External"/><Relationship Id="rId4" Type="http://schemas.openxmlformats.org/officeDocument/2006/relationships/hyperlink" Target="https://technology.tki.org.nz/Technology-in-the-NZC/Planning-programmes-and-units-of-work/Technology-unit-planning/Celebrating-Matariki" TargetMode="External"/><Relationship Id="rId9" Type="http://schemas.openxmlformats.org/officeDocument/2006/relationships/hyperlink" Target="https://topteachingtasks.com/5-ways-to-introduce-matariki/"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thespinoff.co.nz/atea/22-12-2017/tamanuitera-the-sun-and-his-two-wives"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flickr.com/photos/ajecaldwell/"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theconversation.com/the-worlds-oldest-story-astronomers-say-global-myths-about-seven-sisters-stars-may-reach-back-100-000-years-151568"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mi-NZ" dirty="0"/>
              <a:t>Some ideas of an astronomy unit you could build around Matariki</a:t>
            </a:r>
          </a:p>
          <a:p>
            <a:pPr marL="0" lvl="0" indent="0" algn="l" rtl="0">
              <a:spcBef>
                <a:spcPts val="0"/>
              </a:spcBef>
              <a:spcAft>
                <a:spcPts val="0"/>
              </a:spcAft>
              <a:buNone/>
            </a:pPr>
            <a:r>
              <a:rPr lang="mi-NZ" dirty="0"/>
              <a:t>If you discuss this with your department you will come up with other things you could do too.</a:t>
            </a:r>
          </a:p>
          <a:p>
            <a:pPr marL="0" lvl="0" indent="0" algn="l" rtl="0">
              <a:spcBef>
                <a:spcPts val="0"/>
              </a:spcBef>
              <a:spcAft>
                <a:spcPts val="0"/>
              </a:spcAft>
              <a:buNone/>
            </a:pPr>
            <a:r>
              <a:rPr lang="mi-NZ" dirty="0"/>
              <a:t>These ideas could be used at both primary and secondary levels, integrated into other subjects slide 10</a:t>
            </a:r>
            <a:endParaRPr dirty="0"/>
          </a:p>
          <a:p>
            <a:pPr marL="0" lvl="0" indent="0" algn="l" rtl="0">
              <a:spcBef>
                <a:spcPts val="0"/>
              </a:spcBef>
              <a:spcAft>
                <a:spcPts val="0"/>
              </a:spcAft>
              <a:buNone/>
            </a:pP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cave painting in Chauvet is believed to show 3 star groups – Orion, Taurus and Pleiades</a:t>
            </a:r>
          </a:p>
          <a:p>
            <a:r>
              <a:rPr lang="en-US" dirty="0"/>
              <a:t>Different order in the northern hemisphere – Pleiades to the right of </a:t>
            </a:r>
            <a:r>
              <a:rPr lang="en-US" dirty="0" err="1"/>
              <a:t>Aldebran</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63285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a:solidFill>
                  <a:schemeClr val="hlink"/>
                </a:solidFill>
                <a:hlinkClick r:id="rId3"/>
              </a:rPr>
              <a:t>https://www.inmotion.org.nz/matariki-the-star</a:t>
            </a:r>
            <a:r>
              <a:rPr lang="en-US"/>
              <a:t>  </a:t>
            </a:r>
            <a:endParaRPr/>
          </a:p>
          <a:p>
            <a:pPr marL="0" lvl="0" indent="0" algn="l" rtl="0">
              <a:spcBef>
                <a:spcPts val="0"/>
              </a:spcBef>
              <a:spcAft>
                <a:spcPts val="0"/>
              </a:spcAft>
              <a:buNone/>
            </a:pPr>
            <a:r>
              <a:rPr lang="en-US"/>
              <a:t>App:  https://www.celestron.com/pages/skyportal-mobile-app </a:t>
            </a:r>
            <a:endParaRPr/>
          </a:p>
        </p:txBody>
      </p:sp>
      <p:sp>
        <p:nvSpPr>
          <p:cNvPr id="180" name="Google Shape;18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2af0ad52c7_2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12af0ad52c7_2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a:t>Ask students to bring a photo of an ancestor or someone who had passed on and share stories of what we remember about them.</a:t>
            </a:r>
            <a:endParaRPr/>
          </a:p>
          <a:p>
            <a:pPr marL="0" lvl="0" indent="0" algn="l" rtl="0">
              <a:lnSpc>
                <a:spcPct val="100000"/>
              </a:lnSpc>
              <a:spcBef>
                <a:spcPts val="0"/>
              </a:spcBef>
              <a:spcAft>
                <a:spcPts val="0"/>
              </a:spcAft>
              <a:buNone/>
            </a:pPr>
            <a:r>
              <a:rPr lang="en-US"/>
              <a:t>Lay down a hangi and feed the whole school of 600. Students learned how prep ground, prep food, set a table and serve their parents.</a:t>
            </a:r>
            <a:endParaRPr/>
          </a:p>
          <a:p>
            <a:pPr marL="0" lvl="0" indent="0" algn="l" rtl="0">
              <a:spcBef>
                <a:spcPts val="0"/>
              </a:spcBef>
              <a:spcAft>
                <a:spcPts val="0"/>
              </a:spcAft>
              <a:buNone/>
            </a:pPr>
            <a:endParaRPr/>
          </a:p>
          <a:p>
            <a:pPr marL="0" lvl="0" indent="0" algn="l" rtl="0">
              <a:spcBef>
                <a:spcPts val="0"/>
              </a:spcBef>
              <a:spcAft>
                <a:spcPts val="0"/>
              </a:spcAft>
              <a:buNone/>
            </a:pPr>
            <a:r>
              <a:rPr lang="en-US"/>
              <a:t>maths </a:t>
            </a:r>
            <a:r>
              <a:rPr lang="en-US" u="sng">
                <a:solidFill>
                  <a:schemeClr val="hlink"/>
                </a:solidFill>
                <a:hlinkClick r:id="rId3"/>
              </a:rPr>
              <a:t>https://nzmaths.co.nz/search?keys=matariki</a:t>
            </a:r>
            <a:endParaRPr/>
          </a:p>
          <a:p>
            <a:pPr marL="0" lvl="0" indent="0" algn="l" rtl="0">
              <a:spcBef>
                <a:spcPts val="0"/>
              </a:spcBef>
              <a:spcAft>
                <a:spcPts val="0"/>
              </a:spcAft>
              <a:buNone/>
            </a:pPr>
            <a:r>
              <a:rPr lang="en-US"/>
              <a:t>technology </a:t>
            </a:r>
            <a:r>
              <a:rPr lang="en-US" u="sng">
                <a:solidFill>
                  <a:schemeClr val="hlink"/>
                </a:solidFill>
                <a:hlinkClick r:id="rId4"/>
              </a:rPr>
              <a:t>https://technology.tki.org.nz/Technology-in-the-NZC/Planning-programmes-and-units-of-work/Technology-unit-planning/Celebrating-Matariki</a:t>
            </a:r>
            <a:endParaRPr/>
          </a:p>
          <a:p>
            <a:pPr marL="0" lvl="0" indent="0" algn="l" rtl="0">
              <a:spcBef>
                <a:spcPts val="0"/>
              </a:spcBef>
              <a:spcAft>
                <a:spcPts val="0"/>
              </a:spcAft>
              <a:buNone/>
            </a:pPr>
            <a:r>
              <a:rPr lang="en-US"/>
              <a:t>Social studies  </a:t>
            </a:r>
            <a:r>
              <a:rPr lang="en-US" u="sng">
                <a:solidFill>
                  <a:schemeClr val="hlink"/>
                </a:solidFill>
                <a:hlinkClick r:id="rId5"/>
              </a:rPr>
              <a:t>https://instructionalseries.tki.org.nz/Instructional-Series/Ready-to-Read-Colour-Wheel/Matariki</a:t>
            </a:r>
            <a:r>
              <a:rPr lang="en-US"/>
              <a:t> </a:t>
            </a:r>
            <a:endParaRPr/>
          </a:p>
          <a:p>
            <a:pPr marL="0" lvl="0" indent="0" algn="l" rtl="0">
              <a:spcBef>
                <a:spcPts val="0"/>
              </a:spcBef>
              <a:spcAft>
                <a:spcPts val="0"/>
              </a:spcAft>
              <a:buNone/>
            </a:pPr>
            <a:r>
              <a:rPr lang="en-US"/>
              <a:t>english </a:t>
            </a:r>
            <a:r>
              <a:rPr lang="en-US" u="sng">
                <a:solidFill>
                  <a:schemeClr val="hlink"/>
                </a:solidFill>
                <a:hlinkClick r:id="rId6"/>
              </a:rPr>
              <a:t>https://instructionalseries.tki.org.nz/Instructional-Series/School-Journal/School-Journal-Level-2-November-2017/Celebrating-Puanga-at-Ramanui</a:t>
            </a:r>
            <a:r>
              <a:rPr lang="en-US"/>
              <a:t> </a:t>
            </a:r>
            <a:endParaRPr/>
          </a:p>
          <a:p>
            <a:pPr marL="0" lvl="0" indent="0" algn="l" rtl="0">
              <a:spcBef>
                <a:spcPts val="0"/>
              </a:spcBef>
              <a:spcAft>
                <a:spcPts val="0"/>
              </a:spcAft>
              <a:buNone/>
            </a:pPr>
            <a:r>
              <a:rPr lang="en-US"/>
              <a:t>song </a:t>
            </a:r>
            <a:r>
              <a:rPr lang="en-US" u="sng">
                <a:solidFill>
                  <a:schemeClr val="hlink"/>
                </a:solidFill>
                <a:hlinkClick r:id="rId7"/>
              </a:rPr>
              <a:t>https://docs.google.com/presentation/d/1QxBsuzIjlGUJxR30HTBvUnaNCIa5JuEiGx_1ByLu45k/edit#slide=id.g22f22ee6d7_0_0</a:t>
            </a:r>
            <a:endParaRPr/>
          </a:p>
          <a:p>
            <a:pPr marL="0" lvl="0" indent="0" algn="l" rtl="0">
              <a:spcBef>
                <a:spcPts val="0"/>
              </a:spcBef>
              <a:spcAft>
                <a:spcPts val="0"/>
              </a:spcAft>
              <a:buNone/>
            </a:pPr>
            <a:r>
              <a:rPr lang="en-US"/>
              <a:t>2nd waiata </a:t>
            </a:r>
            <a:r>
              <a:rPr lang="en-US" u="sng">
                <a:solidFill>
                  <a:schemeClr val="hlink"/>
                </a:solidFill>
                <a:hlinkClick r:id="rId8"/>
              </a:rPr>
              <a:t>https://www.youtube.com/watch?v=tLoDXwHpX6o</a:t>
            </a:r>
            <a:endParaRPr/>
          </a:p>
          <a:p>
            <a:pPr marL="0" lvl="0" indent="0" algn="l" rtl="0">
              <a:spcBef>
                <a:spcPts val="0"/>
              </a:spcBef>
              <a:spcAft>
                <a:spcPts val="0"/>
              </a:spcAft>
              <a:buNone/>
            </a:pPr>
            <a:r>
              <a:rPr lang="en-US"/>
              <a:t>visual arts </a:t>
            </a:r>
            <a:r>
              <a:rPr lang="en-US" u="sng">
                <a:solidFill>
                  <a:schemeClr val="hlink"/>
                </a:solidFill>
                <a:hlinkClick r:id="rId9"/>
              </a:rPr>
              <a:t>https://topteachingtasks.com/5-ways-to-introduce-matariki/</a:t>
            </a:r>
            <a:endParaRPr/>
          </a:p>
          <a:p>
            <a:pPr marL="0" lvl="0" indent="0" algn="l" rtl="0">
              <a:spcBef>
                <a:spcPts val="0"/>
              </a:spcBef>
              <a:spcAft>
                <a:spcPts val="0"/>
              </a:spcAft>
              <a:buNone/>
            </a:pPr>
            <a:r>
              <a:rPr lang="en-US"/>
              <a:t>miriama Kamo</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88" name="Google Shape;188;g12af0ad52c7_2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Ask students to bring a photo of an ancestor or someone who had passed on and share stories of what we remember about them.</a:t>
            </a:r>
            <a:endParaRPr dirty="0"/>
          </a:p>
          <a:p>
            <a:pPr marL="0" lvl="0" indent="0" algn="l" rtl="0">
              <a:spcBef>
                <a:spcPts val="0"/>
              </a:spcBef>
              <a:spcAft>
                <a:spcPts val="0"/>
              </a:spcAft>
              <a:buSzPts val="1100"/>
              <a:buNone/>
            </a:pPr>
            <a:r>
              <a:rPr lang="en-US" dirty="0"/>
              <a:t>Lay down a </a:t>
            </a:r>
            <a:r>
              <a:rPr lang="en-US" dirty="0" err="1"/>
              <a:t>hangi</a:t>
            </a:r>
            <a:r>
              <a:rPr lang="en-US" dirty="0"/>
              <a:t> and feed the whole school of 600. Students learn how prep ground, prep food, set a table and serve their parents.</a:t>
            </a:r>
            <a:endParaRPr dirty="0"/>
          </a:p>
          <a:p>
            <a:pPr marL="0" lvl="0" indent="0" algn="l" rtl="0">
              <a:spcBef>
                <a:spcPts val="0"/>
              </a:spcBef>
              <a:spcAft>
                <a:spcPts val="0"/>
              </a:spcAft>
              <a:buNone/>
            </a:pPr>
            <a:r>
              <a:rPr lang="en-US" dirty="0"/>
              <a:t>Make an instrument</a:t>
            </a:r>
            <a:endParaRPr dirty="0"/>
          </a:p>
          <a:p>
            <a:pPr marL="0" lvl="0" indent="0" algn="l" rtl="0">
              <a:spcBef>
                <a:spcPts val="0"/>
              </a:spcBef>
              <a:spcAft>
                <a:spcPts val="0"/>
              </a:spcAft>
              <a:buNone/>
            </a:pPr>
            <a:r>
              <a:rPr lang="en-US" dirty="0"/>
              <a:t>Make flax stars, baskets</a:t>
            </a:r>
            <a:endParaRPr dirty="0"/>
          </a:p>
          <a:p>
            <a:pPr marL="0" lvl="0" indent="0" algn="l" rtl="0">
              <a:spcBef>
                <a:spcPts val="0"/>
              </a:spcBef>
              <a:spcAft>
                <a:spcPts val="0"/>
              </a:spcAft>
              <a:buNone/>
            </a:pPr>
            <a:r>
              <a:rPr lang="en-US" dirty="0"/>
              <a:t>Tikanga when gathering plants</a:t>
            </a:r>
            <a:endParaRPr dirty="0"/>
          </a:p>
          <a:p>
            <a:pPr marL="0" lvl="0" indent="0" algn="l" rtl="0">
              <a:spcBef>
                <a:spcPts val="0"/>
              </a:spcBef>
              <a:spcAft>
                <a:spcPts val="0"/>
              </a:spcAft>
              <a:buNone/>
            </a:pPr>
            <a:r>
              <a:rPr lang="en-US" dirty="0"/>
              <a:t>Gift giving</a:t>
            </a:r>
            <a:endParaRPr dirty="0"/>
          </a:p>
          <a:p>
            <a:pPr marL="0" lvl="0" indent="0" algn="l" rtl="0">
              <a:spcBef>
                <a:spcPts val="0"/>
              </a:spcBef>
              <a:spcAft>
                <a:spcPts val="0"/>
              </a:spcAft>
              <a:buNone/>
            </a:pPr>
            <a:r>
              <a:rPr lang="en-US" dirty="0"/>
              <a:t>What about behaviours? Being reflective, being thankful, remembering those who have died</a:t>
            </a:r>
            <a:endParaRPr dirty="0"/>
          </a:p>
          <a:p>
            <a:pPr marL="0" lvl="0" indent="0" algn="l" rtl="0">
              <a:spcBef>
                <a:spcPts val="0"/>
              </a:spcBef>
              <a:spcAft>
                <a:spcPts val="0"/>
              </a:spcAft>
              <a:buClr>
                <a:schemeClr val="dk1"/>
              </a:buClr>
              <a:buFont typeface="Arial"/>
              <a:buNone/>
            </a:pPr>
            <a:r>
              <a:rPr lang="en-US" dirty="0"/>
              <a:t>Image: https://</a:t>
            </a:r>
            <a:r>
              <a:rPr lang="en-US" dirty="0" err="1"/>
              <a:t>www.whakatane.com</a:t>
            </a:r>
            <a:r>
              <a:rPr lang="en-US" dirty="0"/>
              <a:t>/events/matariki-2021 </a:t>
            </a:r>
            <a:endParaRPr dirty="0"/>
          </a:p>
        </p:txBody>
      </p:sp>
      <p:sp>
        <p:nvSpPr>
          <p:cNvPr id="204" name="Google Shape;204;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Reflection time.  Pause.  Consider:-</a:t>
            </a:r>
            <a:endParaRPr/>
          </a:p>
          <a:p>
            <a:pPr marL="171450" lvl="0" indent="-171450" algn="l" rtl="0">
              <a:spcBef>
                <a:spcPts val="0"/>
              </a:spcBef>
              <a:spcAft>
                <a:spcPts val="0"/>
              </a:spcAft>
              <a:buClr>
                <a:schemeClr val="dk1"/>
              </a:buClr>
              <a:buSzPts val="1200"/>
              <a:buFont typeface="Arial"/>
              <a:buChar char="•"/>
            </a:pPr>
            <a:r>
              <a:rPr lang="en-US">
                <a:latin typeface="Calibri"/>
                <a:ea typeface="Calibri"/>
                <a:cs typeface="Calibri"/>
                <a:sym typeface="Calibri"/>
              </a:rPr>
              <a:t>What you take away?</a:t>
            </a:r>
            <a:endParaRPr/>
          </a:p>
          <a:p>
            <a:pPr marL="171450" lvl="0" indent="-171450" algn="l" rtl="0">
              <a:spcBef>
                <a:spcPts val="0"/>
              </a:spcBef>
              <a:spcAft>
                <a:spcPts val="0"/>
              </a:spcAft>
              <a:buClr>
                <a:schemeClr val="dk1"/>
              </a:buClr>
              <a:buSzPts val="1200"/>
              <a:buFont typeface="Arial"/>
              <a:buChar char="•"/>
            </a:pPr>
            <a:r>
              <a:rPr lang="en-US">
                <a:latin typeface="Calibri"/>
                <a:ea typeface="Calibri"/>
                <a:cs typeface="Calibri"/>
                <a:sym typeface="Calibri"/>
              </a:rPr>
              <a:t>What have I learnt? </a:t>
            </a:r>
            <a:endParaRPr/>
          </a:p>
          <a:p>
            <a:pPr marL="171450" lvl="0" indent="-171450" algn="l" rtl="0">
              <a:spcBef>
                <a:spcPts val="0"/>
              </a:spcBef>
              <a:spcAft>
                <a:spcPts val="0"/>
              </a:spcAft>
              <a:buClr>
                <a:schemeClr val="dk1"/>
              </a:buClr>
              <a:buSzPts val="1200"/>
              <a:buFont typeface="Arial"/>
              <a:buChar char="•"/>
            </a:pPr>
            <a:r>
              <a:rPr lang="en-US">
                <a:latin typeface="Calibri"/>
                <a:ea typeface="Calibri"/>
                <a:cs typeface="Calibri"/>
                <a:sym typeface="Calibri"/>
              </a:rPr>
              <a:t>What are my next steps </a:t>
            </a:r>
            <a:endParaRPr/>
          </a:p>
          <a:p>
            <a:pPr marL="0" lvl="0" indent="0" algn="l" rtl="0">
              <a:spcBef>
                <a:spcPts val="0"/>
              </a:spcBef>
              <a:spcAft>
                <a:spcPts val="0"/>
              </a:spcAft>
              <a:buClr>
                <a:schemeClr val="dk1"/>
              </a:buClr>
              <a:buSzPts val="1200"/>
              <a:buFont typeface="Calibri"/>
              <a:buNone/>
            </a:pPr>
            <a:r>
              <a:rPr lang="en-US">
                <a:latin typeface="Calibri"/>
                <a:ea typeface="Calibri"/>
                <a:cs typeface="Calibri"/>
                <a:sym typeface="Calibri"/>
              </a:rPr>
              <a:t>Image: https://spaceplace.nasa.gov/telescopes/en/ </a:t>
            </a:r>
            <a:endParaRPr/>
          </a:p>
        </p:txBody>
      </p:sp>
      <p:sp>
        <p:nvSpPr>
          <p:cNvPr id="211" name="Google Shape;21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Green = Nature of Science, NZC; Blue = Science capabilities. Image from Sabina Cleary</a:t>
            </a:r>
            <a:endParaRPr dirty="0"/>
          </a:p>
        </p:txBody>
      </p:sp>
      <p:sp>
        <p:nvSpPr>
          <p:cNvPr id="118" name="Google Shape;11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What astronomical cycles can we observe everyday that allow us to gather and interpret data. Because this is how scientists work and this is how Māori astronomy works. We can see the moon, sun and stars everyday (depending on the weather).</a:t>
            </a:r>
            <a:r>
              <a:rPr lang="en-US"/>
              <a:t> </a:t>
            </a:r>
            <a:endParaRPr/>
          </a:p>
        </p:txBody>
      </p:sp>
      <p:sp>
        <p:nvSpPr>
          <p:cNvPr id="126" name="Google Shape;12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Lunar diary?</a:t>
            </a:r>
            <a:endParaRPr/>
          </a:p>
          <a:p>
            <a:pPr marL="0" lvl="0" indent="0" algn="l" rtl="0">
              <a:spcBef>
                <a:spcPts val="0"/>
              </a:spcBef>
              <a:spcAft>
                <a:spcPts val="0"/>
              </a:spcAft>
              <a:buNone/>
            </a:pPr>
            <a:r>
              <a:rPr lang="en-US"/>
              <a:t>Model with globe and light source</a:t>
            </a:r>
            <a:endParaRPr/>
          </a:p>
          <a:p>
            <a:pPr marL="0" lvl="0" indent="0" algn="l" rtl="0">
              <a:spcBef>
                <a:spcPts val="0"/>
              </a:spcBef>
              <a:spcAft>
                <a:spcPts val="0"/>
              </a:spcAft>
              <a:buNone/>
            </a:pPr>
            <a:r>
              <a:rPr lang="en-US"/>
              <a:t>Connected </a:t>
            </a:r>
            <a:r>
              <a:rPr lang="en-US" sz="1100">
                <a:latin typeface="Times New Roman"/>
                <a:ea typeface="Times New Roman"/>
                <a:cs typeface="Times New Roman"/>
                <a:sym typeface="Times New Roman"/>
              </a:rPr>
              <a:t>https://instructionalseries.tki.org.nz/Instructional-Series/Connected/Connected-2013-level-3-Food-for-Thought/Why-Is-the-Moon-Upside-Down</a:t>
            </a:r>
            <a:endParaRPr sz="11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134" name="Google Shape;13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Cool Facts about a hot place : https://</a:t>
            </a:r>
            <a:r>
              <a:rPr lang="en-US" dirty="0" err="1"/>
              <a:t>instructionalseries.tki.org.nz</a:t>
            </a:r>
            <a:r>
              <a:rPr lang="en-US" dirty="0"/>
              <a:t>/Instructional-Series/School-Journal/School-Journal-Level-2-October-2015/Cool-Facts-about-a-Hot-Place</a:t>
            </a:r>
          </a:p>
          <a:p>
            <a:pPr marL="0" lvl="0" indent="0" algn="l" rtl="0">
              <a:spcBef>
                <a:spcPts val="0"/>
              </a:spcBef>
              <a:spcAft>
                <a:spcPts val="0"/>
              </a:spcAft>
              <a:buNone/>
            </a:pPr>
            <a:r>
              <a:rPr lang="en-US" dirty="0"/>
              <a:t>During day: https://</a:t>
            </a:r>
            <a:r>
              <a:rPr lang="en-US" dirty="0" err="1"/>
              <a:t>www.pbslearningmedia.org</a:t>
            </a:r>
            <a:r>
              <a:rPr lang="en-US" dirty="0"/>
              <a:t>/resource/buac18-k2-sci-ess-sunposition/changing-position-of-the-sun-in-the-sky/ </a:t>
            </a:r>
            <a:endParaRPr dirty="0"/>
          </a:p>
          <a:p>
            <a:pPr marL="0" lvl="0" indent="0" algn="l" rtl="0">
              <a:spcBef>
                <a:spcPts val="0"/>
              </a:spcBef>
              <a:spcAft>
                <a:spcPts val="0"/>
              </a:spcAft>
              <a:buNone/>
            </a:pPr>
            <a:r>
              <a:rPr lang="en-US" dirty="0"/>
              <a:t>Over year (highest </a:t>
            </a:r>
            <a:r>
              <a:rPr lang="en-US" dirty="0" err="1"/>
              <a:t>pt</a:t>
            </a:r>
            <a:r>
              <a:rPr lang="en-US" dirty="0"/>
              <a:t>, Melbourne) https://</a:t>
            </a:r>
            <a:r>
              <a:rPr lang="en-US" dirty="0" err="1"/>
              <a:t>www.mrsc.vic.gov.au</a:t>
            </a:r>
            <a:r>
              <a:rPr lang="en-US" dirty="0"/>
              <a:t>/files/assets/public/live-amp-work/environment/environmentally-sustainable-design-factsheets-2018_1.pdf</a:t>
            </a:r>
            <a:endParaRPr dirty="0"/>
          </a:p>
        </p:txBody>
      </p:sp>
      <p:sp>
        <p:nvSpPr>
          <p:cNvPr id="143" name="Google Shape;14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The pūrākau about </a:t>
            </a:r>
            <a:r>
              <a:rPr lang="en-US" sz="1200" dirty="0" err="1">
                <a:solidFill>
                  <a:schemeClr val="dk1"/>
                </a:solidFill>
                <a:latin typeface="Calibri"/>
                <a:ea typeface="Calibri"/>
                <a:cs typeface="Calibri"/>
                <a:sym typeface="Calibri"/>
              </a:rPr>
              <a:t>Tamanuitera</a:t>
            </a:r>
            <a:r>
              <a:rPr lang="en-US" sz="1200" dirty="0">
                <a:solidFill>
                  <a:schemeClr val="dk1"/>
                </a:solidFill>
                <a:latin typeface="Calibri"/>
                <a:ea typeface="Calibri"/>
                <a:cs typeface="Calibri"/>
                <a:sym typeface="Calibri"/>
              </a:rPr>
              <a:t> the sun and his two wives has codified knowledge around the yearly movement of the sun, maybe we can connect this to our own observations of the sun. </a:t>
            </a:r>
            <a:r>
              <a:rPr lang="en-US" sz="1200" u="sng" dirty="0">
                <a:solidFill>
                  <a:schemeClr val="hlink"/>
                </a:solidFill>
                <a:latin typeface="Calibri"/>
                <a:ea typeface="Calibri"/>
                <a:cs typeface="Calibri"/>
                <a:sym typeface="Calibri"/>
                <a:hlinkClick r:id="rId3"/>
              </a:rPr>
              <a:t>https://thespinoff.co.nz/atea/22-12-2017/tamanuitera-the-sun-and-his-two-wives</a:t>
            </a:r>
            <a:r>
              <a:rPr lang="en-US" sz="1200" dirty="0">
                <a:solidFill>
                  <a:schemeClr val="dk1"/>
                </a:solidFill>
                <a:latin typeface="Calibri"/>
                <a:ea typeface="Calibri"/>
                <a:cs typeface="Calibri"/>
                <a:sym typeface="Calibri"/>
              </a:rPr>
              <a:t> </a:t>
            </a:r>
            <a:endParaRPr dirty="0"/>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dirty="0" err="1"/>
              <a:t>Tamanuiterā</a:t>
            </a:r>
            <a:r>
              <a:rPr lang="en-US" dirty="0"/>
              <a:t>, the sun, makes his journey rising in the North-Eastern sky in the winter, through to the South-Eastern sky in the summer, and back again. </a:t>
            </a:r>
            <a:r>
              <a:rPr lang="en-US" dirty="0" err="1"/>
              <a:t>Tamanuiterā</a:t>
            </a:r>
            <a:r>
              <a:rPr lang="en-US" dirty="0"/>
              <a:t> splits part of each year between his beautiful wives Hine Takurua, the Winter Maid, and Hine Raumati, the Summer Maid. Hine Takurua and Hine Raumati live in two very different domains on Earth. Hine Takurua dwells out on the ocean and is connected to the foods of the sea, while Hine Raumati resides on land and supports all the various food that grows on Papatūānuku. The story of </a:t>
            </a:r>
            <a:r>
              <a:rPr lang="en-US" dirty="0" err="1"/>
              <a:t>Tamanuiterā</a:t>
            </a:r>
            <a:r>
              <a:rPr lang="en-US" dirty="0"/>
              <a:t> and his two wives is Māori understand the path that the sun takes in the sky and the resulting changing seasons.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Maui and the sun: You Tube video https://</a:t>
            </a:r>
            <a:r>
              <a:rPr lang="en-US" dirty="0" err="1"/>
              <a:t>www.youtube.com</a:t>
            </a:r>
            <a:r>
              <a:rPr lang="en-US" dirty="0"/>
              <a:t>/</a:t>
            </a:r>
            <a:r>
              <a:rPr lang="en-US" dirty="0" err="1"/>
              <a:t>watch?v</a:t>
            </a:r>
            <a:r>
              <a:rPr lang="en-US" dirty="0"/>
              <a:t>=jbM3PwcGi0g    </a:t>
            </a:r>
          </a:p>
          <a:p>
            <a:pPr marL="0" lvl="0" indent="0" algn="l" rtl="0">
              <a:spcBef>
                <a:spcPts val="0"/>
              </a:spcBef>
              <a:spcAft>
                <a:spcPts val="0"/>
              </a:spcAft>
              <a:buNone/>
            </a:pPr>
            <a:r>
              <a:rPr lang="en-US" dirty="0"/>
              <a:t>     Journal article https://</a:t>
            </a:r>
            <a:r>
              <a:rPr lang="en-US" dirty="0" err="1"/>
              <a:t>instructionalseries.tki.org.nz</a:t>
            </a:r>
            <a:r>
              <a:rPr lang="en-US" dirty="0"/>
              <a:t>/content/download/42166/468143/file/RTR-Maui%2520and%2520the%2520Sun-Online.pdf</a:t>
            </a:r>
            <a:r>
              <a:rPr lang="mi-NZ" dirty="0"/>
              <a:t> </a:t>
            </a:r>
          </a:p>
          <a:p>
            <a:pPr marL="0" lvl="0" indent="0" algn="l" rtl="0">
              <a:spcBef>
                <a:spcPts val="0"/>
              </a:spcBef>
              <a:spcAft>
                <a:spcPts val="0"/>
              </a:spcAft>
              <a:buNone/>
            </a:pPr>
            <a:r>
              <a:rPr lang="mi-NZ" dirty="0"/>
              <a:t>     Science Learning Hub resource https://www.sciencelearn.org.nz/resources/1752-maui-and-the-sun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Images </a:t>
            </a:r>
            <a:endParaRPr dirty="0"/>
          </a:p>
          <a:p>
            <a:pPr marL="0" lvl="0" indent="0" algn="l" rtl="0">
              <a:spcBef>
                <a:spcPts val="0"/>
              </a:spcBef>
              <a:spcAft>
                <a:spcPts val="0"/>
              </a:spcAft>
              <a:buNone/>
            </a:pPr>
            <a:r>
              <a:rPr lang="en-US" u="sng" dirty="0">
                <a:solidFill>
                  <a:schemeClr val="hlink"/>
                </a:solidFill>
                <a:hlinkClick r:id="rId4"/>
              </a:rPr>
              <a:t>Andrew Caldwell</a:t>
            </a:r>
            <a:r>
              <a:rPr lang="en-US" dirty="0"/>
              <a:t> </a:t>
            </a:r>
            <a:r>
              <a:rPr lang="en-US" b="0" dirty="0"/>
              <a:t>Good morning, </a:t>
            </a:r>
            <a:r>
              <a:rPr lang="en-US" b="0" dirty="0" err="1"/>
              <a:t>Tamanuitera</a:t>
            </a:r>
            <a:r>
              <a:rPr lang="en-US" b="0" dirty="0"/>
              <a:t>. Sunrise over Cape Kidnappers &amp; Atea a Rangi, Napier, Hawke's Bay, New Zealand</a:t>
            </a:r>
            <a:endParaRPr dirty="0"/>
          </a:p>
          <a:p>
            <a:pPr marL="0" lvl="0" indent="0" algn="l" rtl="0">
              <a:spcBef>
                <a:spcPts val="0"/>
              </a:spcBef>
              <a:spcAft>
                <a:spcPts val="0"/>
              </a:spcAft>
              <a:buNone/>
            </a:pPr>
            <a:endParaRPr dirty="0"/>
          </a:p>
        </p:txBody>
      </p:sp>
      <p:sp>
        <p:nvSpPr>
          <p:cNvPr id="153" name="Google Shape;15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Scorpius: </a:t>
            </a:r>
            <a:r>
              <a:rPr lang="en-US" dirty="0" err="1"/>
              <a:t>Stellarium</a:t>
            </a:r>
            <a:endParaRPr dirty="0"/>
          </a:p>
          <a:p>
            <a:pPr marL="0" lvl="0" indent="0" algn="l" rtl="0">
              <a:spcBef>
                <a:spcPts val="0"/>
              </a:spcBef>
              <a:spcAft>
                <a:spcPts val="0"/>
              </a:spcAft>
              <a:buNone/>
            </a:pPr>
            <a:r>
              <a:rPr lang="en-US" dirty="0"/>
              <a:t>Orion: https://</a:t>
            </a:r>
            <a:r>
              <a:rPr lang="en-US" dirty="0" err="1"/>
              <a:t>www.mistermoose.org</a:t>
            </a:r>
            <a:r>
              <a:rPr lang="en-US" dirty="0"/>
              <a:t>/</a:t>
            </a:r>
            <a:r>
              <a:rPr lang="en-US" dirty="0" err="1"/>
              <a:t>nz</a:t>
            </a:r>
            <a:r>
              <a:rPr lang="en-US" dirty="0"/>
              <a:t>/</a:t>
            </a:r>
            <a:r>
              <a:rPr lang="en-US" dirty="0" err="1"/>
              <a:t>arriving.html</a:t>
            </a:r>
            <a:endParaRPr dirty="0"/>
          </a:p>
          <a:p>
            <a:pPr marL="0" lvl="0" indent="0" algn="l" rtl="0">
              <a:spcBef>
                <a:spcPts val="0"/>
              </a:spcBef>
              <a:spcAft>
                <a:spcPts val="0"/>
              </a:spcAft>
              <a:buNone/>
            </a:pPr>
            <a:r>
              <a:rPr lang="en-US" dirty="0"/>
              <a:t>Science Capabilities</a:t>
            </a:r>
            <a:endParaRPr dirty="0"/>
          </a:p>
        </p:txBody>
      </p:sp>
      <p:sp>
        <p:nvSpPr>
          <p:cNvPr id="161" name="Google Shape;16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Matariki is low on the horizon in the NE sky, look between 5.30 a.m. and 6.30 a.m.</a:t>
            </a:r>
            <a:endParaRPr dirty="0"/>
          </a:p>
          <a:p>
            <a:pPr marL="0" lvl="0" indent="0" algn="l" rtl="0">
              <a:spcBef>
                <a:spcPts val="0"/>
              </a:spcBef>
              <a:spcAft>
                <a:spcPts val="0"/>
              </a:spcAft>
              <a:buNone/>
            </a:pPr>
            <a:r>
              <a:rPr lang="en-US" dirty="0"/>
              <a:t>Face NE </a:t>
            </a:r>
            <a:r>
              <a:rPr lang="en-US" dirty="0">
                <a:sym typeface="Wingdings" pitchFamily="2" charset="2"/>
              </a:rPr>
              <a:t></a:t>
            </a:r>
            <a:r>
              <a:rPr lang="en-US" dirty="0"/>
              <a:t> Find Tautoru (3 stars of Orion’s belt) </a:t>
            </a:r>
            <a:r>
              <a:rPr lang="en-US" dirty="0">
                <a:sym typeface="Wingdings" pitchFamily="2" charset="2"/>
              </a:rPr>
              <a:t> find</a:t>
            </a:r>
            <a:r>
              <a:rPr lang="en-US" dirty="0"/>
              <a:t> bright orange star to the left, </a:t>
            </a:r>
            <a:r>
              <a:rPr lang="en-US" dirty="0" err="1"/>
              <a:t>Taumata</a:t>
            </a:r>
            <a:r>
              <a:rPr lang="en-US" dirty="0"/>
              <a:t>-kuku (</a:t>
            </a:r>
            <a:r>
              <a:rPr lang="en-US" dirty="0" err="1"/>
              <a:t>Alderbaran</a:t>
            </a:r>
            <a:r>
              <a:rPr lang="en-US" dirty="0"/>
              <a:t>), follow line </a:t>
            </a:r>
            <a:r>
              <a:rPr lang="en-US" dirty="0" err="1"/>
              <a:t>til</a:t>
            </a:r>
            <a:r>
              <a:rPr lang="en-US" dirty="0"/>
              <a:t> hit </a:t>
            </a:r>
            <a:r>
              <a:rPr lang="en-US" dirty="0" err="1"/>
              <a:t>Mtaraiki</a:t>
            </a:r>
            <a:r>
              <a:rPr lang="en-US" dirty="0"/>
              <a:t> cluster. </a:t>
            </a:r>
            <a:endParaRPr dirty="0"/>
          </a:p>
          <a:p>
            <a:pPr marL="0" lvl="0" indent="0" algn="l" rtl="0">
              <a:spcBef>
                <a:spcPts val="0"/>
              </a:spcBef>
              <a:spcAft>
                <a:spcPts val="0"/>
              </a:spcAft>
              <a:buNone/>
            </a:pPr>
            <a:r>
              <a:rPr lang="en-US" dirty="0"/>
              <a:t>Also here: Puanga/</a:t>
            </a:r>
            <a:r>
              <a:rPr lang="en-US" dirty="0" err="1"/>
              <a:t>Puaka</a:t>
            </a:r>
            <a:r>
              <a:rPr lang="en-US" dirty="0"/>
              <a:t> (Rigel in Orion), Takurua (Sirius)</a:t>
            </a:r>
          </a:p>
          <a:p>
            <a:pPr marL="0" lvl="0" indent="0" algn="l" rtl="0">
              <a:spcBef>
                <a:spcPts val="0"/>
              </a:spcBef>
              <a:spcAft>
                <a:spcPts val="0"/>
              </a:spcAft>
              <a:buNone/>
            </a:pPr>
            <a:r>
              <a:rPr lang="en-US" dirty="0"/>
              <a:t>Matariki is a star cluster, a smaller closer group of stars, rather than a larger recognisable pattern (the constellation)</a:t>
            </a:r>
            <a:endParaRPr dirty="0"/>
          </a:p>
          <a:p>
            <a:pPr marL="0" lvl="0" indent="0" algn="l" rtl="0">
              <a:spcBef>
                <a:spcPts val="0"/>
              </a:spcBef>
              <a:spcAft>
                <a:spcPts val="0"/>
              </a:spcAft>
              <a:buNone/>
            </a:pPr>
            <a:endParaRPr dirty="0"/>
          </a:p>
        </p:txBody>
      </p:sp>
      <p:sp>
        <p:nvSpPr>
          <p:cNvPr id="172" name="Google Shape;17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Painting by Wendy Nungarrayi Brown titled Star (Seven Sisters) Dreaming</a:t>
            </a:r>
            <a:endParaRPr/>
          </a:p>
          <a:p>
            <a:pPr marL="0" marR="0" lvl="0" indent="0" algn="l" rtl="0">
              <a:lnSpc>
                <a:spcPct val="100000"/>
              </a:lnSpc>
              <a:spcBef>
                <a:spcPts val="0"/>
              </a:spcBef>
              <a:spcAft>
                <a:spcPts val="0"/>
              </a:spcAft>
              <a:buClr>
                <a:schemeClr val="dk1"/>
              </a:buClr>
              <a:buSzPts val="1200"/>
              <a:buFont typeface="Calibri"/>
              <a:buNone/>
            </a:pPr>
            <a:r>
              <a:rPr lang="en-US" sz="1200" u="sng">
                <a:solidFill>
                  <a:schemeClr val="hlink"/>
                </a:solidFill>
                <a:latin typeface="Calibri"/>
                <a:ea typeface="Calibri"/>
                <a:cs typeface="Calibri"/>
                <a:sym typeface="Calibri"/>
                <a:hlinkClick r:id="rId3"/>
              </a:rPr>
              <a:t>https://theconversation.com/the-worlds-oldest-story-astronomers-say-global-myths-about-seven-sisters-stars-may-reach-back-100-000-years-151568</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196" name="Google Shape;19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7" name="Google Shape;37;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s://topteachingtasks.com/5-ways-to-introduce-matariki/" TargetMode="External"/><Relationship Id="rId3" Type="http://schemas.openxmlformats.org/officeDocument/2006/relationships/hyperlink" Target="https://nzmaths.co.nz/search?keys=matariki" TargetMode="External"/><Relationship Id="rId7" Type="http://schemas.openxmlformats.org/officeDocument/2006/relationships/hyperlink" Target="https://technology.tki.org.nz/Technology-in-the-NZC/Planning-programmes-and-units-of-work/Technology-unit-planning/Celebrating-Matariki"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instructionalseries.tki.org.nz/Instructional-Series/Ready-to-Read-Colour-Wheel/Matariki" TargetMode="External"/><Relationship Id="rId11" Type="http://schemas.openxmlformats.org/officeDocument/2006/relationships/image" Target="../media/image15.png"/><Relationship Id="rId5" Type="http://schemas.openxmlformats.org/officeDocument/2006/relationships/hyperlink" Target="https://christchurch.bibliocommons.com/v2/search?query=The%20stolen%20stars%20of%20Matariki&amp;searchType=title&amp;_ga=2.9801846.2118144336.1593378916-509886533.1576633411" TargetMode="External"/><Relationship Id="rId10" Type="http://schemas.openxmlformats.org/officeDocument/2006/relationships/hyperlink" Target="https://www.youtube.com/watch?v=tLoDXwHpX6o" TargetMode="External"/><Relationship Id="rId4" Type="http://schemas.openxmlformats.org/officeDocument/2006/relationships/hyperlink" Target="https://instructionalseries.tki.org.nz/Instructional-Series/School-Journal/School-Journal-Level-2-November-2017/Celebrating-Puanga-at-Ramanui" TargetMode="External"/><Relationship Id="rId9" Type="http://schemas.openxmlformats.org/officeDocument/2006/relationships/hyperlink" Target="https://docs.google.com/presentation/d/1QxBsuzIjlGUJxR30HTBvUnaNCIa5JuEiGx_1ByLu45k/edit#slide=id.g22f22ee6d7_0_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3"/>
          <p:cNvSpPr txBox="1">
            <a:spLocks noGrp="1"/>
          </p:cNvSpPr>
          <p:nvPr>
            <p:ph type="ctrTitle"/>
          </p:nvPr>
        </p:nvSpPr>
        <p:spPr>
          <a:xfrm>
            <a:off x="1524000" y="1931669"/>
            <a:ext cx="9144000" cy="10610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7030A0"/>
              </a:buClr>
              <a:buSzPts val="6000"/>
              <a:buFont typeface="Calibri"/>
              <a:buNone/>
            </a:pPr>
            <a:r>
              <a:rPr lang="en-US" b="1" dirty="0">
                <a:solidFill>
                  <a:srgbClr val="7030A0"/>
                </a:solidFill>
              </a:rPr>
              <a:t>Science during Matariki</a:t>
            </a:r>
            <a:endParaRPr dirty="0"/>
          </a:p>
        </p:txBody>
      </p:sp>
      <p:sp>
        <p:nvSpPr>
          <p:cNvPr id="90" name="Google Shape;90;p13"/>
          <p:cNvSpPr txBox="1">
            <a:spLocks noGrp="1"/>
          </p:cNvSpPr>
          <p:nvPr>
            <p:ph type="subTitle" idx="1"/>
          </p:nvPr>
        </p:nvSpPr>
        <p:spPr>
          <a:xfrm>
            <a:off x="3810001" y="3197712"/>
            <a:ext cx="4571998" cy="82859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dirty="0"/>
              <a:t>Ian McHale</a:t>
            </a:r>
          </a:p>
          <a:p>
            <a:pPr marL="0" lvl="0" indent="0" algn="ctr" rtl="0">
              <a:lnSpc>
                <a:spcPct val="90000"/>
              </a:lnSpc>
              <a:spcBef>
                <a:spcPts val="0"/>
              </a:spcBef>
              <a:spcAft>
                <a:spcPts val="0"/>
              </a:spcAft>
              <a:buClr>
                <a:schemeClr val="dk1"/>
              </a:buClr>
              <a:buSzPts val="2400"/>
              <a:buNone/>
            </a:pPr>
            <a:r>
              <a:rPr lang="en-US" dirty="0"/>
              <a:t>NZASE</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B292AC-C9CB-69C0-DB4F-F4F9FBA16796}"/>
              </a:ext>
            </a:extLst>
          </p:cNvPr>
          <p:cNvPicPr>
            <a:picLocks noChangeAspect="1"/>
          </p:cNvPicPr>
          <p:nvPr/>
        </p:nvPicPr>
        <p:blipFill>
          <a:blip r:embed="rId3"/>
          <a:stretch>
            <a:fillRect/>
          </a:stretch>
        </p:blipFill>
        <p:spPr>
          <a:xfrm>
            <a:off x="3307669" y="1451282"/>
            <a:ext cx="8998147" cy="3955435"/>
          </a:xfrm>
          <a:prstGeom prst="rect">
            <a:avLst/>
          </a:prstGeom>
        </p:spPr>
      </p:pic>
      <p:sp>
        <p:nvSpPr>
          <p:cNvPr id="4" name="TextBox 3">
            <a:extLst>
              <a:ext uri="{FF2B5EF4-FFF2-40B4-BE49-F238E27FC236}">
                <a16:creationId xmlns:a16="http://schemas.microsoft.com/office/drawing/2014/main" id="{26B5DC70-5677-FD93-901B-16D67D9C9747}"/>
              </a:ext>
            </a:extLst>
          </p:cNvPr>
          <p:cNvSpPr txBox="1"/>
          <p:nvPr/>
        </p:nvSpPr>
        <p:spPr>
          <a:xfrm>
            <a:off x="221226" y="2090171"/>
            <a:ext cx="2890684" cy="2677656"/>
          </a:xfrm>
          <a:prstGeom prst="rect">
            <a:avLst/>
          </a:prstGeom>
          <a:noFill/>
        </p:spPr>
        <p:txBody>
          <a:bodyPr wrap="square" rtlCol="0">
            <a:spAutoFit/>
          </a:bodyPr>
          <a:lstStyle/>
          <a:p>
            <a:r>
              <a:rPr lang="en-US" sz="2800" dirty="0"/>
              <a:t>A cave painting in Chauvet is believed to show 3 star groups.</a:t>
            </a:r>
          </a:p>
          <a:p>
            <a:r>
              <a:rPr lang="en-US" sz="2800" dirty="0"/>
              <a:t>What do you notice?  </a:t>
            </a:r>
          </a:p>
        </p:txBody>
      </p:sp>
      <p:sp>
        <p:nvSpPr>
          <p:cNvPr id="5" name="TextBox 4">
            <a:extLst>
              <a:ext uri="{FF2B5EF4-FFF2-40B4-BE49-F238E27FC236}">
                <a16:creationId xmlns:a16="http://schemas.microsoft.com/office/drawing/2014/main" id="{C98568CF-71C5-6CC1-1235-603A8378D018}"/>
              </a:ext>
            </a:extLst>
          </p:cNvPr>
          <p:cNvSpPr txBox="1"/>
          <p:nvPr/>
        </p:nvSpPr>
        <p:spPr>
          <a:xfrm>
            <a:off x="0" y="351130"/>
            <a:ext cx="12191999" cy="707886"/>
          </a:xfrm>
          <a:prstGeom prst="rect">
            <a:avLst/>
          </a:prstGeom>
          <a:noFill/>
        </p:spPr>
        <p:txBody>
          <a:bodyPr wrap="square" rtlCol="0">
            <a:spAutoFit/>
          </a:bodyPr>
          <a:lstStyle/>
          <a:p>
            <a:r>
              <a:rPr lang="en-US" sz="4000" dirty="0"/>
              <a:t>   </a:t>
            </a:r>
            <a:r>
              <a:rPr lang="en-US" sz="4000" dirty="0">
                <a:solidFill>
                  <a:srgbClr val="7030A0"/>
                </a:solidFill>
              </a:rPr>
              <a:t>30,000 years ago people saw patterns in the stars</a:t>
            </a:r>
          </a:p>
        </p:txBody>
      </p:sp>
    </p:spTree>
    <p:extLst>
      <p:ext uri="{BB962C8B-B14F-4D97-AF65-F5344CB8AC3E}">
        <p14:creationId xmlns:p14="http://schemas.microsoft.com/office/powerpoint/2010/main" val="3145882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0A0"/>
              </a:buClr>
              <a:buSzPts val="4400"/>
              <a:buFont typeface="Calibri"/>
              <a:buNone/>
            </a:pPr>
            <a:r>
              <a:rPr lang="en-US">
                <a:solidFill>
                  <a:srgbClr val="7030A0"/>
                </a:solidFill>
              </a:rPr>
              <a:t>A useful site: inmotion</a:t>
            </a:r>
            <a:endParaRPr>
              <a:solidFill>
                <a:srgbClr val="7030A0"/>
              </a:solidFill>
            </a:endParaRPr>
          </a:p>
        </p:txBody>
      </p:sp>
      <p:sp>
        <p:nvSpPr>
          <p:cNvPr id="183" name="Google Shape;183;p24"/>
          <p:cNvSpPr txBox="1">
            <a:spLocks noGrp="1"/>
          </p:cNvSpPr>
          <p:nvPr>
            <p:ph type="body" idx="1"/>
          </p:nvPr>
        </p:nvSpPr>
        <p:spPr>
          <a:xfrm>
            <a:off x="838200" y="1825625"/>
            <a:ext cx="10515600" cy="466725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Goes through each star with some information and an activity</a:t>
            </a:r>
            <a:endParaRPr/>
          </a:p>
          <a:p>
            <a:pPr marL="685800" lvl="1" indent="-228600" algn="l" rtl="0">
              <a:lnSpc>
                <a:spcPct val="90000"/>
              </a:lnSpc>
              <a:spcBef>
                <a:spcPts val="500"/>
              </a:spcBef>
              <a:spcAft>
                <a:spcPts val="0"/>
              </a:spcAft>
              <a:buClr>
                <a:schemeClr val="dk1"/>
              </a:buClr>
              <a:buSzPts val="2400"/>
              <a:buChar char="•"/>
            </a:pPr>
            <a:r>
              <a:rPr lang="en-US"/>
              <a:t>Make kawakawa balm</a:t>
            </a:r>
            <a:endParaRPr/>
          </a:p>
          <a:p>
            <a:pPr marL="685800" lvl="1" indent="-228600" algn="l" rtl="0">
              <a:lnSpc>
                <a:spcPct val="90000"/>
              </a:lnSpc>
              <a:spcBef>
                <a:spcPts val="500"/>
              </a:spcBef>
              <a:spcAft>
                <a:spcPts val="0"/>
              </a:spcAft>
              <a:buClr>
                <a:schemeClr val="dk1"/>
              </a:buClr>
              <a:buSzPts val="2400"/>
              <a:buChar char="•"/>
            </a:pPr>
            <a:r>
              <a:rPr lang="en-US"/>
              <a:t>Enlarge a child’s artwork</a:t>
            </a:r>
            <a:endParaRPr/>
          </a:p>
          <a:p>
            <a:pPr marL="685800" lvl="1" indent="-228600" algn="l" rtl="0">
              <a:lnSpc>
                <a:spcPct val="90000"/>
              </a:lnSpc>
              <a:spcBef>
                <a:spcPts val="500"/>
              </a:spcBef>
              <a:spcAft>
                <a:spcPts val="0"/>
              </a:spcAft>
              <a:buClr>
                <a:schemeClr val="dk1"/>
              </a:buClr>
              <a:buSzPts val="2400"/>
              <a:buChar char="•"/>
            </a:pPr>
            <a:r>
              <a:rPr lang="en-US"/>
              <a:t>Plan a garden</a:t>
            </a:r>
            <a:endParaRPr/>
          </a:p>
          <a:p>
            <a:pPr marL="685800" lvl="1" indent="-228600" algn="l" rtl="0">
              <a:lnSpc>
                <a:spcPct val="90000"/>
              </a:lnSpc>
              <a:spcBef>
                <a:spcPts val="500"/>
              </a:spcBef>
              <a:spcAft>
                <a:spcPts val="0"/>
              </a:spcAft>
              <a:buClr>
                <a:schemeClr val="dk1"/>
              </a:buClr>
              <a:buSzPts val="2400"/>
              <a:buChar char="•"/>
            </a:pPr>
            <a:r>
              <a:rPr lang="en-US"/>
              <a:t>Sing a waiata</a:t>
            </a:r>
            <a:endParaRPr/>
          </a:p>
          <a:p>
            <a:pPr marL="685800" lvl="1" indent="-228600" algn="l" rtl="0">
              <a:lnSpc>
                <a:spcPct val="90000"/>
              </a:lnSpc>
              <a:spcBef>
                <a:spcPts val="500"/>
              </a:spcBef>
              <a:spcAft>
                <a:spcPts val="0"/>
              </a:spcAft>
              <a:buClr>
                <a:schemeClr val="dk1"/>
              </a:buClr>
              <a:buSzPts val="2400"/>
              <a:buChar char="•"/>
            </a:pPr>
            <a:r>
              <a:rPr lang="en-US"/>
              <a:t>Create with playdough</a:t>
            </a:r>
            <a:endParaRPr/>
          </a:p>
          <a:p>
            <a:pPr marL="685800" lvl="1" indent="-228600" algn="l" rtl="0">
              <a:lnSpc>
                <a:spcPct val="90000"/>
              </a:lnSpc>
              <a:spcBef>
                <a:spcPts val="500"/>
              </a:spcBef>
              <a:spcAft>
                <a:spcPts val="0"/>
              </a:spcAft>
              <a:buClr>
                <a:schemeClr val="dk1"/>
              </a:buClr>
              <a:buSzPts val="2400"/>
              <a:buChar char="•"/>
            </a:pPr>
            <a:r>
              <a:rPr lang="en-US"/>
              <a:t>Make rain sounds</a:t>
            </a:r>
            <a:endParaRPr/>
          </a:p>
          <a:p>
            <a:pPr marL="685800" lvl="1" indent="-228600" algn="l" rtl="0">
              <a:lnSpc>
                <a:spcPct val="90000"/>
              </a:lnSpc>
              <a:spcBef>
                <a:spcPts val="500"/>
              </a:spcBef>
              <a:spcAft>
                <a:spcPts val="0"/>
              </a:spcAft>
              <a:buClr>
                <a:schemeClr val="dk1"/>
              </a:buClr>
              <a:buSzPts val="2400"/>
              <a:buChar char="•"/>
            </a:pPr>
            <a:r>
              <a:rPr lang="en-US"/>
              <a:t>Make a flax flower</a:t>
            </a:r>
            <a:endParaRPr/>
          </a:p>
          <a:p>
            <a:pPr marL="685800" lvl="1" indent="-228600" algn="l" rtl="0">
              <a:lnSpc>
                <a:spcPct val="90000"/>
              </a:lnSpc>
              <a:spcBef>
                <a:spcPts val="500"/>
              </a:spcBef>
              <a:spcAft>
                <a:spcPts val="0"/>
              </a:spcAft>
              <a:buClr>
                <a:schemeClr val="dk1"/>
              </a:buClr>
              <a:buSzPts val="2400"/>
              <a:buChar char="•"/>
            </a:pPr>
            <a:r>
              <a:rPr lang="en-US"/>
              <a:t>Rewena bread</a:t>
            </a:r>
            <a:endParaRPr/>
          </a:p>
          <a:p>
            <a:pPr marL="685800" lvl="1" indent="-228600" algn="l" rtl="0">
              <a:lnSpc>
                <a:spcPct val="90000"/>
              </a:lnSpc>
              <a:spcBef>
                <a:spcPts val="500"/>
              </a:spcBef>
              <a:spcAft>
                <a:spcPts val="0"/>
              </a:spcAft>
              <a:buClr>
                <a:schemeClr val="dk1"/>
              </a:buClr>
              <a:buSzPts val="2400"/>
              <a:buChar char="•"/>
            </a:pPr>
            <a:r>
              <a:rPr lang="en-US"/>
              <a:t>Make a kite</a:t>
            </a:r>
            <a:endParaRPr/>
          </a:p>
          <a:p>
            <a:pPr marL="685800" lvl="1" indent="-228600" algn="l" rtl="0">
              <a:lnSpc>
                <a:spcPct val="90000"/>
              </a:lnSpc>
              <a:spcBef>
                <a:spcPts val="500"/>
              </a:spcBef>
              <a:spcAft>
                <a:spcPts val="0"/>
              </a:spcAft>
              <a:buClr>
                <a:schemeClr val="dk1"/>
              </a:buClr>
              <a:buSzPts val="2400"/>
              <a:buChar char="•"/>
            </a:pPr>
            <a:r>
              <a:rPr lang="en-US"/>
              <a:t>Explore Celestron SkyPortal app</a:t>
            </a:r>
            <a:endParaRPr/>
          </a:p>
        </p:txBody>
      </p:sp>
      <p:pic>
        <p:nvPicPr>
          <p:cNvPr id="184" name="Google Shape;184;p24"/>
          <p:cNvPicPr preferRelativeResize="0"/>
          <p:nvPr/>
        </p:nvPicPr>
        <p:blipFill rotWithShape="1">
          <a:blip r:embed="rId3">
            <a:alphaModFix/>
          </a:blip>
          <a:srcRect/>
          <a:stretch/>
        </p:blipFill>
        <p:spPr>
          <a:xfrm>
            <a:off x="6135578" y="2514600"/>
            <a:ext cx="6056422" cy="4343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5"/>
          <p:cNvSpPr txBox="1">
            <a:spLocks noGrp="1"/>
          </p:cNvSpPr>
          <p:nvPr>
            <p:ph type="title"/>
          </p:nvPr>
        </p:nvSpPr>
        <p:spPr>
          <a:xfrm>
            <a:off x="838200" y="365125"/>
            <a:ext cx="67080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solidFill>
                  <a:srgbClr val="7030A0"/>
                </a:solidFill>
              </a:rPr>
              <a:t>Cross-curricular links</a:t>
            </a:r>
            <a:endParaRPr>
              <a:solidFill>
                <a:srgbClr val="7030A0"/>
              </a:solidFill>
            </a:endParaRPr>
          </a:p>
        </p:txBody>
      </p:sp>
      <p:sp>
        <p:nvSpPr>
          <p:cNvPr id="191" name="Google Shape;191;p25"/>
          <p:cNvSpPr txBox="1">
            <a:spLocks noGrp="1"/>
          </p:cNvSpPr>
          <p:nvPr>
            <p:ph type="body" idx="1"/>
          </p:nvPr>
        </p:nvSpPr>
        <p:spPr>
          <a:xfrm>
            <a:off x="838200" y="1825625"/>
            <a:ext cx="5830200" cy="40974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en-US"/>
              <a:t>How can we incorporate Matariki into</a:t>
            </a:r>
            <a:endParaRPr/>
          </a:p>
          <a:p>
            <a:pPr marL="457200" lvl="0" indent="-342900" algn="l" rtl="0">
              <a:spcBef>
                <a:spcPts val="1000"/>
              </a:spcBef>
              <a:spcAft>
                <a:spcPts val="0"/>
              </a:spcAft>
              <a:buSzPts val="1800"/>
              <a:buChar char="•"/>
            </a:pPr>
            <a:r>
              <a:rPr lang="en-US" u="sng">
                <a:solidFill>
                  <a:schemeClr val="hlink"/>
                </a:solidFill>
                <a:hlinkClick r:id="rId3"/>
              </a:rPr>
              <a:t>maths</a:t>
            </a:r>
            <a:r>
              <a:rPr lang="en-US"/>
              <a:t>/numeracy?</a:t>
            </a:r>
            <a:endParaRPr/>
          </a:p>
          <a:p>
            <a:pPr marL="457200" lvl="0" indent="-342900" algn="l" rtl="0">
              <a:spcBef>
                <a:spcPts val="0"/>
              </a:spcBef>
              <a:spcAft>
                <a:spcPts val="0"/>
              </a:spcAft>
              <a:buSzPts val="1800"/>
              <a:buChar char="•"/>
            </a:pPr>
            <a:r>
              <a:rPr lang="en-US" u="sng">
                <a:solidFill>
                  <a:schemeClr val="hlink"/>
                </a:solidFill>
                <a:hlinkClick r:id="rId4"/>
              </a:rPr>
              <a:t>english</a:t>
            </a:r>
            <a:r>
              <a:rPr lang="en-US"/>
              <a:t>/literacy - reading? writing?</a:t>
            </a:r>
            <a:endParaRPr/>
          </a:p>
          <a:p>
            <a:pPr marL="457200" lvl="0" indent="-342900" algn="l" rtl="0">
              <a:spcBef>
                <a:spcPts val="0"/>
              </a:spcBef>
              <a:spcAft>
                <a:spcPts val="0"/>
              </a:spcAft>
              <a:buSzPts val="1800"/>
              <a:buChar char="•"/>
            </a:pPr>
            <a:r>
              <a:rPr lang="en-US" u="sng">
                <a:solidFill>
                  <a:schemeClr val="hlink"/>
                </a:solidFill>
                <a:latin typeface="Arial"/>
                <a:ea typeface="Arial"/>
                <a:cs typeface="Arial"/>
                <a:sym typeface="Arial"/>
                <a:hlinkClick r:id="rId5"/>
              </a:rPr>
              <a:t>Miriama Kamo reading her book </a:t>
            </a:r>
            <a:r>
              <a:rPr lang="en-US" i="1" u="sng">
                <a:solidFill>
                  <a:schemeClr val="hlink"/>
                </a:solidFill>
                <a:latin typeface="Arial"/>
                <a:ea typeface="Arial"/>
                <a:cs typeface="Arial"/>
                <a:sym typeface="Arial"/>
                <a:hlinkClick r:id="rId5"/>
              </a:rPr>
              <a:t>The stolen stars of Matariki</a:t>
            </a:r>
            <a:r>
              <a:rPr lang="en-US">
                <a:latin typeface="Arial"/>
                <a:ea typeface="Arial"/>
                <a:cs typeface="Arial"/>
                <a:sym typeface="Arial"/>
              </a:rPr>
              <a:t>.</a:t>
            </a:r>
            <a:endParaRPr/>
          </a:p>
          <a:p>
            <a:pPr marL="457200" lvl="0" indent="-342900" algn="l" rtl="0">
              <a:spcBef>
                <a:spcPts val="0"/>
              </a:spcBef>
              <a:spcAft>
                <a:spcPts val="0"/>
              </a:spcAft>
              <a:buSzPts val="1800"/>
              <a:buChar char="•"/>
            </a:pPr>
            <a:r>
              <a:rPr lang="en-US" u="sng">
                <a:solidFill>
                  <a:schemeClr val="hlink"/>
                </a:solidFill>
                <a:hlinkClick r:id="rId6"/>
              </a:rPr>
              <a:t>social studies</a:t>
            </a:r>
            <a:r>
              <a:rPr lang="en-US"/>
              <a:t> ?</a:t>
            </a:r>
            <a:endParaRPr/>
          </a:p>
          <a:p>
            <a:pPr marL="457200" lvl="0" indent="-342900" algn="l" rtl="0">
              <a:spcBef>
                <a:spcPts val="0"/>
              </a:spcBef>
              <a:spcAft>
                <a:spcPts val="0"/>
              </a:spcAft>
              <a:buSzPts val="1800"/>
              <a:buChar char="•"/>
            </a:pPr>
            <a:r>
              <a:rPr lang="en-US" u="sng">
                <a:solidFill>
                  <a:schemeClr val="hlink"/>
                </a:solidFill>
                <a:hlinkClick r:id="rId7"/>
              </a:rPr>
              <a:t>technology</a:t>
            </a:r>
            <a:r>
              <a:rPr lang="en-US"/>
              <a:t>?</a:t>
            </a:r>
            <a:endParaRPr/>
          </a:p>
          <a:p>
            <a:pPr marL="457200" lvl="0" indent="-342900" algn="l" rtl="0">
              <a:spcBef>
                <a:spcPts val="0"/>
              </a:spcBef>
              <a:spcAft>
                <a:spcPts val="0"/>
              </a:spcAft>
              <a:buSzPts val="1800"/>
              <a:buChar char="•"/>
            </a:pPr>
            <a:r>
              <a:rPr lang="en-US"/>
              <a:t>the arts? </a:t>
            </a:r>
            <a:r>
              <a:rPr lang="en-US" u="sng">
                <a:solidFill>
                  <a:schemeClr val="hlink"/>
                </a:solidFill>
                <a:hlinkClick r:id="rId8"/>
              </a:rPr>
              <a:t>visual arts</a:t>
            </a:r>
            <a:r>
              <a:rPr lang="en-US"/>
              <a:t> ?</a:t>
            </a:r>
            <a:endParaRPr/>
          </a:p>
          <a:p>
            <a:pPr marL="457200" lvl="0" indent="-342900" algn="l" rtl="0">
              <a:spcBef>
                <a:spcPts val="0"/>
              </a:spcBef>
              <a:spcAft>
                <a:spcPts val="0"/>
              </a:spcAft>
              <a:buSzPts val="1800"/>
              <a:buChar char="•"/>
            </a:pPr>
            <a:r>
              <a:rPr lang="en-US" u="sng">
                <a:solidFill>
                  <a:schemeClr val="hlink"/>
                </a:solidFill>
                <a:hlinkClick r:id="rId9"/>
              </a:rPr>
              <a:t>1st waiata</a:t>
            </a:r>
            <a:r>
              <a:rPr lang="en-US"/>
              <a:t> or </a:t>
            </a:r>
            <a:r>
              <a:rPr lang="en-US" u="sng">
                <a:solidFill>
                  <a:schemeClr val="hlink"/>
                </a:solidFill>
                <a:hlinkClick r:id="rId10"/>
              </a:rPr>
              <a:t>2nd waiata</a:t>
            </a:r>
            <a:r>
              <a:rPr lang="en-US"/>
              <a:t>?</a:t>
            </a:r>
            <a:endParaRPr/>
          </a:p>
          <a:p>
            <a:pPr marL="457200" lvl="0" indent="-342900" algn="l" rtl="0">
              <a:spcBef>
                <a:spcPts val="0"/>
              </a:spcBef>
              <a:spcAft>
                <a:spcPts val="0"/>
              </a:spcAft>
              <a:buSzPts val="1800"/>
              <a:buChar char="•"/>
            </a:pPr>
            <a:r>
              <a:rPr lang="en-US"/>
              <a:t>??</a:t>
            </a:r>
            <a:endParaRPr/>
          </a:p>
        </p:txBody>
      </p:sp>
      <p:pic>
        <p:nvPicPr>
          <p:cNvPr id="192" name="Google Shape;192;p25"/>
          <p:cNvPicPr preferRelativeResize="0"/>
          <p:nvPr/>
        </p:nvPicPr>
        <p:blipFill>
          <a:blip r:embed="rId11">
            <a:alphaModFix/>
          </a:blip>
          <a:stretch>
            <a:fillRect/>
          </a:stretch>
        </p:blipFill>
        <p:spPr>
          <a:xfrm>
            <a:off x="7052359" y="2196649"/>
            <a:ext cx="5139645" cy="29036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7030A0"/>
              </a:buClr>
              <a:buSzPts val="4400"/>
              <a:buFont typeface="Calibri"/>
              <a:buNone/>
            </a:pPr>
            <a:r>
              <a:rPr lang="en-US">
                <a:solidFill>
                  <a:srgbClr val="7030A0"/>
                </a:solidFill>
              </a:rPr>
              <a:t>Other ideas?</a:t>
            </a:r>
            <a:endParaRPr/>
          </a:p>
        </p:txBody>
      </p:sp>
      <p:pic>
        <p:nvPicPr>
          <p:cNvPr id="207" name="Google Shape;207;p27" descr="Matariki 2021 | Whakatāne NZ"/>
          <p:cNvPicPr preferRelativeResize="0"/>
          <p:nvPr/>
        </p:nvPicPr>
        <p:blipFill rotWithShape="1">
          <a:blip r:embed="rId3">
            <a:alphaModFix/>
          </a:blip>
          <a:srcRect/>
          <a:stretch/>
        </p:blipFill>
        <p:spPr>
          <a:xfrm>
            <a:off x="1497134" y="1690688"/>
            <a:ext cx="9197731" cy="459886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0A0"/>
              </a:buClr>
              <a:buSzPts val="4400"/>
              <a:buFont typeface="Calibri"/>
              <a:buNone/>
            </a:pPr>
            <a:r>
              <a:rPr lang="en-US">
                <a:solidFill>
                  <a:srgbClr val="7030A0"/>
                </a:solidFill>
              </a:rPr>
              <a:t>Reflection</a:t>
            </a:r>
            <a:endParaRPr/>
          </a:p>
        </p:txBody>
      </p:sp>
      <p:sp>
        <p:nvSpPr>
          <p:cNvPr id="214" name="Google Shape;214;p28"/>
          <p:cNvSpPr txBox="1">
            <a:spLocks noGrp="1"/>
          </p:cNvSpPr>
          <p:nvPr>
            <p:ph type="body" idx="1"/>
          </p:nvPr>
        </p:nvSpPr>
        <p:spPr>
          <a:xfrm>
            <a:off x="838200" y="1825625"/>
            <a:ext cx="4845908"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What have I learnt?</a:t>
            </a:r>
            <a:endParaRPr/>
          </a:p>
          <a:p>
            <a:pPr marL="228600" lvl="0" indent="-228600" algn="l" rtl="0">
              <a:lnSpc>
                <a:spcPct val="90000"/>
              </a:lnSpc>
              <a:spcBef>
                <a:spcPts val="1000"/>
              </a:spcBef>
              <a:spcAft>
                <a:spcPts val="0"/>
              </a:spcAft>
              <a:buClr>
                <a:schemeClr val="dk1"/>
              </a:buClr>
              <a:buSzPts val="2800"/>
              <a:buChar char="•"/>
            </a:pPr>
            <a:r>
              <a:rPr lang="en-US"/>
              <a:t>What do I take away?</a:t>
            </a:r>
            <a:endParaRPr/>
          </a:p>
          <a:p>
            <a:pPr marL="228600" lvl="0" indent="-228600" algn="l" rtl="0">
              <a:lnSpc>
                <a:spcPct val="90000"/>
              </a:lnSpc>
              <a:spcBef>
                <a:spcPts val="1000"/>
              </a:spcBef>
              <a:spcAft>
                <a:spcPts val="0"/>
              </a:spcAft>
              <a:buClr>
                <a:schemeClr val="dk1"/>
              </a:buClr>
              <a:buSzPts val="2800"/>
              <a:buChar char="•"/>
            </a:pPr>
            <a:r>
              <a:rPr lang="en-US"/>
              <a:t>What are my next steps?</a:t>
            </a:r>
            <a:endParaRPr/>
          </a:p>
        </p:txBody>
      </p:sp>
      <p:pic>
        <p:nvPicPr>
          <p:cNvPr id="215" name="Google Shape;215;p28"/>
          <p:cNvPicPr preferRelativeResize="0"/>
          <p:nvPr/>
        </p:nvPicPr>
        <p:blipFill rotWithShape="1">
          <a:blip r:embed="rId3">
            <a:alphaModFix/>
          </a:blip>
          <a:srcRect/>
          <a:stretch/>
        </p:blipFill>
        <p:spPr>
          <a:xfrm>
            <a:off x="5016500" y="996950"/>
            <a:ext cx="6337300" cy="48641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0A0"/>
              </a:buClr>
              <a:buSzPts val="4400"/>
              <a:buFont typeface="Calibri"/>
              <a:buNone/>
            </a:pPr>
            <a:r>
              <a:rPr lang="en-US">
                <a:solidFill>
                  <a:srgbClr val="7030A0"/>
                </a:solidFill>
              </a:rPr>
              <a:t>NoS focus?</a:t>
            </a:r>
            <a:endParaRPr/>
          </a:p>
        </p:txBody>
      </p:sp>
      <p:sp>
        <p:nvSpPr>
          <p:cNvPr id="121" name="Google Shape;121;p17"/>
          <p:cNvSpPr txBox="1">
            <a:spLocks noGrp="1"/>
          </p:cNvSpPr>
          <p:nvPr>
            <p:ph type="body" idx="1"/>
          </p:nvPr>
        </p:nvSpPr>
        <p:spPr>
          <a:xfrm>
            <a:off x="838200" y="1825625"/>
            <a:ext cx="10515600" cy="69515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What aspects of NoS or Science Capabilities might be useful here?</a:t>
            </a:r>
            <a:endParaRPr/>
          </a:p>
          <a:p>
            <a:pPr marL="228600" lvl="0" indent="-50800" algn="l" rtl="0">
              <a:lnSpc>
                <a:spcPct val="90000"/>
              </a:lnSpc>
              <a:spcBef>
                <a:spcPts val="1000"/>
              </a:spcBef>
              <a:spcAft>
                <a:spcPts val="0"/>
              </a:spcAft>
              <a:buClr>
                <a:schemeClr val="dk1"/>
              </a:buClr>
              <a:buSzPts val="2800"/>
              <a:buNone/>
            </a:pPr>
            <a:endParaRPr/>
          </a:p>
        </p:txBody>
      </p:sp>
      <p:graphicFrame>
        <p:nvGraphicFramePr>
          <p:cNvPr id="122" name="Google Shape;122;p17"/>
          <p:cNvGraphicFramePr/>
          <p:nvPr/>
        </p:nvGraphicFramePr>
        <p:xfrm>
          <a:off x="76705" y="2848764"/>
          <a:ext cx="12038600" cy="3931950"/>
        </p:xfrm>
        <a:graphic>
          <a:graphicData uri="http://schemas.openxmlformats.org/drawingml/2006/table">
            <a:tbl>
              <a:tblPr firstRow="1" bandRow="1">
                <a:noFill/>
                <a:tableStyleId>{2BEFA8E9-02A8-4357-B666-8C4FFFC574BE}</a:tableStyleId>
              </a:tblPr>
              <a:tblGrid>
                <a:gridCol w="2651400">
                  <a:extLst>
                    <a:ext uri="{9D8B030D-6E8A-4147-A177-3AD203B41FA5}">
                      <a16:colId xmlns:a16="http://schemas.microsoft.com/office/drawing/2014/main" val="20000"/>
                    </a:ext>
                  </a:extLst>
                </a:gridCol>
                <a:gridCol w="3367900">
                  <a:extLst>
                    <a:ext uri="{9D8B030D-6E8A-4147-A177-3AD203B41FA5}">
                      <a16:colId xmlns:a16="http://schemas.microsoft.com/office/drawing/2014/main" val="20001"/>
                    </a:ext>
                  </a:extLst>
                </a:gridCol>
                <a:gridCol w="3009650">
                  <a:extLst>
                    <a:ext uri="{9D8B030D-6E8A-4147-A177-3AD203B41FA5}">
                      <a16:colId xmlns:a16="http://schemas.microsoft.com/office/drawing/2014/main" val="20002"/>
                    </a:ext>
                  </a:extLst>
                </a:gridCol>
                <a:gridCol w="3009650">
                  <a:extLst>
                    <a:ext uri="{9D8B030D-6E8A-4147-A177-3AD203B41FA5}">
                      <a16:colId xmlns:a16="http://schemas.microsoft.com/office/drawing/2014/main" val="20003"/>
                    </a:ext>
                  </a:extLst>
                </a:gridCol>
              </a:tblGrid>
              <a:tr h="779425">
                <a:tc>
                  <a:txBody>
                    <a:bodyPr/>
                    <a:lstStyle/>
                    <a:p>
                      <a:pPr marL="0" marR="0" lvl="0" indent="0" algn="l" rtl="0">
                        <a:spcBef>
                          <a:spcPts val="0"/>
                        </a:spcBef>
                        <a:spcAft>
                          <a:spcPts val="0"/>
                        </a:spcAft>
                        <a:buNone/>
                      </a:pPr>
                      <a:r>
                        <a:rPr lang="en-US" sz="2400" u="none" strike="noStrike" cap="none"/>
                        <a:t>Investigating in Science </a:t>
                      </a:r>
                      <a:endParaRPr sz="2400"/>
                    </a:p>
                  </a:txBody>
                  <a:tcPr marL="91450" marR="91450" marT="45725" marB="45725">
                    <a:solidFill>
                      <a:srgbClr val="548135"/>
                    </a:solidFill>
                  </a:tcPr>
                </a:tc>
                <a:tc>
                  <a:txBody>
                    <a:bodyPr/>
                    <a:lstStyle/>
                    <a:p>
                      <a:pPr marL="0" marR="0" lvl="0" indent="0" algn="l" rtl="0">
                        <a:spcBef>
                          <a:spcPts val="0"/>
                        </a:spcBef>
                        <a:spcAft>
                          <a:spcPts val="0"/>
                        </a:spcAft>
                        <a:buNone/>
                      </a:pPr>
                      <a:r>
                        <a:rPr lang="en-US" sz="2400"/>
                        <a:t>Understanding about Science</a:t>
                      </a:r>
                      <a:endParaRPr sz="2400"/>
                    </a:p>
                  </a:txBody>
                  <a:tcPr marL="91450" marR="91450" marT="45725" marB="45725">
                    <a:solidFill>
                      <a:srgbClr val="548135"/>
                    </a:solidFill>
                  </a:tcPr>
                </a:tc>
                <a:tc>
                  <a:txBody>
                    <a:bodyPr/>
                    <a:lstStyle/>
                    <a:p>
                      <a:pPr marL="0" marR="0" lvl="0" indent="0" algn="l" rtl="0">
                        <a:spcBef>
                          <a:spcPts val="0"/>
                        </a:spcBef>
                        <a:spcAft>
                          <a:spcPts val="0"/>
                        </a:spcAft>
                        <a:buNone/>
                      </a:pPr>
                      <a:r>
                        <a:rPr lang="en-US" sz="2400"/>
                        <a:t>Communicating in Science </a:t>
                      </a:r>
                      <a:endParaRPr sz="2400"/>
                    </a:p>
                  </a:txBody>
                  <a:tcPr marL="91450" marR="91450" marT="45725" marB="45725">
                    <a:solidFill>
                      <a:srgbClr val="548135"/>
                    </a:solidFill>
                  </a:tcPr>
                </a:tc>
                <a:tc>
                  <a:txBody>
                    <a:bodyPr/>
                    <a:lstStyle/>
                    <a:p>
                      <a:pPr marL="0" marR="0" lvl="0" indent="0" algn="l" rtl="0">
                        <a:spcBef>
                          <a:spcPts val="0"/>
                        </a:spcBef>
                        <a:spcAft>
                          <a:spcPts val="0"/>
                        </a:spcAft>
                        <a:buNone/>
                      </a:pPr>
                      <a:r>
                        <a:rPr lang="en-US" sz="2400"/>
                        <a:t>Participating &amp; Contributing</a:t>
                      </a:r>
                      <a:endParaRPr sz="2400"/>
                    </a:p>
                  </a:txBody>
                  <a:tcPr marL="91450" marR="91450" marT="45725" marB="45725">
                    <a:solidFill>
                      <a:srgbClr val="548135"/>
                    </a:solidFill>
                  </a:tcPr>
                </a:tc>
                <a:extLst>
                  <a:ext uri="{0D108BD9-81ED-4DB2-BD59-A6C34878D82A}">
                    <a16:rowId xmlns:a16="http://schemas.microsoft.com/office/drawing/2014/main" val="10000"/>
                  </a:ext>
                </a:extLst>
              </a:tr>
              <a:tr h="625100">
                <a:tc>
                  <a:txBody>
                    <a:bodyPr/>
                    <a:lstStyle/>
                    <a:p>
                      <a:pPr marL="0" marR="0" lvl="0" indent="0" algn="l" rtl="0">
                        <a:spcBef>
                          <a:spcPts val="0"/>
                        </a:spcBef>
                        <a:spcAft>
                          <a:spcPts val="0"/>
                        </a:spcAft>
                        <a:buNone/>
                      </a:pPr>
                      <a:r>
                        <a:rPr lang="en-US" sz="2400"/>
                        <a:t>Where the focus is on student investigations</a:t>
                      </a:r>
                      <a:endParaRPr sz="2400"/>
                    </a:p>
                  </a:txBody>
                  <a:tcPr marL="91450" marR="91450" marT="45725" marB="45725">
                    <a:solidFill>
                      <a:srgbClr val="FFF2CC"/>
                    </a:solidFill>
                  </a:tcPr>
                </a:tc>
                <a:tc>
                  <a:txBody>
                    <a:bodyPr/>
                    <a:lstStyle/>
                    <a:p>
                      <a:pPr marL="0" marR="0" lvl="0" indent="0" algn="l" rtl="0">
                        <a:spcBef>
                          <a:spcPts val="0"/>
                        </a:spcBef>
                        <a:spcAft>
                          <a:spcPts val="0"/>
                        </a:spcAft>
                        <a:buNone/>
                      </a:pPr>
                      <a:r>
                        <a:rPr lang="en-US" sz="2400"/>
                        <a:t>Where the focus is on scientists’ work</a:t>
                      </a:r>
                      <a:endParaRPr sz="2400"/>
                    </a:p>
                  </a:txBody>
                  <a:tcPr marL="91450" marR="91450" marT="45725" marB="45725">
                    <a:solidFill>
                      <a:srgbClr val="FFF2CC"/>
                    </a:solidFill>
                  </a:tcPr>
                </a:tc>
                <a:tc>
                  <a:txBody>
                    <a:bodyPr/>
                    <a:lstStyle/>
                    <a:p>
                      <a:pPr marL="0" marR="0" lvl="0" indent="0" algn="l" rtl="0">
                        <a:spcBef>
                          <a:spcPts val="0"/>
                        </a:spcBef>
                        <a:spcAft>
                          <a:spcPts val="0"/>
                        </a:spcAft>
                        <a:buNone/>
                      </a:pPr>
                      <a:r>
                        <a:rPr lang="en-US" sz="2400"/>
                        <a:t>Making meaning of scientific representations</a:t>
                      </a:r>
                      <a:endParaRPr sz="2400"/>
                    </a:p>
                  </a:txBody>
                  <a:tcPr marL="91450" marR="91450" marT="45725" marB="45725">
                    <a:solidFill>
                      <a:srgbClr val="FFF2CC"/>
                    </a:solidFill>
                  </a:tcPr>
                </a:tc>
                <a:tc>
                  <a:txBody>
                    <a:bodyPr/>
                    <a:lstStyle/>
                    <a:p>
                      <a:pPr marL="0" marR="0" lvl="0" indent="0" algn="l" rtl="0">
                        <a:spcBef>
                          <a:spcPts val="0"/>
                        </a:spcBef>
                        <a:spcAft>
                          <a:spcPts val="0"/>
                        </a:spcAft>
                        <a:buNone/>
                      </a:pPr>
                      <a:r>
                        <a:rPr lang="en-US" sz="2400"/>
                        <a:t>Is about taking action</a:t>
                      </a:r>
                      <a:endParaRPr sz="2400"/>
                    </a:p>
                  </a:txBody>
                  <a:tcPr marL="91450" marR="91450" marT="45725" marB="45725">
                    <a:solidFill>
                      <a:srgbClr val="FFF2CC"/>
                    </a:solidFill>
                  </a:tcPr>
                </a:tc>
                <a:extLst>
                  <a:ext uri="{0D108BD9-81ED-4DB2-BD59-A6C34878D82A}">
                    <a16:rowId xmlns:a16="http://schemas.microsoft.com/office/drawing/2014/main" val="10001"/>
                  </a:ext>
                </a:extLst>
              </a:tr>
              <a:tr h="1160875">
                <a:tc>
                  <a:txBody>
                    <a:bodyPr/>
                    <a:lstStyle/>
                    <a:p>
                      <a:pPr marL="0" marR="0" lvl="0" indent="0" algn="l" rtl="0">
                        <a:spcBef>
                          <a:spcPts val="0"/>
                        </a:spcBef>
                        <a:spcAft>
                          <a:spcPts val="0"/>
                        </a:spcAft>
                        <a:buNone/>
                      </a:pPr>
                      <a:r>
                        <a:rPr lang="en-US" sz="2400">
                          <a:solidFill>
                            <a:schemeClr val="lt1"/>
                          </a:solidFill>
                        </a:rPr>
                        <a:t>Gather and Interpreting Data</a:t>
                      </a:r>
                      <a:endParaRPr/>
                    </a:p>
                    <a:p>
                      <a:pPr marL="0" marR="0" lvl="0" indent="0" algn="l" rtl="0">
                        <a:spcBef>
                          <a:spcPts val="0"/>
                        </a:spcBef>
                        <a:spcAft>
                          <a:spcPts val="0"/>
                        </a:spcAft>
                        <a:buNone/>
                      </a:pPr>
                      <a:r>
                        <a:rPr lang="en-US" sz="2400">
                          <a:solidFill>
                            <a:schemeClr val="lt1"/>
                          </a:solidFill>
                        </a:rPr>
                        <a:t>Using Evidence</a:t>
                      </a:r>
                      <a:endParaRPr/>
                    </a:p>
                    <a:p>
                      <a:pPr marL="0" marR="0" lvl="0" indent="0" algn="l" rtl="0">
                        <a:spcBef>
                          <a:spcPts val="0"/>
                        </a:spcBef>
                        <a:spcAft>
                          <a:spcPts val="0"/>
                        </a:spcAft>
                        <a:buNone/>
                      </a:pPr>
                      <a:r>
                        <a:rPr lang="en-US" sz="2400">
                          <a:solidFill>
                            <a:schemeClr val="lt1"/>
                          </a:solidFill>
                        </a:rPr>
                        <a:t>Critiquing Evidence</a:t>
                      </a:r>
                      <a:endParaRPr sz="2400">
                        <a:solidFill>
                          <a:schemeClr val="lt1"/>
                        </a:solidFill>
                      </a:endParaRPr>
                    </a:p>
                  </a:txBody>
                  <a:tcPr marL="91450" marR="91450" marT="45725" marB="45725">
                    <a:solidFill>
                      <a:srgbClr val="2E75B5"/>
                    </a:solidFill>
                  </a:tcPr>
                </a:tc>
                <a:tc>
                  <a:txBody>
                    <a:bodyPr/>
                    <a:lstStyle/>
                    <a:p>
                      <a:pPr marL="0" marR="0" lvl="0" indent="0" algn="l" rtl="0">
                        <a:spcBef>
                          <a:spcPts val="0"/>
                        </a:spcBef>
                        <a:spcAft>
                          <a:spcPts val="0"/>
                        </a:spcAft>
                        <a:buNone/>
                      </a:pPr>
                      <a:r>
                        <a:rPr lang="en-US" sz="2400">
                          <a:solidFill>
                            <a:schemeClr val="lt1"/>
                          </a:solidFill>
                        </a:rPr>
                        <a:t>Gather and Interpreting Data</a:t>
                      </a:r>
                      <a:endParaRPr/>
                    </a:p>
                    <a:p>
                      <a:pPr marL="0" marR="0" lvl="0" indent="0" algn="l" rtl="0">
                        <a:spcBef>
                          <a:spcPts val="0"/>
                        </a:spcBef>
                        <a:spcAft>
                          <a:spcPts val="0"/>
                        </a:spcAft>
                        <a:buNone/>
                      </a:pPr>
                      <a:r>
                        <a:rPr lang="en-US" sz="2400">
                          <a:solidFill>
                            <a:schemeClr val="lt1"/>
                          </a:solidFill>
                        </a:rPr>
                        <a:t>Using Evidence</a:t>
                      </a:r>
                      <a:endParaRPr/>
                    </a:p>
                    <a:p>
                      <a:pPr marL="0" marR="0" lvl="0" indent="0" algn="l" rtl="0">
                        <a:spcBef>
                          <a:spcPts val="0"/>
                        </a:spcBef>
                        <a:spcAft>
                          <a:spcPts val="0"/>
                        </a:spcAft>
                        <a:buNone/>
                      </a:pPr>
                      <a:r>
                        <a:rPr lang="en-US" sz="2400">
                          <a:solidFill>
                            <a:schemeClr val="lt1"/>
                          </a:solidFill>
                        </a:rPr>
                        <a:t>Critiquing Evidence</a:t>
                      </a:r>
                      <a:endParaRPr sz="2400">
                        <a:solidFill>
                          <a:schemeClr val="lt1"/>
                        </a:solidFill>
                      </a:endParaRPr>
                    </a:p>
                    <a:p>
                      <a:pPr marL="0" marR="0" lvl="0" indent="0" algn="l" rtl="0">
                        <a:spcBef>
                          <a:spcPts val="0"/>
                        </a:spcBef>
                        <a:spcAft>
                          <a:spcPts val="0"/>
                        </a:spcAft>
                        <a:buNone/>
                      </a:pPr>
                      <a:endParaRPr sz="2400">
                        <a:solidFill>
                          <a:schemeClr val="lt1"/>
                        </a:solidFill>
                      </a:endParaRPr>
                    </a:p>
                  </a:txBody>
                  <a:tcPr marL="91450" marR="91450" marT="45725" marB="45725">
                    <a:solidFill>
                      <a:srgbClr val="2E75B5"/>
                    </a:solidFill>
                  </a:tcPr>
                </a:tc>
                <a:tc>
                  <a:txBody>
                    <a:bodyPr/>
                    <a:lstStyle/>
                    <a:p>
                      <a:pPr marL="0" marR="0" lvl="0" indent="0" algn="l" rtl="0">
                        <a:spcBef>
                          <a:spcPts val="0"/>
                        </a:spcBef>
                        <a:spcAft>
                          <a:spcPts val="0"/>
                        </a:spcAft>
                        <a:buNone/>
                      </a:pPr>
                      <a:r>
                        <a:rPr lang="en-US" sz="2400">
                          <a:solidFill>
                            <a:schemeClr val="lt1"/>
                          </a:solidFill>
                        </a:rPr>
                        <a:t>Interpreting Representations</a:t>
                      </a:r>
                      <a:endParaRPr sz="2400">
                        <a:solidFill>
                          <a:schemeClr val="lt1"/>
                        </a:solidFill>
                      </a:endParaRPr>
                    </a:p>
                  </a:txBody>
                  <a:tcPr marL="91450" marR="91450" marT="45725" marB="45725">
                    <a:solidFill>
                      <a:srgbClr val="2E75B5"/>
                    </a:solidFill>
                  </a:tcPr>
                </a:tc>
                <a:tc>
                  <a:txBody>
                    <a:bodyPr/>
                    <a:lstStyle/>
                    <a:p>
                      <a:pPr marL="0" marR="0" lvl="0" indent="0" algn="l" rtl="0">
                        <a:spcBef>
                          <a:spcPts val="0"/>
                        </a:spcBef>
                        <a:spcAft>
                          <a:spcPts val="0"/>
                        </a:spcAft>
                        <a:buNone/>
                      </a:pPr>
                      <a:r>
                        <a:rPr lang="en-US" sz="2400">
                          <a:solidFill>
                            <a:schemeClr val="lt1"/>
                          </a:solidFill>
                        </a:rPr>
                        <a:t>Engaging with Science </a:t>
                      </a:r>
                      <a:endParaRPr sz="2400">
                        <a:solidFill>
                          <a:schemeClr val="lt1"/>
                        </a:solidFill>
                      </a:endParaRPr>
                    </a:p>
                  </a:txBody>
                  <a:tcPr marL="91450" marR="91450" marT="45725" marB="45725">
                    <a:solidFill>
                      <a:srgbClr val="2E75B5"/>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0A0"/>
              </a:buClr>
              <a:buSzPts val="4400"/>
              <a:buFont typeface="Calibri"/>
              <a:buNone/>
            </a:pPr>
            <a:r>
              <a:rPr lang="en-US">
                <a:solidFill>
                  <a:srgbClr val="7030A0"/>
                </a:solidFill>
              </a:rPr>
              <a:t>Start with observable astronomical patterns</a:t>
            </a:r>
            <a:endParaRPr/>
          </a:p>
        </p:txBody>
      </p:sp>
      <p:sp>
        <p:nvSpPr>
          <p:cNvPr id="129" name="Google Shape;129;p18"/>
          <p:cNvSpPr txBox="1">
            <a:spLocks noGrp="1"/>
          </p:cNvSpPr>
          <p:nvPr>
            <p:ph type="body" idx="1"/>
          </p:nvPr>
        </p:nvSpPr>
        <p:spPr>
          <a:xfrm>
            <a:off x="457200" y="1690688"/>
            <a:ext cx="10515600" cy="4351338"/>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800"/>
              <a:buChar char="•"/>
            </a:pPr>
            <a:r>
              <a:rPr lang="en-US" dirty="0"/>
              <a:t>What can students see?</a:t>
            </a:r>
            <a:endParaRPr dirty="0"/>
          </a:p>
          <a:p>
            <a:pPr marL="228600" lvl="0" indent="-228600" algn="l" rtl="0">
              <a:lnSpc>
                <a:spcPct val="90000"/>
              </a:lnSpc>
              <a:spcBef>
                <a:spcPts val="1000"/>
              </a:spcBef>
              <a:spcAft>
                <a:spcPts val="0"/>
              </a:spcAft>
              <a:buClr>
                <a:schemeClr val="dk1"/>
              </a:buClr>
              <a:buSzPts val="2800"/>
              <a:buChar char="•"/>
            </a:pPr>
            <a:r>
              <a:rPr lang="en-US" dirty="0"/>
              <a:t>Focus on </a:t>
            </a:r>
            <a:endParaRPr dirty="0"/>
          </a:p>
          <a:p>
            <a:pPr marL="685800" lvl="1" indent="-228600" algn="l" rtl="0">
              <a:lnSpc>
                <a:spcPct val="90000"/>
              </a:lnSpc>
              <a:spcBef>
                <a:spcPts val="500"/>
              </a:spcBef>
              <a:spcAft>
                <a:spcPts val="0"/>
              </a:spcAft>
              <a:buClr>
                <a:schemeClr val="dk1"/>
              </a:buClr>
              <a:buSzPts val="2400"/>
              <a:buChar char="•"/>
            </a:pPr>
            <a:r>
              <a:rPr lang="en-US" dirty="0"/>
              <a:t>Observation and inference</a:t>
            </a:r>
            <a:endParaRPr dirty="0"/>
          </a:p>
          <a:p>
            <a:pPr marL="685800" lvl="1" indent="-228600" algn="l" rtl="0">
              <a:lnSpc>
                <a:spcPct val="90000"/>
              </a:lnSpc>
              <a:spcBef>
                <a:spcPts val="500"/>
              </a:spcBef>
              <a:spcAft>
                <a:spcPts val="0"/>
              </a:spcAft>
              <a:buClr>
                <a:schemeClr val="dk1"/>
              </a:buClr>
              <a:buSzPts val="2400"/>
              <a:buChar char="•"/>
            </a:pPr>
            <a:r>
              <a:rPr lang="en-US" dirty="0"/>
              <a:t>Systematic recording</a:t>
            </a:r>
            <a:endParaRPr dirty="0"/>
          </a:p>
          <a:p>
            <a:pPr marL="685800" lvl="1" indent="-228600" algn="l" rtl="0">
              <a:lnSpc>
                <a:spcPct val="90000"/>
              </a:lnSpc>
              <a:spcBef>
                <a:spcPts val="500"/>
              </a:spcBef>
              <a:spcAft>
                <a:spcPts val="0"/>
              </a:spcAft>
              <a:buClr>
                <a:schemeClr val="dk1"/>
              </a:buClr>
              <a:buSzPts val="2400"/>
              <a:buChar char="•"/>
            </a:pPr>
            <a:r>
              <a:rPr lang="en-US" dirty="0"/>
              <a:t>Drawing and labelling</a:t>
            </a:r>
            <a:endParaRPr dirty="0"/>
          </a:p>
          <a:p>
            <a:pPr marL="685800" lvl="1" indent="-228600" algn="l" rtl="0">
              <a:lnSpc>
                <a:spcPct val="90000"/>
              </a:lnSpc>
              <a:spcBef>
                <a:spcPts val="500"/>
              </a:spcBef>
              <a:spcAft>
                <a:spcPts val="0"/>
              </a:spcAft>
              <a:buClr>
                <a:schemeClr val="dk1"/>
              </a:buClr>
              <a:buSzPts val="2400"/>
              <a:buChar char="•"/>
            </a:pPr>
            <a:r>
              <a:rPr lang="en-US" dirty="0"/>
              <a:t>Interpreting data</a:t>
            </a:r>
            <a:endParaRPr dirty="0"/>
          </a:p>
          <a:p>
            <a:pPr marL="685800" lvl="1" indent="-228600" algn="l" rtl="0">
              <a:lnSpc>
                <a:spcPct val="90000"/>
              </a:lnSpc>
              <a:spcBef>
                <a:spcPts val="500"/>
              </a:spcBef>
              <a:spcAft>
                <a:spcPts val="0"/>
              </a:spcAft>
              <a:buClr>
                <a:schemeClr val="dk1"/>
              </a:buClr>
              <a:buSzPts val="2400"/>
              <a:buChar char="•"/>
            </a:pPr>
            <a:r>
              <a:rPr lang="en-US" dirty="0"/>
              <a:t>Check students understand the points of the compass</a:t>
            </a:r>
            <a:endParaRPr dirty="0"/>
          </a:p>
          <a:p>
            <a:pPr marL="228600" lvl="0" indent="-228600" algn="l" rtl="0">
              <a:lnSpc>
                <a:spcPct val="90000"/>
              </a:lnSpc>
              <a:spcBef>
                <a:spcPts val="1000"/>
              </a:spcBef>
              <a:spcAft>
                <a:spcPts val="0"/>
              </a:spcAft>
              <a:buClr>
                <a:schemeClr val="dk1"/>
              </a:buClr>
              <a:buSzPts val="2800"/>
              <a:buChar char="•"/>
            </a:pPr>
            <a:r>
              <a:rPr lang="en-US" dirty="0"/>
              <a:t>… of the sun, moon, constellations and how their                           movement changes thru the day/night/month/year</a:t>
            </a:r>
          </a:p>
          <a:p>
            <a:pPr marL="228600" lvl="0" indent="-228600" algn="l" rtl="0">
              <a:lnSpc>
                <a:spcPct val="90000"/>
              </a:lnSpc>
              <a:spcBef>
                <a:spcPts val="1000"/>
              </a:spcBef>
              <a:spcAft>
                <a:spcPts val="0"/>
              </a:spcAft>
              <a:buClr>
                <a:schemeClr val="dk1"/>
              </a:buClr>
              <a:buSzPts val="2800"/>
              <a:buChar char="•"/>
            </a:pPr>
            <a:r>
              <a:rPr lang="en-US" dirty="0"/>
              <a:t>What activities, readings might be useful here?</a:t>
            </a:r>
            <a:endParaRPr dirty="0"/>
          </a:p>
        </p:txBody>
      </p:sp>
      <p:pic>
        <p:nvPicPr>
          <p:cNvPr id="130" name="Google Shape;130;p18"/>
          <p:cNvPicPr preferRelativeResize="0"/>
          <p:nvPr/>
        </p:nvPicPr>
        <p:blipFill rotWithShape="1">
          <a:blip r:embed="rId3">
            <a:alphaModFix/>
          </a:blip>
          <a:srcRect/>
          <a:stretch/>
        </p:blipFill>
        <p:spPr>
          <a:xfrm>
            <a:off x="8366022" y="1690688"/>
            <a:ext cx="3368778" cy="435133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0A0"/>
              </a:buClr>
              <a:buSzPts val="4400"/>
              <a:buFont typeface="Calibri"/>
              <a:buNone/>
            </a:pPr>
            <a:r>
              <a:rPr lang="en-US">
                <a:solidFill>
                  <a:srgbClr val="7030A0"/>
                </a:solidFill>
              </a:rPr>
              <a:t>Moon</a:t>
            </a:r>
            <a:endParaRPr/>
          </a:p>
        </p:txBody>
      </p:sp>
      <p:sp>
        <p:nvSpPr>
          <p:cNvPr id="137" name="Google Shape;137;p19"/>
          <p:cNvSpPr txBox="1">
            <a:spLocks noGrp="1"/>
          </p:cNvSpPr>
          <p:nvPr>
            <p:ph type="body" idx="1"/>
          </p:nvPr>
        </p:nvSpPr>
        <p:spPr>
          <a:xfrm>
            <a:off x="483725" y="1804125"/>
            <a:ext cx="4191000" cy="3300000"/>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chemeClr val="dk1"/>
              </a:buClr>
              <a:buSzPts val="2800"/>
              <a:buChar char="•"/>
            </a:pPr>
            <a:r>
              <a:rPr lang="en-US" dirty="0"/>
              <a:t>Sequence of the phases we see in NZ</a:t>
            </a:r>
            <a:endParaRPr dirty="0"/>
          </a:p>
          <a:p>
            <a:pPr marL="228600" lvl="0" indent="-228600" algn="l" rtl="0">
              <a:lnSpc>
                <a:spcPct val="90000"/>
              </a:lnSpc>
              <a:spcBef>
                <a:spcPts val="1000"/>
              </a:spcBef>
              <a:spcAft>
                <a:spcPts val="0"/>
              </a:spcAft>
              <a:buClr>
                <a:schemeClr val="dk1"/>
              </a:buClr>
              <a:buSzPts val="2800"/>
              <a:buChar char="•"/>
            </a:pPr>
            <a:r>
              <a:rPr lang="en-US" dirty="0"/>
              <a:t>What we can see through a telescope</a:t>
            </a:r>
            <a:endParaRPr dirty="0"/>
          </a:p>
          <a:p>
            <a:pPr marL="228600" lvl="0" indent="-165100" algn="l" rtl="0">
              <a:lnSpc>
                <a:spcPct val="90000"/>
              </a:lnSpc>
              <a:spcBef>
                <a:spcPts val="1000"/>
              </a:spcBef>
              <a:spcAft>
                <a:spcPts val="0"/>
              </a:spcAft>
              <a:buSzPts val="1800"/>
              <a:buChar char="•"/>
            </a:pPr>
            <a:r>
              <a:rPr lang="en-US" i="1" dirty="0"/>
              <a:t>Why is the Moon Upside Down? Reading from </a:t>
            </a:r>
            <a:r>
              <a:rPr lang="en-US" dirty="0"/>
              <a:t>Connected L3 2013</a:t>
            </a:r>
            <a:endParaRPr dirty="0"/>
          </a:p>
          <a:p>
            <a:pPr marL="228600" lvl="0" indent="-228600" algn="l" rtl="0">
              <a:lnSpc>
                <a:spcPct val="90000"/>
              </a:lnSpc>
              <a:spcBef>
                <a:spcPts val="1000"/>
              </a:spcBef>
              <a:spcAft>
                <a:spcPts val="0"/>
              </a:spcAft>
              <a:buClr>
                <a:schemeClr val="dk1"/>
              </a:buClr>
              <a:buSzPts val="2800"/>
              <a:buChar char="•"/>
            </a:pPr>
            <a:r>
              <a:rPr lang="en-US" dirty="0"/>
              <a:t>Other activities?</a:t>
            </a:r>
            <a:endParaRPr dirty="0"/>
          </a:p>
        </p:txBody>
      </p:sp>
      <p:pic>
        <p:nvPicPr>
          <p:cNvPr id="138" name="Google Shape;138;p19"/>
          <p:cNvPicPr preferRelativeResize="0"/>
          <p:nvPr/>
        </p:nvPicPr>
        <p:blipFill rotWithShape="1">
          <a:blip r:embed="rId3">
            <a:alphaModFix/>
          </a:blip>
          <a:srcRect/>
          <a:stretch/>
        </p:blipFill>
        <p:spPr>
          <a:xfrm>
            <a:off x="5029200" y="3149600"/>
            <a:ext cx="7162800" cy="3708400"/>
          </a:xfrm>
          <a:prstGeom prst="rect">
            <a:avLst/>
          </a:prstGeom>
          <a:noFill/>
          <a:ln>
            <a:noFill/>
          </a:ln>
        </p:spPr>
      </p:pic>
      <p:pic>
        <p:nvPicPr>
          <p:cNvPr id="139" name="Google Shape;139;p19"/>
          <p:cNvPicPr preferRelativeResize="0"/>
          <p:nvPr/>
        </p:nvPicPr>
        <p:blipFill rotWithShape="1">
          <a:blip r:embed="rId4">
            <a:alphaModFix/>
          </a:blip>
          <a:srcRect/>
          <a:stretch/>
        </p:blipFill>
        <p:spPr>
          <a:xfrm>
            <a:off x="5029200" y="40647"/>
            <a:ext cx="7162800" cy="330008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0"/>
          <p:cNvSpPr txBox="1">
            <a:spLocks noGrp="1"/>
          </p:cNvSpPr>
          <p:nvPr>
            <p:ph type="title"/>
          </p:nvPr>
        </p:nvSpPr>
        <p:spPr>
          <a:xfrm>
            <a:off x="792475" y="173100"/>
            <a:ext cx="5328600" cy="667558"/>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7030A0"/>
              </a:buClr>
              <a:buSzPts val="4400"/>
              <a:buFont typeface="Calibri"/>
              <a:buNone/>
            </a:pPr>
            <a:r>
              <a:rPr lang="en-US" dirty="0">
                <a:solidFill>
                  <a:srgbClr val="7030A0"/>
                </a:solidFill>
              </a:rPr>
              <a:t>         Sun</a:t>
            </a:r>
            <a:endParaRPr dirty="0"/>
          </a:p>
        </p:txBody>
      </p:sp>
      <p:sp>
        <p:nvSpPr>
          <p:cNvPr id="146" name="Google Shape;146;p20"/>
          <p:cNvSpPr txBox="1">
            <a:spLocks noGrp="1"/>
          </p:cNvSpPr>
          <p:nvPr>
            <p:ph type="body" idx="1"/>
          </p:nvPr>
        </p:nvSpPr>
        <p:spPr>
          <a:xfrm>
            <a:off x="370674" y="840658"/>
            <a:ext cx="6492867" cy="3731100"/>
          </a:xfrm>
          <a:prstGeom prst="rect">
            <a:avLst/>
          </a:prstGeom>
          <a:noFill/>
          <a:ln>
            <a:noFill/>
          </a:ln>
        </p:spPr>
        <p:txBody>
          <a:bodyPr spcFirstLastPara="1" wrap="square" lIns="91425" tIns="45700" rIns="91425" bIns="45700" anchor="t" anchorCtr="0">
            <a:normAutofit/>
          </a:bodyPr>
          <a:lstStyle/>
          <a:p>
            <a:pPr marL="228600" lvl="0" indent="-215265" algn="l" rtl="0">
              <a:lnSpc>
                <a:spcPct val="90000"/>
              </a:lnSpc>
              <a:spcBef>
                <a:spcPts val="0"/>
              </a:spcBef>
              <a:spcAft>
                <a:spcPts val="0"/>
              </a:spcAft>
              <a:buClr>
                <a:schemeClr val="dk1"/>
              </a:buClr>
              <a:buSzPct val="100000"/>
              <a:buChar char="•"/>
            </a:pPr>
            <a:r>
              <a:rPr lang="en-US" dirty="0"/>
              <a:t>What changes to the sun do we see</a:t>
            </a:r>
            <a:endParaRPr dirty="0"/>
          </a:p>
          <a:p>
            <a:pPr marL="685800" lvl="1" indent="-217169" algn="l" rtl="0">
              <a:lnSpc>
                <a:spcPct val="90000"/>
              </a:lnSpc>
              <a:spcBef>
                <a:spcPts val="500"/>
              </a:spcBef>
              <a:spcAft>
                <a:spcPts val="0"/>
              </a:spcAft>
              <a:buClr>
                <a:schemeClr val="dk1"/>
              </a:buClr>
              <a:buSzPct val="100000"/>
              <a:buChar char="•"/>
            </a:pPr>
            <a:r>
              <a:rPr lang="en-US" dirty="0"/>
              <a:t>During the day?</a:t>
            </a:r>
            <a:endParaRPr dirty="0"/>
          </a:p>
          <a:p>
            <a:pPr marL="685800" lvl="1" indent="-217169" algn="l" rtl="0">
              <a:lnSpc>
                <a:spcPct val="90000"/>
              </a:lnSpc>
              <a:spcBef>
                <a:spcPts val="500"/>
              </a:spcBef>
              <a:spcAft>
                <a:spcPts val="0"/>
              </a:spcAft>
              <a:buClr>
                <a:schemeClr val="dk1"/>
              </a:buClr>
              <a:buSzPct val="100000"/>
              <a:buChar char="•"/>
            </a:pPr>
            <a:r>
              <a:rPr lang="en-US" dirty="0"/>
              <a:t>Over the year?</a:t>
            </a:r>
            <a:endParaRPr dirty="0"/>
          </a:p>
          <a:p>
            <a:pPr marL="228600" lvl="0" indent="-215265" algn="l" rtl="0">
              <a:lnSpc>
                <a:spcPct val="90000"/>
              </a:lnSpc>
              <a:spcBef>
                <a:spcPts val="1000"/>
              </a:spcBef>
              <a:spcAft>
                <a:spcPts val="0"/>
              </a:spcAft>
              <a:buClr>
                <a:schemeClr val="dk1"/>
              </a:buClr>
              <a:buSzPct val="100000"/>
              <a:buChar char="•"/>
            </a:pPr>
            <a:r>
              <a:rPr lang="en-US" dirty="0"/>
              <a:t>Observation &amp; inference - Eg observe the sun at midday every day for a month                           Can students explain when it is night?</a:t>
            </a:r>
            <a:endParaRPr dirty="0"/>
          </a:p>
          <a:p>
            <a:pPr marL="228600" lvl="0" indent="-215265" algn="l" rtl="0">
              <a:lnSpc>
                <a:spcPct val="90000"/>
              </a:lnSpc>
              <a:spcBef>
                <a:spcPts val="1000"/>
              </a:spcBef>
              <a:spcAft>
                <a:spcPts val="0"/>
              </a:spcAft>
              <a:buClr>
                <a:schemeClr val="dk1"/>
              </a:buClr>
              <a:buSzPct val="100000"/>
              <a:buChar char="•"/>
            </a:pPr>
            <a:r>
              <a:rPr lang="mi-NZ" dirty="0"/>
              <a:t>School Journal article</a:t>
            </a:r>
          </a:p>
          <a:p>
            <a:pPr marL="228600" lvl="0" indent="-215265" algn="l" rtl="0">
              <a:lnSpc>
                <a:spcPct val="90000"/>
              </a:lnSpc>
              <a:spcBef>
                <a:spcPts val="1000"/>
              </a:spcBef>
              <a:spcAft>
                <a:spcPts val="0"/>
              </a:spcAft>
              <a:buClr>
                <a:schemeClr val="dk1"/>
              </a:buClr>
              <a:buSzPct val="100000"/>
              <a:buChar char="•"/>
            </a:pPr>
            <a:r>
              <a:rPr lang="mi-NZ" dirty="0"/>
              <a:t>Other activities?</a:t>
            </a:r>
            <a:endParaRPr dirty="0"/>
          </a:p>
          <a:p>
            <a:pPr marL="0" lvl="0" indent="0" algn="l" rtl="0">
              <a:lnSpc>
                <a:spcPct val="90000"/>
              </a:lnSpc>
              <a:spcBef>
                <a:spcPts val="1000"/>
              </a:spcBef>
              <a:spcAft>
                <a:spcPts val="0"/>
              </a:spcAft>
              <a:buClr>
                <a:schemeClr val="dk1"/>
              </a:buClr>
              <a:buSzPct val="100000"/>
              <a:buNone/>
            </a:pPr>
            <a:endParaRPr dirty="0"/>
          </a:p>
          <a:p>
            <a:pPr marL="228600" lvl="0" indent="-50800" algn="l" rtl="0">
              <a:lnSpc>
                <a:spcPct val="90000"/>
              </a:lnSpc>
              <a:spcBef>
                <a:spcPts val="1000"/>
              </a:spcBef>
              <a:spcAft>
                <a:spcPts val="0"/>
              </a:spcAft>
              <a:buClr>
                <a:schemeClr val="dk1"/>
              </a:buClr>
              <a:buSzPct val="100000"/>
              <a:buNone/>
            </a:pPr>
            <a:endParaRPr dirty="0"/>
          </a:p>
        </p:txBody>
      </p:sp>
      <p:pic>
        <p:nvPicPr>
          <p:cNvPr id="147" name="Google Shape;147;p20"/>
          <p:cNvPicPr preferRelativeResize="0"/>
          <p:nvPr/>
        </p:nvPicPr>
        <p:blipFill rotWithShape="1">
          <a:blip r:embed="rId3">
            <a:alphaModFix/>
          </a:blip>
          <a:srcRect/>
          <a:stretch/>
        </p:blipFill>
        <p:spPr>
          <a:xfrm>
            <a:off x="6863542" y="0"/>
            <a:ext cx="5328458" cy="2743200"/>
          </a:xfrm>
          <a:prstGeom prst="rect">
            <a:avLst/>
          </a:prstGeom>
          <a:noFill/>
          <a:ln>
            <a:noFill/>
          </a:ln>
        </p:spPr>
      </p:pic>
      <p:pic>
        <p:nvPicPr>
          <p:cNvPr id="148" name="Google Shape;148;p20"/>
          <p:cNvPicPr preferRelativeResize="0"/>
          <p:nvPr/>
        </p:nvPicPr>
        <p:blipFill rotWithShape="1">
          <a:blip r:embed="rId4">
            <a:alphaModFix/>
          </a:blip>
          <a:srcRect/>
          <a:stretch/>
        </p:blipFill>
        <p:spPr>
          <a:xfrm>
            <a:off x="6863548" y="2848440"/>
            <a:ext cx="4179277" cy="4009560"/>
          </a:xfrm>
          <a:prstGeom prst="rect">
            <a:avLst/>
          </a:prstGeom>
          <a:noFill/>
          <a:ln>
            <a:noFill/>
          </a:ln>
        </p:spPr>
      </p:pic>
      <p:pic>
        <p:nvPicPr>
          <p:cNvPr id="149" name="Google Shape;149;p20"/>
          <p:cNvPicPr preferRelativeResize="0"/>
          <p:nvPr/>
        </p:nvPicPr>
        <p:blipFill>
          <a:blip r:embed="rId5">
            <a:alphaModFix/>
          </a:blip>
          <a:stretch>
            <a:fillRect/>
          </a:stretch>
        </p:blipFill>
        <p:spPr>
          <a:xfrm>
            <a:off x="1474270" y="4433024"/>
            <a:ext cx="3321851" cy="24249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1"/>
          <p:cNvSpPr txBox="1">
            <a:spLocks noGrp="1"/>
          </p:cNvSpPr>
          <p:nvPr>
            <p:ph type="title"/>
          </p:nvPr>
        </p:nvSpPr>
        <p:spPr>
          <a:xfrm>
            <a:off x="723161" y="293076"/>
            <a:ext cx="7645891" cy="114886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0A0"/>
              </a:buClr>
              <a:buSzPts val="4400"/>
              <a:buFont typeface="Calibri"/>
              <a:buNone/>
            </a:pPr>
            <a:r>
              <a:rPr lang="en-US" dirty="0">
                <a:solidFill>
                  <a:srgbClr val="7030A0"/>
                </a:solidFill>
              </a:rPr>
              <a:t>Pūrakau</a:t>
            </a:r>
            <a:endParaRPr dirty="0">
              <a:solidFill>
                <a:srgbClr val="7030A0"/>
              </a:solidFill>
            </a:endParaRPr>
          </a:p>
        </p:txBody>
      </p:sp>
      <p:sp>
        <p:nvSpPr>
          <p:cNvPr id="156" name="Google Shape;156;p21"/>
          <p:cNvSpPr txBox="1">
            <a:spLocks noGrp="1"/>
          </p:cNvSpPr>
          <p:nvPr>
            <p:ph type="body" idx="1"/>
          </p:nvPr>
        </p:nvSpPr>
        <p:spPr>
          <a:xfrm>
            <a:off x="455965" y="1636053"/>
            <a:ext cx="4090141" cy="3985241"/>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mi-NZ" dirty="0"/>
              <a:t>Māui catches the sun</a:t>
            </a:r>
            <a:endParaRPr dirty="0"/>
          </a:p>
          <a:p>
            <a:pPr marL="228600" lvl="0" indent="-228600" algn="l" rtl="0">
              <a:lnSpc>
                <a:spcPct val="90000"/>
              </a:lnSpc>
              <a:spcBef>
                <a:spcPts val="1000"/>
              </a:spcBef>
              <a:spcAft>
                <a:spcPts val="0"/>
              </a:spcAft>
              <a:buClr>
                <a:schemeClr val="dk1"/>
              </a:buClr>
              <a:buSzPts val="2800"/>
              <a:buChar char="•"/>
            </a:pPr>
            <a:r>
              <a:rPr lang="mi-NZ" dirty="0"/>
              <a:t>Tamanuiterā and his 2 wives</a:t>
            </a:r>
          </a:p>
          <a:p>
            <a:pPr marL="228600" lvl="0" indent="-228600" algn="l" rtl="0">
              <a:lnSpc>
                <a:spcPct val="90000"/>
              </a:lnSpc>
              <a:spcBef>
                <a:spcPts val="1000"/>
              </a:spcBef>
              <a:spcAft>
                <a:spcPts val="0"/>
              </a:spcAft>
              <a:buClr>
                <a:schemeClr val="dk1"/>
              </a:buClr>
              <a:buSzPts val="2800"/>
              <a:buChar char="•"/>
            </a:pPr>
            <a:r>
              <a:rPr lang="mi-NZ" dirty="0"/>
              <a:t>Others?</a:t>
            </a:r>
            <a:endParaRPr dirty="0"/>
          </a:p>
          <a:p>
            <a:pPr marL="228600" lvl="0" indent="-228600" algn="l" rtl="0">
              <a:lnSpc>
                <a:spcPct val="90000"/>
              </a:lnSpc>
              <a:spcBef>
                <a:spcPts val="1000"/>
              </a:spcBef>
              <a:spcAft>
                <a:spcPts val="0"/>
              </a:spcAft>
              <a:buClr>
                <a:schemeClr val="dk1"/>
              </a:buClr>
              <a:buSzPts val="2800"/>
              <a:buChar char="•"/>
            </a:pPr>
            <a:r>
              <a:rPr lang="en-US" dirty="0"/>
              <a:t>We can explore mātauranga Māori and we can explore science but it is best not to compare the two</a:t>
            </a:r>
            <a:endParaRPr dirty="0"/>
          </a:p>
        </p:txBody>
      </p:sp>
      <p:pic>
        <p:nvPicPr>
          <p:cNvPr id="157" name="Google Shape;157;p21"/>
          <p:cNvPicPr preferRelativeResize="0"/>
          <p:nvPr/>
        </p:nvPicPr>
        <p:blipFill rotWithShape="1">
          <a:blip r:embed="rId3">
            <a:alphaModFix/>
          </a:blip>
          <a:srcRect/>
          <a:stretch/>
        </p:blipFill>
        <p:spPr>
          <a:xfrm>
            <a:off x="4674583" y="1835726"/>
            <a:ext cx="7517417" cy="358589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2"/>
          <p:cNvSpPr txBox="1">
            <a:spLocks noGrp="1"/>
          </p:cNvSpPr>
          <p:nvPr>
            <p:ph type="title"/>
          </p:nvPr>
        </p:nvSpPr>
        <p:spPr>
          <a:xfrm>
            <a:off x="23269" y="206988"/>
            <a:ext cx="12145461"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7030A0"/>
              </a:buClr>
              <a:buSzPts val="4400"/>
              <a:buFont typeface="Calibri"/>
              <a:buNone/>
            </a:pPr>
            <a:r>
              <a:rPr lang="en-US">
                <a:solidFill>
                  <a:srgbClr val="7030A0"/>
                </a:solidFill>
              </a:rPr>
              <a:t>Constellations</a:t>
            </a:r>
            <a:endParaRPr/>
          </a:p>
        </p:txBody>
      </p:sp>
      <p:sp>
        <p:nvSpPr>
          <p:cNvPr id="164" name="Google Shape;164;p22"/>
          <p:cNvSpPr txBox="1">
            <a:spLocks noGrp="1"/>
          </p:cNvSpPr>
          <p:nvPr>
            <p:ph type="body" idx="1"/>
          </p:nvPr>
        </p:nvSpPr>
        <p:spPr>
          <a:xfrm>
            <a:off x="395654" y="1883808"/>
            <a:ext cx="5257800" cy="1134641"/>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Which ones do we focus on?</a:t>
            </a:r>
            <a:endParaRPr/>
          </a:p>
          <a:p>
            <a:pPr marL="228600" lvl="0" indent="-228600" algn="l" rtl="0">
              <a:lnSpc>
                <a:spcPct val="90000"/>
              </a:lnSpc>
              <a:spcBef>
                <a:spcPts val="1000"/>
              </a:spcBef>
              <a:spcAft>
                <a:spcPts val="0"/>
              </a:spcAft>
              <a:buClr>
                <a:schemeClr val="dk1"/>
              </a:buClr>
              <a:buSzPts val="2800"/>
              <a:buChar char="•"/>
            </a:pPr>
            <a:r>
              <a:rPr lang="en-US"/>
              <a:t>What activities are useful?</a:t>
            </a:r>
            <a:endParaRPr/>
          </a:p>
        </p:txBody>
      </p:sp>
      <p:pic>
        <p:nvPicPr>
          <p:cNvPr id="165" name="Google Shape;165;p22"/>
          <p:cNvPicPr preferRelativeResize="0"/>
          <p:nvPr/>
        </p:nvPicPr>
        <p:blipFill rotWithShape="1">
          <a:blip r:embed="rId3">
            <a:alphaModFix/>
          </a:blip>
          <a:srcRect/>
          <a:stretch/>
        </p:blipFill>
        <p:spPr>
          <a:xfrm>
            <a:off x="5396249" y="3824656"/>
            <a:ext cx="6795751" cy="3033344"/>
          </a:xfrm>
          <a:prstGeom prst="rect">
            <a:avLst/>
          </a:prstGeom>
          <a:noFill/>
          <a:ln>
            <a:noFill/>
          </a:ln>
        </p:spPr>
      </p:pic>
      <p:graphicFrame>
        <p:nvGraphicFramePr>
          <p:cNvPr id="166" name="Google Shape;166;p22"/>
          <p:cNvGraphicFramePr/>
          <p:nvPr/>
        </p:nvGraphicFramePr>
        <p:xfrm>
          <a:off x="5713456" y="1383024"/>
          <a:ext cx="6455275" cy="2236500"/>
        </p:xfrm>
        <a:graphic>
          <a:graphicData uri="http://schemas.openxmlformats.org/drawingml/2006/table">
            <a:tbl>
              <a:tblPr firstRow="1" firstCol="1" bandRow="1">
                <a:noFill/>
                <a:tableStyleId>{33401786-1373-4457-ABF6-7D505C67117A}</a:tableStyleId>
              </a:tblPr>
              <a:tblGrid>
                <a:gridCol w="4549675">
                  <a:extLst>
                    <a:ext uri="{9D8B030D-6E8A-4147-A177-3AD203B41FA5}">
                      <a16:colId xmlns:a16="http://schemas.microsoft.com/office/drawing/2014/main" val="20000"/>
                    </a:ext>
                  </a:extLst>
                </a:gridCol>
                <a:gridCol w="1905600">
                  <a:extLst>
                    <a:ext uri="{9D8B030D-6E8A-4147-A177-3AD203B41FA5}">
                      <a16:colId xmlns:a16="http://schemas.microsoft.com/office/drawing/2014/main" val="20001"/>
                    </a:ext>
                  </a:extLst>
                </a:gridCol>
              </a:tblGrid>
              <a:tr h="381325">
                <a:tc>
                  <a:txBody>
                    <a:bodyPr/>
                    <a:lstStyle/>
                    <a:p>
                      <a:pPr marL="0" marR="0" lvl="0" indent="0" algn="l" rtl="0">
                        <a:spcBef>
                          <a:spcPts val="0"/>
                        </a:spcBef>
                        <a:spcAft>
                          <a:spcPts val="0"/>
                        </a:spcAft>
                        <a:buNone/>
                      </a:pPr>
                      <a:r>
                        <a:rPr lang="en-US" sz="2000" b="0"/>
                        <a:t>Te Mangoroa</a:t>
                      </a:r>
                      <a:endParaRPr sz="2000" b="0">
                        <a:latin typeface="Calibri"/>
                        <a:ea typeface="Calibri"/>
                        <a:cs typeface="Calibri"/>
                        <a:sym typeface="Calibri"/>
                      </a:endParaRPr>
                    </a:p>
                  </a:txBody>
                  <a:tcPr marL="25400" marR="25400" marT="25400" marB="25400"/>
                </a:tc>
                <a:tc>
                  <a:txBody>
                    <a:bodyPr/>
                    <a:lstStyle/>
                    <a:p>
                      <a:pPr marL="0" marR="0" lvl="0" indent="0" algn="l" rtl="0">
                        <a:spcBef>
                          <a:spcPts val="0"/>
                        </a:spcBef>
                        <a:spcAft>
                          <a:spcPts val="0"/>
                        </a:spcAft>
                        <a:buNone/>
                      </a:pPr>
                      <a:r>
                        <a:rPr lang="en-US" sz="2000" b="0"/>
                        <a:t>Milky Way</a:t>
                      </a:r>
                      <a:endParaRPr sz="2000" b="0">
                        <a:latin typeface="Calibri"/>
                        <a:ea typeface="Calibri"/>
                        <a:cs typeface="Calibri"/>
                        <a:sym typeface="Calibri"/>
                      </a:endParaRPr>
                    </a:p>
                  </a:txBody>
                  <a:tcPr marL="25400" marR="25400" marT="25400" marB="25400"/>
                </a:tc>
                <a:extLst>
                  <a:ext uri="{0D108BD9-81ED-4DB2-BD59-A6C34878D82A}">
                    <a16:rowId xmlns:a16="http://schemas.microsoft.com/office/drawing/2014/main" val="10000"/>
                  </a:ext>
                </a:extLst>
              </a:tr>
              <a:tr h="381325">
                <a:tc>
                  <a:txBody>
                    <a:bodyPr/>
                    <a:lstStyle/>
                    <a:p>
                      <a:pPr marL="0" marR="0" lvl="0" indent="0" algn="l" rtl="0">
                        <a:spcBef>
                          <a:spcPts val="0"/>
                        </a:spcBef>
                        <a:spcAft>
                          <a:spcPts val="0"/>
                        </a:spcAft>
                        <a:buNone/>
                      </a:pPr>
                      <a:r>
                        <a:rPr lang="en-US" sz="2000" b="0"/>
                        <a:t>Te Kakau</a:t>
                      </a:r>
                      <a:endParaRPr sz="2000" b="0">
                        <a:latin typeface="Calibri"/>
                        <a:ea typeface="Calibri"/>
                        <a:cs typeface="Calibri"/>
                        <a:sym typeface="Calibri"/>
                      </a:endParaRPr>
                    </a:p>
                  </a:txBody>
                  <a:tcPr marL="25400" marR="25400" marT="25400" marB="25400"/>
                </a:tc>
                <a:tc>
                  <a:txBody>
                    <a:bodyPr/>
                    <a:lstStyle/>
                    <a:p>
                      <a:pPr marL="0" marR="0" lvl="0" indent="0" algn="l" rtl="0">
                        <a:spcBef>
                          <a:spcPts val="0"/>
                        </a:spcBef>
                        <a:spcAft>
                          <a:spcPts val="0"/>
                        </a:spcAft>
                        <a:buNone/>
                      </a:pPr>
                      <a:r>
                        <a:rPr lang="en-US" sz="2000" b="0"/>
                        <a:t>Orion's Belt</a:t>
                      </a:r>
                      <a:endParaRPr sz="2000" b="0">
                        <a:latin typeface="Calibri"/>
                        <a:ea typeface="Calibri"/>
                        <a:cs typeface="Calibri"/>
                        <a:sym typeface="Calibri"/>
                      </a:endParaRPr>
                    </a:p>
                  </a:txBody>
                  <a:tcPr marL="25400" marR="25400" marT="25400" marB="25400"/>
                </a:tc>
                <a:extLst>
                  <a:ext uri="{0D108BD9-81ED-4DB2-BD59-A6C34878D82A}">
                    <a16:rowId xmlns:a16="http://schemas.microsoft.com/office/drawing/2014/main" val="10001"/>
                  </a:ext>
                </a:extLst>
              </a:tr>
              <a:tr h="254000">
                <a:tc>
                  <a:txBody>
                    <a:bodyPr/>
                    <a:lstStyle/>
                    <a:p>
                      <a:pPr marL="0" marR="0" lvl="0" indent="0" algn="l" rtl="0">
                        <a:spcBef>
                          <a:spcPts val="0"/>
                        </a:spcBef>
                        <a:spcAft>
                          <a:spcPts val="0"/>
                        </a:spcAft>
                        <a:buNone/>
                      </a:pPr>
                      <a:r>
                        <a:rPr lang="en-US" sz="2000" b="0"/>
                        <a:t>Te Taura o te Punga</a:t>
                      </a:r>
                      <a:endParaRPr sz="2000" b="0">
                        <a:latin typeface="Calibri"/>
                        <a:ea typeface="Calibri"/>
                        <a:cs typeface="Calibri"/>
                        <a:sym typeface="Calibri"/>
                      </a:endParaRPr>
                    </a:p>
                  </a:txBody>
                  <a:tcPr marL="25400" marR="25400" marT="25400" marB="25400"/>
                </a:tc>
                <a:tc>
                  <a:txBody>
                    <a:bodyPr/>
                    <a:lstStyle/>
                    <a:p>
                      <a:pPr marL="0" marR="0" lvl="0" indent="0" algn="l" rtl="0">
                        <a:spcBef>
                          <a:spcPts val="0"/>
                        </a:spcBef>
                        <a:spcAft>
                          <a:spcPts val="0"/>
                        </a:spcAft>
                        <a:buNone/>
                      </a:pPr>
                      <a:r>
                        <a:rPr lang="en-US" sz="2000" b="0"/>
                        <a:t>Pointers</a:t>
                      </a:r>
                      <a:endParaRPr sz="2000" b="0">
                        <a:latin typeface="Calibri"/>
                        <a:ea typeface="Calibri"/>
                        <a:cs typeface="Calibri"/>
                        <a:sym typeface="Calibri"/>
                      </a:endParaRPr>
                    </a:p>
                  </a:txBody>
                  <a:tcPr marL="25400" marR="25400" marT="25400" marB="25400"/>
                </a:tc>
                <a:extLst>
                  <a:ext uri="{0D108BD9-81ED-4DB2-BD59-A6C34878D82A}">
                    <a16:rowId xmlns:a16="http://schemas.microsoft.com/office/drawing/2014/main" val="10002"/>
                  </a:ext>
                </a:extLst>
              </a:tr>
              <a:tr h="381325">
                <a:tc>
                  <a:txBody>
                    <a:bodyPr/>
                    <a:lstStyle/>
                    <a:p>
                      <a:pPr marL="0" marR="0" lvl="0" indent="0" algn="l" rtl="0">
                        <a:spcBef>
                          <a:spcPts val="0"/>
                        </a:spcBef>
                        <a:spcAft>
                          <a:spcPts val="0"/>
                        </a:spcAft>
                        <a:buNone/>
                      </a:pPr>
                      <a:r>
                        <a:rPr lang="en-US" sz="2000" b="0"/>
                        <a:t>Taki-o-Autahi or Te Pūtea Iti a Tama Rereti</a:t>
                      </a:r>
                      <a:endParaRPr sz="2000" b="0">
                        <a:latin typeface="Calibri"/>
                        <a:ea typeface="Calibri"/>
                        <a:cs typeface="Calibri"/>
                        <a:sym typeface="Calibri"/>
                      </a:endParaRPr>
                    </a:p>
                  </a:txBody>
                  <a:tcPr marL="25400" marR="25400" marT="25400" marB="25400"/>
                </a:tc>
                <a:tc>
                  <a:txBody>
                    <a:bodyPr/>
                    <a:lstStyle/>
                    <a:p>
                      <a:pPr marL="0" marR="0" lvl="0" indent="0" algn="l" rtl="0">
                        <a:spcBef>
                          <a:spcPts val="0"/>
                        </a:spcBef>
                        <a:spcAft>
                          <a:spcPts val="0"/>
                        </a:spcAft>
                        <a:buNone/>
                      </a:pPr>
                      <a:r>
                        <a:rPr lang="en-US" sz="2000" b="0"/>
                        <a:t>Southern Cross</a:t>
                      </a:r>
                      <a:endParaRPr sz="2000" b="0">
                        <a:latin typeface="Calibri"/>
                        <a:ea typeface="Calibri"/>
                        <a:cs typeface="Calibri"/>
                        <a:sym typeface="Calibri"/>
                      </a:endParaRPr>
                    </a:p>
                  </a:txBody>
                  <a:tcPr marL="25400" marR="25400" marT="25400" marB="25400"/>
                </a:tc>
                <a:extLst>
                  <a:ext uri="{0D108BD9-81ED-4DB2-BD59-A6C34878D82A}">
                    <a16:rowId xmlns:a16="http://schemas.microsoft.com/office/drawing/2014/main" val="10003"/>
                  </a:ext>
                </a:extLst>
              </a:tr>
              <a:tr h="349925">
                <a:tc>
                  <a:txBody>
                    <a:bodyPr/>
                    <a:lstStyle/>
                    <a:p>
                      <a:pPr marL="0" marR="0" lvl="0" indent="0" algn="l" rtl="0">
                        <a:spcBef>
                          <a:spcPts val="0"/>
                        </a:spcBef>
                        <a:spcAft>
                          <a:spcPts val="0"/>
                        </a:spcAft>
                        <a:buNone/>
                      </a:pPr>
                      <a:r>
                        <a:rPr lang="en-US" sz="2000" b="0"/>
                        <a:t>Te Waka-o-Tama-rereti</a:t>
                      </a:r>
                      <a:endParaRPr sz="2000" b="0">
                        <a:latin typeface="Calibri"/>
                        <a:ea typeface="Calibri"/>
                        <a:cs typeface="Calibri"/>
                        <a:sym typeface="Calibri"/>
                      </a:endParaRPr>
                    </a:p>
                  </a:txBody>
                  <a:tcPr marL="25400" marR="25400" marT="25400" marB="25400"/>
                </a:tc>
                <a:tc>
                  <a:txBody>
                    <a:bodyPr/>
                    <a:lstStyle/>
                    <a:p>
                      <a:pPr marL="0" marR="0" lvl="0" indent="0" algn="l" rtl="0">
                        <a:spcBef>
                          <a:spcPts val="0"/>
                        </a:spcBef>
                        <a:spcAft>
                          <a:spcPts val="0"/>
                        </a:spcAft>
                        <a:buNone/>
                      </a:pPr>
                      <a:r>
                        <a:rPr lang="en-US" sz="2000" b="0"/>
                        <a:t>Tail of Scorpion</a:t>
                      </a:r>
                      <a:endParaRPr sz="2000" b="0">
                        <a:latin typeface="Calibri"/>
                        <a:ea typeface="Calibri"/>
                        <a:cs typeface="Calibri"/>
                        <a:sym typeface="Calibri"/>
                      </a:endParaRPr>
                    </a:p>
                  </a:txBody>
                  <a:tcPr marL="25400" marR="25400" marT="25400" marB="25400"/>
                </a:tc>
                <a:extLst>
                  <a:ext uri="{0D108BD9-81ED-4DB2-BD59-A6C34878D82A}">
                    <a16:rowId xmlns:a16="http://schemas.microsoft.com/office/drawing/2014/main" val="10004"/>
                  </a:ext>
                </a:extLst>
              </a:tr>
              <a:tr h="381325">
                <a:tc>
                  <a:txBody>
                    <a:bodyPr/>
                    <a:lstStyle/>
                    <a:p>
                      <a:pPr marL="0" marR="0" lvl="0" indent="0" algn="l" rtl="0">
                        <a:spcBef>
                          <a:spcPts val="0"/>
                        </a:spcBef>
                        <a:spcAft>
                          <a:spcPts val="0"/>
                        </a:spcAft>
                        <a:buNone/>
                      </a:pPr>
                      <a:r>
                        <a:rPr lang="en-US" sz="2000" b="0"/>
                        <a:t>Te Waka-o-Maire-rangi</a:t>
                      </a:r>
                      <a:endParaRPr sz="2000" b="0">
                        <a:latin typeface="Calibri"/>
                        <a:ea typeface="Calibri"/>
                        <a:cs typeface="Calibri"/>
                        <a:sym typeface="Calibri"/>
                      </a:endParaRPr>
                    </a:p>
                  </a:txBody>
                  <a:tcPr marL="25400" marR="25400" marT="25400" marB="25400"/>
                </a:tc>
                <a:tc>
                  <a:txBody>
                    <a:bodyPr/>
                    <a:lstStyle/>
                    <a:p>
                      <a:pPr marL="0" marR="0" lvl="0" indent="0" algn="l" rtl="0">
                        <a:spcBef>
                          <a:spcPts val="0"/>
                        </a:spcBef>
                        <a:spcAft>
                          <a:spcPts val="0"/>
                        </a:spcAft>
                        <a:buNone/>
                      </a:pPr>
                      <a:r>
                        <a:rPr lang="en-US" sz="2000" b="0"/>
                        <a:t>Part of Scorpio</a:t>
                      </a:r>
                      <a:endParaRPr sz="2000" b="0">
                        <a:latin typeface="Calibri"/>
                        <a:ea typeface="Calibri"/>
                        <a:cs typeface="Calibri"/>
                        <a:sym typeface="Calibri"/>
                      </a:endParaRPr>
                    </a:p>
                  </a:txBody>
                  <a:tcPr marL="25400" marR="25400" marT="25400" marB="25400"/>
                </a:tc>
                <a:extLst>
                  <a:ext uri="{0D108BD9-81ED-4DB2-BD59-A6C34878D82A}">
                    <a16:rowId xmlns:a16="http://schemas.microsoft.com/office/drawing/2014/main" val="10005"/>
                  </a:ext>
                </a:extLst>
              </a:tr>
            </a:tbl>
          </a:graphicData>
        </a:graphic>
      </p:graphicFrame>
      <p:pic>
        <p:nvPicPr>
          <p:cNvPr id="167" name="Google Shape;167;p22"/>
          <p:cNvPicPr preferRelativeResize="0"/>
          <p:nvPr/>
        </p:nvPicPr>
        <p:blipFill rotWithShape="1">
          <a:blip r:embed="rId4">
            <a:alphaModFix/>
          </a:blip>
          <a:srcRect/>
          <a:stretch/>
        </p:blipFill>
        <p:spPr>
          <a:xfrm>
            <a:off x="3024554" y="3824656"/>
            <a:ext cx="2367198" cy="3033344"/>
          </a:xfrm>
          <a:prstGeom prst="rect">
            <a:avLst/>
          </a:prstGeom>
          <a:noFill/>
          <a:ln>
            <a:noFill/>
          </a:ln>
        </p:spPr>
      </p:pic>
      <p:pic>
        <p:nvPicPr>
          <p:cNvPr id="168" name="Google Shape;168;p22"/>
          <p:cNvPicPr preferRelativeResize="0"/>
          <p:nvPr/>
        </p:nvPicPr>
        <p:blipFill rotWithShape="1">
          <a:blip r:embed="rId5">
            <a:alphaModFix/>
          </a:blip>
          <a:srcRect/>
          <a:stretch/>
        </p:blipFill>
        <p:spPr>
          <a:xfrm>
            <a:off x="23269" y="3824656"/>
            <a:ext cx="3001285" cy="304799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3"/>
          <p:cNvSpPr txBox="1">
            <a:spLocks noGrp="1"/>
          </p:cNvSpPr>
          <p:nvPr>
            <p:ph type="title"/>
          </p:nvPr>
        </p:nvSpPr>
        <p:spPr>
          <a:xfrm>
            <a:off x="838200" y="28135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             </a:t>
            </a:r>
            <a:r>
              <a:rPr lang="en-US" dirty="0">
                <a:solidFill>
                  <a:srgbClr val="7030A0"/>
                </a:solidFill>
              </a:rPr>
              <a:t>Matariki</a:t>
            </a:r>
            <a:endParaRPr dirty="0"/>
          </a:p>
        </p:txBody>
      </p:sp>
      <p:sp>
        <p:nvSpPr>
          <p:cNvPr id="175" name="Google Shape;175;p23"/>
          <p:cNvSpPr txBox="1">
            <a:spLocks noGrp="1"/>
          </p:cNvSpPr>
          <p:nvPr>
            <p:ph type="body" idx="1"/>
          </p:nvPr>
        </p:nvSpPr>
        <p:spPr>
          <a:xfrm>
            <a:off x="515815" y="2359742"/>
            <a:ext cx="3194538" cy="2580968"/>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800"/>
              <a:buChar char="•"/>
            </a:pPr>
            <a:r>
              <a:rPr lang="en-US" dirty="0"/>
              <a:t>How to find?</a:t>
            </a:r>
            <a:endParaRPr dirty="0"/>
          </a:p>
          <a:p>
            <a:pPr marL="228600" lvl="0" indent="-228600" algn="l" rtl="0">
              <a:lnSpc>
                <a:spcPct val="90000"/>
              </a:lnSpc>
              <a:spcBef>
                <a:spcPts val="1000"/>
              </a:spcBef>
              <a:spcAft>
                <a:spcPts val="0"/>
              </a:spcAft>
              <a:buClr>
                <a:schemeClr val="dk1"/>
              </a:buClr>
              <a:buSzPts val="2800"/>
              <a:buChar char="•"/>
            </a:pPr>
            <a:r>
              <a:rPr lang="en-US" dirty="0"/>
              <a:t>Significance of Puanga</a:t>
            </a:r>
          </a:p>
          <a:p>
            <a:pPr marL="228600" lvl="0" indent="-228600" algn="l" rtl="0">
              <a:lnSpc>
                <a:spcPct val="90000"/>
              </a:lnSpc>
              <a:spcBef>
                <a:spcPts val="1000"/>
              </a:spcBef>
              <a:spcAft>
                <a:spcPts val="0"/>
              </a:spcAft>
              <a:buClr>
                <a:schemeClr val="dk1"/>
              </a:buClr>
              <a:buSzPts val="2800"/>
              <a:buChar char="•"/>
            </a:pPr>
            <a:r>
              <a:rPr lang="en-US" dirty="0"/>
              <a:t>What do we know about the star cluster?</a:t>
            </a:r>
            <a:endParaRPr dirty="0"/>
          </a:p>
        </p:txBody>
      </p:sp>
      <p:pic>
        <p:nvPicPr>
          <p:cNvPr id="176" name="Google Shape;176;p23"/>
          <p:cNvPicPr preferRelativeResize="0"/>
          <p:nvPr/>
        </p:nvPicPr>
        <p:blipFill rotWithShape="1">
          <a:blip r:embed="rId3">
            <a:alphaModFix/>
          </a:blip>
          <a:srcRect/>
          <a:stretch/>
        </p:blipFill>
        <p:spPr>
          <a:xfrm>
            <a:off x="3802185" y="1825625"/>
            <a:ext cx="7874000" cy="3822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6"/>
          <p:cNvSpPr txBox="1">
            <a:spLocks noGrp="1"/>
          </p:cNvSpPr>
          <p:nvPr>
            <p:ph type="title"/>
          </p:nvPr>
        </p:nvSpPr>
        <p:spPr>
          <a:xfrm>
            <a:off x="838200" y="365125"/>
            <a:ext cx="624253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0A0"/>
              </a:buClr>
              <a:buSzPts val="4400"/>
              <a:buFont typeface="Calibri"/>
              <a:buNone/>
            </a:pPr>
            <a:r>
              <a:rPr lang="en-US" dirty="0">
                <a:solidFill>
                  <a:srgbClr val="7030A0"/>
                </a:solidFill>
              </a:rPr>
              <a:t>In other cultures</a:t>
            </a:r>
            <a:endParaRPr dirty="0"/>
          </a:p>
        </p:txBody>
      </p:sp>
      <p:sp>
        <p:nvSpPr>
          <p:cNvPr id="199" name="Google Shape;199;p26"/>
          <p:cNvSpPr txBox="1">
            <a:spLocks noGrp="1"/>
          </p:cNvSpPr>
          <p:nvPr>
            <p:ph type="body" idx="1"/>
          </p:nvPr>
        </p:nvSpPr>
        <p:spPr>
          <a:xfrm>
            <a:off x="838200" y="1825625"/>
            <a:ext cx="6242538"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Australia – various, e.g. Star dreaming: 7 </a:t>
            </a:r>
            <a:r>
              <a:rPr lang="en-US" dirty="0" err="1"/>
              <a:t>Napaljarri</a:t>
            </a:r>
            <a:r>
              <a:rPr lang="en-US" dirty="0"/>
              <a:t>  women</a:t>
            </a:r>
            <a:endParaRPr dirty="0"/>
          </a:p>
          <a:p>
            <a:pPr marL="228600" lvl="0" indent="-228600" algn="l" rtl="0">
              <a:lnSpc>
                <a:spcPct val="90000"/>
              </a:lnSpc>
              <a:spcBef>
                <a:spcPts val="1000"/>
              </a:spcBef>
              <a:spcAft>
                <a:spcPts val="0"/>
              </a:spcAft>
              <a:buClr>
                <a:schemeClr val="dk1"/>
              </a:buClr>
              <a:buSzPts val="2800"/>
              <a:buChar char="•"/>
            </a:pPr>
            <a:r>
              <a:rPr lang="en-US" dirty="0"/>
              <a:t>Hawaii – </a:t>
            </a:r>
            <a:r>
              <a:rPr lang="en-US" dirty="0" err="1"/>
              <a:t>Makali’i</a:t>
            </a:r>
            <a:endParaRPr dirty="0"/>
          </a:p>
          <a:p>
            <a:pPr marL="228600" lvl="0" indent="-228600" algn="l" rtl="0">
              <a:lnSpc>
                <a:spcPct val="90000"/>
              </a:lnSpc>
              <a:spcBef>
                <a:spcPts val="1000"/>
              </a:spcBef>
              <a:spcAft>
                <a:spcPts val="0"/>
              </a:spcAft>
              <a:buClr>
                <a:schemeClr val="dk1"/>
              </a:buClr>
              <a:buSzPts val="2800"/>
              <a:buChar char="•"/>
            </a:pPr>
            <a:r>
              <a:rPr lang="en-US" dirty="0"/>
              <a:t>Japan – Subaru</a:t>
            </a:r>
            <a:endParaRPr dirty="0"/>
          </a:p>
          <a:p>
            <a:pPr marL="228600" lvl="0" indent="-228600" algn="l" rtl="0">
              <a:lnSpc>
                <a:spcPct val="90000"/>
              </a:lnSpc>
              <a:spcBef>
                <a:spcPts val="1000"/>
              </a:spcBef>
              <a:spcAft>
                <a:spcPts val="0"/>
              </a:spcAft>
              <a:buClr>
                <a:schemeClr val="dk1"/>
              </a:buClr>
              <a:buSzPts val="2800"/>
              <a:buChar char="•"/>
            </a:pPr>
            <a:r>
              <a:rPr lang="en-US" dirty="0"/>
              <a:t>India – </a:t>
            </a:r>
            <a:r>
              <a:rPr lang="en-US" dirty="0" err="1"/>
              <a:t>Krittika</a:t>
            </a:r>
            <a:endParaRPr dirty="0"/>
          </a:p>
          <a:p>
            <a:pPr marL="228600" lvl="0" indent="-228600" algn="l" rtl="0">
              <a:lnSpc>
                <a:spcPct val="90000"/>
              </a:lnSpc>
              <a:spcBef>
                <a:spcPts val="1000"/>
              </a:spcBef>
              <a:spcAft>
                <a:spcPts val="0"/>
              </a:spcAft>
              <a:buClr>
                <a:schemeClr val="dk1"/>
              </a:buClr>
              <a:buSzPts val="2800"/>
              <a:buChar char="•"/>
            </a:pPr>
            <a:r>
              <a:rPr lang="en-US" dirty="0"/>
              <a:t>Europe – Pleiades</a:t>
            </a:r>
            <a:endParaRPr dirty="0"/>
          </a:p>
          <a:p>
            <a:pPr marL="0" lvl="0" indent="0" algn="l" rtl="0">
              <a:lnSpc>
                <a:spcPct val="90000"/>
              </a:lnSpc>
              <a:spcBef>
                <a:spcPts val="1000"/>
              </a:spcBef>
              <a:spcAft>
                <a:spcPts val="0"/>
              </a:spcAft>
              <a:buClr>
                <a:schemeClr val="dk1"/>
              </a:buClr>
              <a:buSzPts val="1400"/>
              <a:buNone/>
            </a:pPr>
            <a:endParaRPr sz="1400" dirty="0"/>
          </a:p>
          <a:p>
            <a:pPr marL="0" lvl="0" indent="0" algn="l" rtl="0">
              <a:lnSpc>
                <a:spcPct val="90000"/>
              </a:lnSpc>
              <a:spcBef>
                <a:spcPts val="1000"/>
              </a:spcBef>
              <a:spcAft>
                <a:spcPts val="0"/>
              </a:spcAft>
              <a:buClr>
                <a:schemeClr val="dk1"/>
              </a:buClr>
              <a:buSzPts val="2800"/>
              <a:buNone/>
            </a:pPr>
            <a:r>
              <a:rPr lang="en-US" dirty="0"/>
              <a:t>In many of these, 6 or 7 women are  being chased by a hunter (Orion)</a:t>
            </a:r>
            <a:endParaRPr dirty="0"/>
          </a:p>
        </p:txBody>
      </p:sp>
      <p:pic>
        <p:nvPicPr>
          <p:cNvPr id="200" name="Google Shape;200;p26" descr="May be art"/>
          <p:cNvPicPr preferRelativeResize="0"/>
          <p:nvPr/>
        </p:nvPicPr>
        <p:blipFill rotWithShape="1">
          <a:blip r:embed="rId3">
            <a:alphaModFix/>
          </a:blip>
          <a:srcRect/>
          <a:stretch/>
        </p:blipFill>
        <p:spPr>
          <a:xfrm>
            <a:off x="7575257" y="593472"/>
            <a:ext cx="3778543" cy="567105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TotalTime>
  <Words>1492</Words>
  <Application>Microsoft Macintosh PowerPoint</Application>
  <PresentationFormat>Widescreen</PresentationFormat>
  <Paragraphs>177</Paragraphs>
  <Slides>14</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Times New Roman</vt:lpstr>
      <vt:lpstr>Office Theme</vt:lpstr>
      <vt:lpstr>Science during Matariki</vt:lpstr>
      <vt:lpstr>NoS focus?</vt:lpstr>
      <vt:lpstr>Start with observable astronomical patterns</vt:lpstr>
      <vt:lpstr>Moon</vt:lpstr>
      <vt:lpstr>         Sun</vt:lpstr>
      <vt:lpstr>Pūrakau</vt:lpstr>
      <vt:lpstr>Constellations</vt:lpstr>
      <vt:lpstr>             Matariki</vt:lpstr>
      <vt:lpstr>In other cultures</vt:lpstr>
      <vt:lpstr>PowerPoint Presentation</vt:lpstr>
      <vt:lpstr>A useful site: inmotion</vt:lpstr>
      <vt:lpstr>Cross-curricular links</vt:lpstr>
      <vt:lpstr>Other ideas?</vt:lpstr>
      <vt:lpstr>Reflection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Matariki and Science</dc:title>
  <cp:lastModifiedBy>Mikhal Stone</cp:lastModifiedBy>
  <cp:revision>3</cp:revision>
  <dcterms:modified xsi:type="dcterms:W3CDTF">2025-06-13T21:10:06Z</dcterms:modified>
</cp:coreProperties>
</file>