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5" r:id="rId4"/>
    <p:sldId id="267" r:id="rId5"/>
    <p:sldId id="259" r:id="rId6"/>
    <p:sldId id="260" r:id="rId7"/>
    <p:sldId id="261" r:id="rId8"/>
    <p:sldId id="263" r:id="rId9"/>
    <p:sldId id="262" r:id="rId10"/>
    <p:sldId id="266" r:id="rId11"/>
    <p:sldId id="264" r:id="rId12"/>
    <p:sldId id="268" r:id="rId13"/>
    <p:sldId id="258" r:id="rId14"/>
    <p:sldId id="271" r:id="rId15"/>
    <p:sldId id="272" r:id="rId16"/>
    <p:sldId id="273" r:id="rId17"/>
    <p:sldId id="274" r:id="rId18"/>
    <p:sldId id="270"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4"/>
    <p:restoredTop sz="65358"/>
  </p:normalViewPr>
  <p:slideViewPr>
    <p:cSldViewPr snapToGrid="0">
      <p:cViewPr varScale="1">
        <p:scale>
          <a:sx n="56" d="100"/>
          <a:sy n="56" d="100"/>
        </p:scale>
        <p:origin x="184"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EC61-8CEE-8147-AD28-AB47DE667CBB}" type="datetimeFigureOut">
              <a:rPr lang="en-US" smtClean="0"/>
              <a:t>8/24/25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95EB6-2515-B44F-B22F-B9D00E843752}" type="slidenum">
              <a:rPr lang="en-US" smtClean="0"/>
              <a:t>‹#›</a:t>
            </a:fld>
            <a:endParaRPr lang="en-US"/>
          </a:p>
        </p:txBody>
      </p:sp>
    </p:spTree>
    <p:extLst>
      <p:ext uri="{BB962C8B-B14F-4D97-AF65-F5344CB8AC3E}">
        <p14:creationId xmlns:p14="http://schemas.microsoft.com/office/powerpoint/2010/main" val="151065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oyagingwananga.nz/ockie-simmonds/#_ftn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voyagingwananga.nz/ockie-simmonds/#_ftn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pl.nasa.gov/edu/resources/lesson-plan/measuring-solar-energy-during-an-eclips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jpl.nasa.gov/edu/resources/lesson-plan/watch-and-measure-a-lunar-eclips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adlet.com/mikhal/my-smart-padlet-dcxeewlhx5y10h0c"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Mike Stone (with thanks to Ross Stephen, Avondale College, who checked I had it right and gave us the wonderful activity on slide 16)</a:t>
            </a:r>
          </a:p>
          <a:p>
            <a:endParaRPr lang="en-US" dirty="0"/>
          </a:p>
          <a:p>
            <a:r>
              <a:rPr lang="en-US" dirty="0"/>
              <a:t>I have purposely not identified the type of eclipse – students can do that as part of the lesson</a:t>
            </a:r>
          </a:p>
          <a:p>
            <a:endParaRPr lang="en-US" dirty="0"/>
          </a:p>
          <a:p>
            <a:r>
              <a:rPr lang="en-US" dirty="0"/>
              <a:t>Each slide has teacher notes, many include questions you might ask students</a:t>
            </a:r>
          </a:p>
          <a:p>
            <a:endParaRPr lang="en-US" dirty="0"/>
          </a:p>
          <a:p>
            <a:r>
              <a:rPr lang="en-US" dirty="0"/>
              <a:t>For the activity at the end it will help if you have downloaded a light meter onto your phone first and tried it out. There are different </a:t>
            </a:r>
            <a:r>
              <a:rPr lang="en-US" i="1" dirty="0"/>
              <a:t>Light meter apps </a:t>
            </a:r>
            <a:r>
              <a:rPr lang="en-US" dirty="0"/>
              <a:t>for Android and for Apple. Or get the kids to find one for homework.</a:t>
            </a:r>
          </a:p>
          <a:p>
            <a:endParaRPr lang="en-US" dirty="0"/>
          </a:p>
          <a:p>
            <a:r>
              <a:rPr lang="en-NZ" dirty="0"/>
              <a:t>Image: Alma Thomas, </a:t>
            </a:r>
            <a:r>
              <a:rPr lang="en-NZ" i="1" dirty="0"/>
              <a:t>The Eclipse</a:t>
            </a:r>
            <a:r>
              <a:rPr lang="en-NZ" dirty="0"/>
              <a:t>, 1970, acrylic on canvas, 157.5 × 126.4 cm, Smithsonian American Art Museum, Gift of the artist, 1978.40.3 </a:t>
            </a:r>
            <a:endParaRPr lang="en-US" dirty="0"/>
          </a:p>
        </p:txBody>
      </p:sp>
      <p:sp>
        <p:nvSpPr>
          <p:cNvPr id="4" name="Slide Number Placeholder 3"/>
          <p:cNvSpPr>
            <a:spLocks noGrp="1"/>
          </p:cNvSpPr>
          <p:nvPr>
            <p:ph type="sldNum" sz="quarter" idx="5"/>
          </p:nvPr>
        </p:nvSpPr>
        <p:spPr/>
        <p:txBody>
          <a:bodyPr/>
          <a:lstStyle/>
          <a:p>
            <a:fld id="{CD095EB6-2515-B44F-B22F-B9D00E843752}" type="slidenum">
              <a:rPr lang="en-US" smtClean="0"/>
              <a:t>1</a:t>
            </a:fld>
            <a:endParaRPr lang="en-US"/>
          </a:p>
        </p:txBody>
      </p:sp>
    </p:spTree>
    <p:extLst>
      <p:ext uri="{BB962C8B-B14F-4D97-AF65-F5344CB8AC3E}">
        <p14:creationId xmlns:p14="http://schemas.microsoft.com/office/powerpoint/2010/main" val="547506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can lunar eclipses only occur at full moon?</a:t>
            </a:r>
          </a:p>
        </p:txBody>
      </p:sp>
      <p:sp>
        <p:nvSpPr>
          <p:cNvPr id="4" name="Slide Number Placeholder 3"/>
          <p:cNvSpPr>
            <a:spLocks noGrp="1"/>
          </p:cNvSpPr>
          <p:nvPr>
            <p:ph type="sldNum" sz="quarter" idx="5"/>
          </p:nvPr>
        </p:nvSpPr>
        <p:spPr/>
        <p:txBody>
          <a:bodyPr/>
          <a:lstStyle/>
          <a:p>
            <a:fld id="{CD095EB6-2515-B44F-B22F-B9D00E843752}" type="slidenum">
              <a:rPr lang="en-US" smtClean="0"/>
              <a:t>10</a:t>
            </a:fld>
            <a:endParaRPr lang="en-US"/>
          </a:p>
        </p:txBody>
      </p:sp>
    </p:spTree>
    <p:extLst>
      <p:ext uri="{BB962C8B-B14F-4D97-AF65-F5344CB8AC3E}">
        <p14:creationId xmlns:p14="http://schemas.microsoft.com/office/powerpoint/2010/main" val="210408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science.nasa.gov</a:t>
            </a:r>
            <a:r>
              <a:rPr lang="en-US" dirty="0"/>
              <a:t>/moon/eclipses/</a:t>
            </a:r>
          </a:p>
        </p:txBody>
      </p:sp>
      <p:sp>
        <p:nvSpPr>
          <p:cNvPr id="4" name="Slide Number Placeholder 3"/>
          <p:cNvSpPr>
            <a:spLocks noGrp="1"/>
          </p:cNvSpPr>
          <p:nvPr>
            <p:ph type="sldNum" sz="quarter" idx="5"/>
          </p:nvPr>
        </p:nvSpPr>
        <p:spPr/>
        <p:txBody>
          <a:bodyPr/>
          <a:lstStyle/>
          <a:p>
            <a:fld id="{CD095EB6-2515-B44F-B22F-B9D00E843752}" type="slidenum">
              <a:rPr lang="en-US" smtClean="0"/>
              <a:t>11</a:t>
            </a:fld>
            <a:endParaRPr lang="en-US"/>
          </a:p>
        </p:txBody>
      </p:sp>
    </p:spTree>
    <p:extLst>
      <p:ext uri="{BB962C8B-B14F-4D97-AF65-F5344CB8AC3E}">
        <p14:creationId xmlns:p14="http://schemas.microsoft.com/office/powerpoint/2010/main" val="107431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95EB6-2515-B44F-B22F-B9D00E843752}" type="slidenum">
              <a:rPr lang="en-US" smtClean="0"/>
              <a:t>12</a:t>
            </a:fld>
            <a:endParaRPr lang="en-US"/>
          </a:p>
        </p:txBody>
      </p:sp>
    </p:spTree>
    <p:extLst>
      <p:ext uri="{BB962C8B-B14F-4D97-AF65-F5344CB8AC3E}">
        <p14:creationId xmlns:p14="http://schemas.microsoft.com/office/powerpoint/2010/main" val="226170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i="0" dirty="0"/>
              <a:t>Which sort of eclipse was this likely to have been?</a:t>
            </a:r>
          </a:p>
          <a:p>
            <a:endParaRPr lang="en-NZ" b="0" i="1" dirty="0"/>
          </a:p>
          <a:p>
            <a:r>
              <a:rPr lang="en-NZ" b="0" i="1" dirty="0"/>
              <a:t>The Coming of the Māori – Identifying a Specific Arrival Date of the Māori to Aotearoa-New Zealand</a:t>
            </a:r>
          </a:p>
          <a:p>
            <a:r>
              <a:rPr lang="en-NZ" dirty="0" err="1"/>
              <a:t>Ockie</a:t>
            </a:r>
            <a:r>
              <a:rPr lang="en-NZ" dirty="0"/>
              <a:t> Simmonds</a:t>
            </a:r>
            <a:r>
              <a:rPr lang="en-NZ" dirty="0">
                <a:hlinkClick r:id="rId3"/>
              </a:rPr>
              <a:t>[1]</a:t>
            </a:r>
            <a:r>
              <a:rPr lang="en-NZ" dirty="0"/>
              <a:t> and </a:t>
            </a:r>
            <a:r>
              <a:rPr lang="en-NZ" dirty="0" err="1"/>
              <a:t>Kiyotaka</a:t>
            </a:r>
            <a:r>
              <a:rPr lang="en-NZ" dirty="0"/>
              <a:t> Tanikawa</a:t>
            </a:r>
            <a:r>
              <a:rPr lang="en-NZ" dirty="0">
                <a:hlinkClick r:id="rId4"/>
              </a:rPr>
              <a:t>[2]</a:t>
            </a:r>
            <a:endParaRPr lang="en-NZ" dirty="0"/>
          </a:p>
          <a:p>
            <a:r>
              <a:rPr lang="en-NZ" dirty="0"/>
              <a:t>Video and text  </a:t>
            </a:r>
            <a:r>
              <a:rPr lang="en-US" dirty="0"/>
              <a:t>https://</a:t>
            </a:r>
            <a:r>
              <a:rPr lang="en-US" dirty="0" err="1"/>
              <a:t>voyagingwananga.nz</a:t>
            </a:r>
            <a:r>
              <a:rPr lang="en-US" dirty="0"/>
              <a:t>/</a:t>
            </a:r>
            <a:r>
              <a:rPr lang="en-US" dirty="0" err="1"/>
              <a:t>ockie-simmonds</a:t>
            </a:r>
            <a:r>
              <a:rPr lang="en-US" dirty="0"/>
              <a:t>/ </a:t>
            </a:r>
          </a:p>
          <a:p>
            <a:r>
              <a:rPr lang="en-US" dirty="0"/>
              <a:t>Image: https://</a:t>
            </a:r>
            <a:r>
              <a:rPr lang="en-US" dirty="0" err="1"/>
              <a:t>www.runa-yachtingnz.org.nz</a:t>
            </a:r>
            <a:r>
              <a:rPr lang="en-US" dirty="0"/>
              <a:t>/how-</a:t>
            </a:r>
            <a:r>
              <a:rPr lang="en-US" dirty="0" err="1"/>
              <a:t>korinorino</a:t>
            </a:r>
            <a:r>
              <a:rPr lang="en-US" dirty="0"/>
              <a:t>-works</a:t>
            </a:r>
          </a:p>
        </p:txBody>
      </p:sp>
      <p:sp>
        <p:nvSpPr>
          <p:cNvPr id="4" name="Slide Number Placeholder 3"/>
          <p:cNvSpPr>
            <a:spLocks noGrp="1"/>
          </p:cNvSpPr>
          <p:nvPr>
            <p:ph type="sldNum" sz="quarter" idx="5"/>
          </p:nvPr>
        </p:nvSpPr>
        <p:spPr/>
        <p:txBody>
          <a:bodyPr/>
          <a:lstStyle/>
          <a:p>
            <a:fld id="{CD095EB6-2515-B44F-B22F-B9D00E843752}" type="slidenum">
              <a:rPr lang="en-US" smtClean="0"/>
              <a:t>13</a:t>
            </a:fld>
            <a:endParaRPr lang="en-US"/>
          </a:p>
        </p:txBody>
      </p:sp>
    </p:spTree>
    <p:extLst>
      <p:ext uri="{BB962C8B-B14F-4D97-AF65-F5344CB8AC3E}">
        <p14:creationId xmlns:p14="http://schemas.microsoft.com/office/powerpoint/2010/main" val="244651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sort of eclipse must this be? Lunar</a:t>
            </a:r>
          </a:p>
          <a:p>
            <a:endParaRPr lang="en-US" dirty="0"/>
          </a:p>
          <a:p>
            <a:r>
              <a:rPr lang="en-US" dirty="0"/>
              <a:t>https://</a:t>
            </a:r>
            <a:r>
              <a:rPr lang="en-US" dirty="0" err="1"/>
              <a:t>www.timeanddate.com</a:t>
            </a:r>
            <a:r>
              <a:rPr lang="en-US" dirty="0"/>
              <a:t>/eclipse/in/new-</a:t>
            </a:r>
            <a:r>
              <a:rPr lang="en-US" dirty="0" err="1"/>
              <a:t>zealand</a:t>
            </a:r>
            <a:r>
              <a:rPr lang="en-US" dirty="0"/>
              <a:t>/</a:t>
            </a:r>
            <a:r>
              <a:rPr lang="en-US" dirty="0" err="1"/>
              <a:t>auckland-region?iso</a:t>
            </a:r>
            <a:r>
              <a:rPr lang="en-US" dirty="0"/>
              <a:t>=20250907</a:t>
            </a:r>
          </a:p>
        </p:txBody>
      </p:sp>
      <p:sp>
        <p:nvSpPr>
          <p:cNvPr id="4" name="Slide Number Placeholder 3"/>
          <p:cNvSpPr>
            <a:spLocks noGrp="1"/>
          </p:cNvSpPr>
          <p:nvPr>
            <p:ph type="sldNum" sz="quarter" idx="5"/>
          </p:nvPr>
        </p:nvSpPr>
        <p:spPr/>
        <p:txBody>
          <a:bodyPr/>
          <a:lstStyle/>
          <a:p>
            <a:fld id="{CD095EB6-2515-B44F-B22F-B9D00E843752}" type="slidenum">
              <a:rPr lang="en-US" smtClean="0"/>
              <a:t>14</a:t>
            </a:fld>
            <a:endParaRPr lang="en-US"/>
          </a:p>
        </p:txBody>
      </p:sp>
    </p:spTree>
    <p:extLst>
      <p:ext uri="{BB962C8B-B14F-4D97-AF65-F5344CB8AC3E}">
        <p14:creationId xmlns:p14="http://schemas.microsoft.com/office/powerpoint/2010/main" val="178613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sort of eclipse must this be? solar eclipse</a:t>
            </a:r>
          </a:p>
        </p:txBody>
      </p:sp>
      <p:sp>
        <p:nvSpPr>
          <p:cNvPr id="4" name="Slide Number Placeholder 3"/>
          <p:cNvSpPr>
            <a:spLocks noGrp="1"/>
          </p:cNvSpPr>
          <p:nvPr>
            <p:ph type="sldNum" sz="quarter" idx="5"/>
          </p:nvPr>
        </p:nvSpPr>
        <p:spPr/>
        <p:txBody>
          <a:bodyPr/>
          <a:lstStyle/>
          <a:p>
            <a:fld id="{CD095EB6-2515-B44F-B22F-B9D00E843752}" type="slidenum">
              <a:rPr lang="en-US" smtClean="0"/>
              <a:t>15</a:t>
            </a:fld>
            <a:endParaRPr lang="en-US"/>
          </a:p>
        </p:txBody>
      </p:sp>
    </p:spTree>
    <p:extLst>
      <p:ext uri="{BB962C8B-B14F-4D97-AF65-F5344CB8AC3E}">
        <p14:creationId xmlns:p14="http://schemas.microsoft.com/office/powerpoint/2010/main" val="1841288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 online planetarium running in your web browser, https://</a:t>
            </a:r>
            <a:r>
              <a:rPr lang="en-NZ" dirty="0" err="1"/>
              <a:t>stellarium-web.org</a:t>
            </a:r>
            <a:r>
              <a:rPr lang="en-NZ" dirty="0"/>
              <a:t>/</a:t>
            </a:r>
          </a:p>
          <a:p>
            <a:r>
              <a:rPr lang="mi-NZ" dirty="0"/>
              <a:t>More able kids will be able to find specific locations. If not, this link may help</a:t>
            </a:r>
          </a:p>
          <a:p>
            <a:r>
              <a:rPr lang="en-NZ" sz="1800" b="0" i="0" u="none" strike="noStrike" dirty="0">
                <a:solidFill>
                  <a:srgbClr val="000000"/>
                </a:solidFill>
                <a:effectLst/>
                <a:latin typeface="Aptos" panose="020B0004020202020204" pitchFamily="34" charset="0"/>
              </a:rPr>
              <a:t>https://</a:t>
            </a:r>
            <a:r>
              <a:rPr lang="en-NZ" sz="1800" b="0" i="0" u="none" strike="noStrike" dirty="0" err="1">
                <a:solidFill>
                  <a:srgbClr val="000000"/>
                </a:solidFill>
                <a:effectLst/>
                <a:latin typeface="Aptos" panose="020B0004020202020204" pitchFamily="34" charset="0"/>
              </a:rPr>
              <a:t>www.scientificamerican.com</a:t>
            </a:r>
            <a:r>
              <a:rPr lang="en-NZ" sz="1800" b="0" i="0" u="none" strike="noStrike" dirty="0">
                <a:solidFill>
                  <a:srgbClr val="000000"/>
                </a:solidFill>
                <a:effectLst/>
                <a:latin typeface="Aptos" panose="020B0004020202020204" pitchFamily="34" charset="0"/>
              </a:rPr>
              <a:t>/article/here-are-the-best-places-to-view-the-2024-total-solar-eclipse/</a:t>
            </a:r>
            <a:r>
              <a:rPr lang="mi-NZ" sz="1800" b="0" i="0" u="none" strike="noStrike" dirty="0">
                <a:solidFill>
                  <a:srgbClr val="000000"/>
                </a:solidFill>
                <a:effectLst/>
                <a:latin typeface="Aptos" panose="020B0004020202020204" pitchFamily="34" charset="0"/>
              </a:rPr>
              <a:t>   or   https://eclipsewise.com/2024/images/Atlas2024-Table01.pdf   or   https://eclipsewise.com/2024/images/Atlas2024-Table03.pdf</a:t>
            </a:r>
            <a:endParaRPr lang="en-NZ" sz="1800" b="0" i="0" u="none" strike="noStrike" dirty="0">
              <a:solidFill>
                <a:srgbClr val="000000"/>
              </a:solidFill>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095EB6-2515-B44F-B22F-B9D00E843752}" type="slidenum">
              <a:rPr lang="en-US" smtClean="0"/>
              <a:t>16</a:t>
            </a:fld>
            <a:endParaRPr lang="en-US"/>
          </a:p>
        </p:txBody>
      </p:sp>
    </p:spTree>
    <p:extLst>
      <p:ext uri="{BB962C8B-B14F-4D97-AF65-F5344CB8AC3E}">
        <p14:creationId xmlns:p14="http://schemas.microsoft.com/office/powerpoint/2010/main" val="112060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800" kern="100" dirty="0">
                <a:effectLst/>
                <a:latin typeface="Calibri" panose="020F0502020204030204" pitchFamily="34" charset="0"/>
                <a:ea typeface="Calibri" panose="020F0502020204030204" pitchFamily="34" charset="0"/>
                <a:cs typeface="Times New Roman" panose="02020603050405020304" pitchFamily="18" charset="0"/>
              </a:rPr>
              <a:t>Measuring brightness during a solar eclipse </a:t>
            </a:r>
            <a:r>
              <a:rPr lang="mi-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https://www.jpl.nasa.gov/edu/resources/lesson-plan/measuring-solar-energy-during-an-eclipse/</a:t>
            </a:r>
            <a:endParaRPr lang="mi-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i-NZ"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Science technician or art department may have lux meters (to augment mobiles)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2800" dirty="0"/>
              <a:t>To use a </a:t>
            </a:r>
            <a:r>
              <a:rPr lang="en-NZ" sz="2800" dirty="0" err="1"/>
              <a:t>cellphone</a:t>
            </a:r>
            <a:r>
              <a:rPr lang="en-NZ" sz="2800" dirty="0"/>
              <a:t>, download a light meter or lux meter app from the app store, then locate the ambient light sensor on your phone to take measurements in units like lux or footcandles</a:t>
            </a:r>
            <a:endParaRPr lang="mi-NZ"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mi-NZ"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i-NZ" sz="1800" kern="100" dirty="0">
                <a:effectLst/>
                <a:latin typeface="Calibri" panose="020F0502020204030204" pitchFamily="34" charset="0"/>
                <a:ea typeface="Calibri" panose="020F0502020204030204" pitchFamily="34" charset="0"/>
                <a:cs typeface="Times New Roman" panose="02020603050405020304" pitchFamily="18" charset="0"/>
              </a:rPr>
              <a:t>Measure the brightness of a total lunar eclipse </a:t>
            </a:r>
            <a:r>
              <a:rPr lang="mi-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https://www.jpl.nasa.gov/edu/resources/lesson-plan/watch-and-measure-a-lunar-eclipse/</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D095EB6-2515-B44F-B22F-B9D00E843752}" type="slidenum">
              <a:rPr lang="en-US" smtClean="0"/>
              <a:t>17</a:t>
            </a:fld>
            <a:endParaRPr lang="en-US"/>
          </a:p>
        </p:txBody>
      </p:sp>
    </p:spTree>
    <p:extLst>
      <p:ext uri="{BB962C8B-B14F-4D97-AF65-F5344CB8AC3E}">
        <p14:creationId xmlns:p14="http://schemas.microsoft.com/office/powerpoint/2010/main" val="77074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they will be able to find out by research.</a:t>
            </a:r>
          </a:p>
          <a:p>
            <a:r>
              <a:rPr lang="en-US" dirty="0"/>
              <a:t>But some questions may need an expert. Contact RASNZ or an observatory and see if you can get an expert to help, if needed. FTF or on zoom with students. Or phone &amp; have a chat yourself and pass on the answers, if no other option is available.</a:t>
            </a:r>
          </a:p>
        </p:txBody>
      </p:sp>
      <p:sp>
        <p:nvSpPr>
          <p:cNvPr id="4" name="Slide Number Placeholder 3"/>
          <p:cNvSpPr>
            <a:spLocks noGrp="1"/>
          </p:cNvSpPr>
          <p:nvPr>
            <p:ph type="sldNum" sz="quarter" idx="5"/>
          </p:nvPr>
        </p:nvSpPr>
        <p:spPr/>
        <p:txBody>
          <a:bodyPr/>
          <a:lstStyle/>
          <a:p>
            <a:fld id="{CD095EB6-2515-B44F-B22F-B9D00E843752}" type="slidenum">
              <a:rPr lang="en-US" smtClean="0"/>
              <a:t>18</a:t>
            </a:fld>
            <a:endParaRPr lang="en-US"/>
          </a:p>
        </p:txBody>
      </p:sp>
    </p:spTree>
    <p:extLst>
      <p:ext uri="{BB962C8B-B14F-4D97-AF65-F5344CB8AC3E}">
        <p14:creationId xmlns:p14="http://schemas.microsoft.com/office/powerpoint/2010/main" val="2509327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www.jpl.nasa.gov</a:t>
            </a:r>
            <a:r>
              <a:rPr lang="en-US" dirty="0"/>
              <a:t>/edu/resources/project/how-to-make-a-pinhole-camera/</a:t>
            </a:r>
          </a:p>
        </p:txBody>
      </p:sp>
      <p:sp>
        <p:nvSpPr>
          <p:cNvPr id="4" name="Slide Number Placeholder 3"/>
          <p:cNvSpPr>
            <a:spLocks noGrp="1"/>
          </p:cNvSpPr>
          <p:nvPr>
            <p:ph type="sldNum" sz="quarter" idx="5"/>
          </p:nvPr>
        </p:nvSpPr>
        <p:spPr/>
        <p:txBody>
          <a:bodyPr/>
          <a:lstStyle/>
          <a:p>
            <a:fld id="{CD095EB6-2515-B44F-B22F-B9D00E843752}" type="slidenum">
              <a:rPr lang="en-US" smtClean="0"/>
              <a:t>19</a:t>
            </a:fld>
            <a:endParaRPr lang="en-US"/>
          </a:p>
        </p:txBody>
      </p:sp>
    </p:spTree>
    <p:extLst>
      <p:ext uri="{BB962C8B-B14F-4D97-AF65-F5344CB8AC3E}">
        <p14:creationId xmlns:p14="http://schemas.microsoft.com/office/powerpoint/2010/main" val="331307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https://padlet.com/mikhal/my-smart-padlet-dcxeewlhx5y10h0c</a:t>
            </a:r>
            <a:r>
              <a:rPr lang="en-US" dirty="0"/>
              <a:t> </a:t>
            </a:r>
          </a:p>
        </p:txBody>
      </p:sp>
      <p:sp>
        <p:nvSpPr>
          <p:cNvPr id="4" name="Slide Number Placeholder 3"/>
          <p:cNvSpPr>
            <a:spLocks noGrp="1"/>
          </p:cNvSpPr>
          <p:nvPr>
            <p:ph type="sldNum" sz="quarter" idx="5"/>
          </p:nvPr>
        </p:nvSpPr>
        <p:spPr/>
        <p:txBody>
          <a:bodyPr/>
          <a:lstStyle/>
          <a:p>
            <a:fld id="{CD095EB6-2515-B44F-B22F-B9D00E843752}" type="slidenum">
              <a:rPr lang="en-US" smtClean="0"/>
              <a:t>2</a:t>
            </a:fld>
            <a:endParaRPr lang="en-US"/>
          </a:p>
        </p:txBody>
      </p:sp>
    </p:spTree>
    <p:extLst>
      <p:ext uri="{BB962C8B-B14F-4D97-AF65-F5344CB8AC3E}">
        <p14:creationId xmlns:p14="http://schemas.microsoft.com/office/powerpoint/2010/main" val="296341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would the Earth be in this image?</a:t>
            </a:r>
          </a:p>
          <a:p>
            <a:r>
              <a:rPr lang="en-US" dirty="0"/>
              <a:t>Where is the light from the sun coming from in this image? From the left (behind the NM)</a:t>
            </a:r>
          </a:p>
          <a:p>
            <a:r>
              <a:rPr lang="en-US" dirty="0"/>
              <a:t>What direction is the sequence in? anticlockwise</a:t>
            </a:r>
          </a:p>
          <a:p>
            <a:r>
              <a:rPr lang="en-US" dirty="0"/>
              <a:t>How does it differ in the Northern Hemisphere – same sequence NM </a:t>
            </a:r>
            <a:r>
              <a:rPr lang="en-US" dirty="0">
                <a:sym typeface="Wingdings" pitchFamily="2" charset="2"/>
              </a:rPr>
              <a:t> 1Q  FM  3Q but the opposite side of the moon is lit.     SH: C O D     NH: D O C</a:t>
            </a:r>
            <a:endParaRPr lang="en-US" dirty="0"/>
          </a:p>
        </p:txBody>
      </p:sp>
      <p:sp>
        <p:nvSpPr>
          <p:cNvPr id="4" name="Slide Number Placeholder 3"/>
          <p:cNvSpPr>
            <a:spLocks noGrp="1"/>
          </p:cNvSpPr>
          <p:nvPr>
            <p:ph type="sldNum" sz="quarter" idx="5"/>
          </p:nvPr>
        </p:nvSpPr>
        <p:spPr/>
        <p:txBody>
          <a:bodyPr/>
          <a:lstStyle/>
          <a:p>
            <a:fld id="{CD095EB6-2515-B44F-B22F-B9D00E843752}" type="slidenum">
              <a:rPr lang="en-US" smtClean="0"/>
              <a:t>3</a:t>
            </a:fld>
            <a:endParaRPr lang="en-US"/>
          </a:p>
        </p:txBody>
      </p:sp>
    </p:spTree>
    <p:extLst>
      <p:ext uri="{BB962C8B-B14F-4D97-AF65-F5344CB8AC3E}">
        <p14:creationId xmlns:p14="http://schemas.microsoft.com/office/powerpoint/2010/main" val="395449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long – for the Earth to orbit the sun? 365.25 days</a:t>
            </a:r>
          </a:p>
          <a:p>
            <a:r>
              <a:rPr lang="en-US" dirty="0"/>
              <a:t>-  for the moon to orbit the Earth? 28 days</a:t>
            </a:r>
          </a:p>
          <a:p>
            <a:endParaRPr lang="en-US" dirty="0"/>
          </a:p>
          <a:p>
            <a:r>
              <a:rPr lang="en-US" dirty="0"/>
              <a:t>Image: https://</a:t>
            </a:r>
            <a:r>
              <a:rPr lang="en-US" dirty="0" err="1"/>
              <a:t>manoa.hawaii.edu</a:t>
            </a:r>
            <a:r>
              <a:rPr lang="en-US" dirty="0"/>
              <a:t>/</a:t>
            </a:r>
            <a:r>
              <a:rPr lang="en-US" dirty="0" err="1"/>
              <a:t>exploringourfluidEarth</a:t>
            </a:r>
            <a:r>
              <a:rPr lang="en-US" dirty="0"/>
              <a:t>/physical/tides/tidal-movements/weird-science-eclipses</a:t>
            </a:r>
          </a:p>
        </p:txBody>
      </p:sp>
      <p:sp>
        <p:nvSpPr>
          <p:cNvPr id="4" name="Slide Number Placeholder 3"/>
          <p:cNvSpPr>
            <a:spLocks noGrp="1"/>
          </p:cNvSpPr>
          <p:nvPr>
            <p:ph type="sldNum" sz="quarter" idx="5"/>
          </p:nvPr>
        </p:nvSpPr>
        <p:spPr/>
        <p:txBody>
          <a:bodyPr/>
          <a:lstStyle/>
          <a:p>
            <a:fld id="{CD095EB6-2515-B44F-B22F-B9D00E843752}" type="slidenum">
              <a:rPr lang="en-US" smtClean="0"/>
              <a:t>4</a:t>
            </a:fld>
            <a:endParaRPr lang="en-US"/>
          </a:p>
        </p:txBody>
      </p:sp>
    </p:spTree>
    <p:extLst>
      <p:ext uri="{BB962C8B-B14F-4D97-AF65-F5344CB8AC3E}">
        <p14:creationId xmlns:p14="http://schemas.microsoft.com/office/powerpoint/2010/main" val="393704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a:t>
            </a:r>
            <a:r>
              <a:rPr lang="en-NZ" dirty="0" err="1"/>
              <a:t>www.wikihow.com</a:t>
            </a:r>
            <a:r>
              <a:rPr lang="en-NZ" dirty="0"/>
              <a:t>/Make-Shadow-Puppets </a:t>
            </a:r>
          </a:p>
          <a:p>
            <a:r>
              <a:rPr lang="en-NZ" dirty="0"/>
              <a:t>What do we need to make a shadow? Light source and something blocking it, and something for the shadow to fall on</a:t>
            </a:r>
            <a:endParaRPr lang="en-US" dirty="0"/>
          </a:p>
        </p:txBody>
      </p:sp>
      <p:sp>
        <p:nvSpPr>
          <p:cNvPr id="4" name="Slide Number Placeholder 3"/>
          <p:cNvSpPr>
            <a:spLocks noGrp="1"/>
          </p:cNvSpPr>
          <p:nvPr>
            <p:ph type="sldNum" sz="quarter" idx="5"/>
          </p:nvPr>
        </p:nvSpPr>
        <p:spPr/>
        <p:txBody>
          <a:bodyPr/>
          <a:lstStyle/>
          <a:p>
            <a:fld id="{CD095EB6-2515-B44F-B22F-B9D00E843752}" type="slidenum">
              <a:rPr lang="en-US" smtClean="0"/>
              <a:t>5</a:t>
            </a:fld>
            <a:endParaRPr lang="en-US"/>
          </a:p>
        </p:txBody>
      </p:sp>
    </p:spTree>
    <p:extLst>
      <p:ext uri="{BB962C8B-B14F-4D97-AF65-F5344CB8AC3E}">
        <p14:creationId xmlns:p14="http://schemas.microsoft.com/office/powerpoint/2010/main" val="23455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can a solar eclipse only occur at new moon?</a:t>
            </a:r>
          </a:p>
          <a:p>
            <a:r>
              <a:rPr lang="en-US" dirty="0"/>
              <a:t>What’s the difference between the umbra and the penumbra?</a:t>
            </a:r>
          </a:p>
        </p:txBody>
      </p:sp>
      <p:sp>
        <p:nvSpPr>
          <p:cNvPr id="4" name="Slide Number Placeholder 3"/>
          <p:cNvSpPr>
            <a:spLocks noGrp="1"/>
          </p:cNvSpPr>
          <p:nvPr>
            <p:ph type="sldNum" sz="quarter" idx="5"/>
          </p:nvPr>
        </p:nvSpPr>
        <p:spPr/>
        <p:txBody>
          <a:bodyPr/>
          <a:lstStyle/>
          <a:p>
            <a:fld id="{CD095EB6-2515-B44F-B22F-B9D00E843752}" type="slidenum">
              <a:rPr lang="en-US" smtClean="0"/>
              <a:t>6</a:t>
            </a:fld>
            <a:endParaRPr lang="en-US"/>
          </a:p>
        </p:txBody>
      </p:sp>
    </p:spTree>
    <p:extLst>
      <p:ext uri="{BB962C8B-B14F-4D97-AF65-F5344CB8AC3E}">
        <p14:creationId xmlns:p14="http://schemas.microsoft.com/office/powerpoint/2010/main" val="311912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Times New Roman" panose="02020603050405020304" pitchFamily="18" charset="0"/>
                <a:cs typeface="Times New Roman" panose="02020603050405020304" pitchFamily="18" charset="0"/>
              </a:rPr>
              <a:t>Which diagram shows the total eclipse and which the annular eclipse? Top right = total, bottom right = annular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Times New Roman" panose="02020603050405020304" pitchFamily="18" charset="0"/>
                <a:cs typeface="Times New Roman" panose="02020603050405020304" pitchFamily="18" charset="0"/>
              </a:rPr>
              <a:t>What can we see of the sun? the sun’s corona (its outer atmosphere, which looks like a halo) &amp; solar flares (spectacular arcs of glowing red gas).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Times New Roman" panose="02020603050405020304" pitchFamily="18" charset="0"/>
                <a:cs typeface="Times New Roman" panose="02020603050405020304" pitchFamily="18" charset="0"/>
              </a:rPr>
              <a:t>So what would happen to the day? The day becomes dark, though not as dark as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Times New Roman" panose="02020603050405020304" pitchFamily="18" charset="0"/>
                <a:cs typeface="Times New Roman" panose="02020603050405020304" pitchFamily="18" charset="0"/>
              </a:rPr>
              <a:t>Images of moon https://</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www.jpl.nasa.gov</a:t>
            </a:r>
            <a:r>
              <a:rPr lang="en-US" dirty="0">
                <a:effectLst/>
                <a:latin typeface="Arial" panose="020B0604020202020204" pitchFamily="34" charset="0"/>
                <a:ea typeface="Times New Roman" panose="02020603050405020304" pitchFamily="18" charset="0"/>
                <a:cs typeface="Times New Roman" panose="02020603050405020304" pitchFamily="18" charset="0"/>
              </a:rPr>
              <a:t>/edu/resources/teachable-moment/the-science-of-solar-eclipses-and-how-to-watch-with-</a:t>
            </a:r>
            <a:r>
              <a:rPr lang="en-US" dirty="0" err="1">
                <a:effectLst/>
                <a:latin typeface="Arial" panose="020B0604020202020204" pitchFamily="34" charset="0"/>
                <a:ea typeface="Times New Roman" panose="02020603050405020304" pitchFamily="18" charset="0"/>
                <a:cs typeface="Times New Roman" panose="02020603050405020304" pitchFamily="18" charset="0"/>
              </a:rPr>
              <a:t>nasa</a:t>
            </a:r>
            <a:r>
              <a:rPr lang="en-US"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D095EB6-2515-B44F-B22F-B9D00E843752}" type="slidenum">
              <a:rPr lang="en-US" smtClean="0"/>
              <a:t>7</a:t>
            </a:fld>
            <a:endParaRPr lang="en-US"/>
          </a:p>
        </p:txBody>
      </p:sp>
    </p:spTree>
    <p:extLst>
      <p:ext uri="{BB962C8B-B14F-4D97-AF65-F5344CB8AC3E}">
        <p14:creationId xmlns:p14="http://schemas.microsoft.com/office/powerpoint/2010/main" val="54447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say the path of totality is then, give a definition?</a:t>
            </a:r>
          </a:p>
          <a:p>
            <a:endParaRPr lang="en-US" dirty="0"/>
          </a:p>
          <a:p>
            <a:r>
              <a:rPr lang="en-US" dirty="0"/>
              <a:t>https://</a:t>
            </a:r>
            <a:r>
              <a:rPr lang="en-US" dirty="0" err="1"/>
              <a:t>www.celestron.com</a:t>
            </a:r>
            <a:r>
              <a:rPr lang="en-US" dirty="0"/>
              <a:t>/blogs/news/how-to-view-the-april-2024-total-solar-eclipse?</a:t>
            </a:r>
          </a:p>
        </p:txBody>
      </p:sp>
      <p:sp>
        <p:nvSpPr>
          <p:cNvPr id="4" name="Slide Number Placeholder 3"/>
          <p:cNvSpPr>
            <a:spLocks noGrp="1"/>
          </p:cNvSpPr>
          <p:nvPr>
            <p:ph type="sldNum" sz="quarter" idx="5"/>
          </p:nvPr>
        </p:nvSpPr>
        <p:spPr/>
        <p:txBody>
          <a:bodyPr/>
          <a:lstStyle/>
          <a:p>
            <a:fld id="{CD095EB6-2515-B44F-B22F-B9D00E843752}" type="slidenum">
              <a:rPr lang="en-US" smtClean="0"/>
              <a:t>8</a:t>
            </a:fld>
            <a:endParaRPr lang="en-US"/>
          </a:p>
        </p:txBody>
      </p:sp>
    </p:spTree>
    <p:extLst>
      <p:ext uri="{BB962C8B-B14F-4D97-AF65-F5344CB8AC3E}">
        <p14:creationId xmlns:p14="http://schemas.microsoft.com/office/powerpoint/2010/main" val="130771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www.jpl.nasa.gov</a:t>
            </a:r>
            <a:r>
              <a:rPr lang="en-US" dirty="0"/>
              <a:t>/edu/resources/teachable-moment/the-science-of-solar-eclipses-and-how-to-watch-with-</a:t>
            </a:r>
            <a:r>
              <a:rPr lang="en-US" dirty="0" err="1"/>
              <a:t>nasa</a:t>
            </a:r>
            <a:r>
              <a:rPr lang="en-US" dirty="0"/>
              <a:t>/</a:t>
            </a:r>
          </a:p>
        </p:txBody>
      </p:sp>
      <p:sp>
        <p:nvSpPr>
          <p:cNvPr id="4" name="Slide Number Placeholder 3"/>
          <p:cNvSpPr>
            <a:spLocks noGrp="1"/>
          </p:cNvSpPr>
          <p:nvPr>
            <p:ph type="sldNum" sz="quarter" idx="5"/>
          </p:nvPr>
        </p:nvSpPr>
        <p:spPr/>
        <p:txBody>
          <a:bodyPr/>
          <a:lstStyle/>
          <a:p>
            <a:fld id="{CD095EB6-2515-B44F-B22F-B9D00E843752}" type="slidenum">
              <a:rPr lang="en-US" smtClean="0"/>
              <a:t>9</a:t>
            </a:fld>
            <a:endParaRPr lang="en-US"/>
          </a:p>
        </p:txBody>
      </p:sp>
    </p:spTree>
    <p:extLst>
      <p:ext uri="{BB962C8B-B14F-4D97-AF65-F5344CB8AC3E}">
        <p14:creationId xmlns:p14="http://schemas.microsoft.com/office/powerpoint/2010/main" val="319892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F98B-C5CB-4748-EDD3-031C8D81986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7DCBE07-7E76-8B43-9475-4F36C61E1F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E1D1E2E-4C3B-544D-BAD6-CBBC1A3C3CEC}"/>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5" name="Footer Placeholder 4">
            <a:extLst>
              <a:ext uri="{FF2B5EF4-FFF2-40B4-BE49-F238E27FC236}">
                <a16:creationId xmlns:a16="http://schemas.microsoft.com/office/drawing/2014/main" id="{C0EC5253-799A-697D-CE7E-658B3548C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315C9-CA23-11F8-5FAA-1A46CB70C6C6}"/>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162229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4E73-854C-F1C2-71E3-541D20A1D7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0EFF49-DFA1-91A2-38A4-EDD8A6B216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BBDF6B-AB35-3C0F-A6C6-476AE7955920}"/>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5" name="Footer Placeholder 4">
            <a:extLst>
              <a:ext uri="{FF2B5EF4-FFF2-40B4-BE49-F238E27FC236}">
                <a16:creationId xmlns:a16="http://schemas.microsoft.com/office/drawing/2014/main" id="{D2CEDC36-6092-F1D8-3899-4000A7565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3E94C-F3C8-0D75-D149-180621D2EACF}"/>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97695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2F55D-98AD-2FED-ED73-C851A27DC8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EE1FA4-3C84-F47E-D70D-D439AE6CC8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3B44DE-9DC3-7875-3184-5CF47F540626}"/>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5" name="Footer Placeholder 4">
            <a:extLst>
              <a:ext uri="{FF2B5EF4-FFF2-40B4-BE49-F238E27FC236}">
                <a16:creationId xmlns:a16="http://schemas.microsoft.com/office/drawing/2014/main" id="{9653CC22-4259-FC40-2738-A739D7BE7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A3ABC-D5FF-2773-67A2-1D84F1F5D063}"/>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43056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09DE-55FF-63DE-40DA-1CE508066F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FE4B39-0DCE-1470-ECC4-A8AFE3279E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EF7DC-69E9-979A-0DE9-553ED240354E}"/>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5" name="Footer Placeholder 4">
            <a:extLst>
              <a:ext uri="{FF2B5EF4-FFF2-40B4-BE49-F238E27FC236}">
                <a16:creationId xmlns:a16="http://schemas.microsoft.com/office/drawing/2014/main" id="{308F2E11-5AAD-4D98-99C5-AEA839D9C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0628A-FA6B-7EF3-4558-7BD51D68F675}"/>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143866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2E58-6295-AA2B-8E54-D15102B3B1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613A11-6D06-B13D-43D5-41993B0C6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F85A84-7CDA-89AD-1C6E-FA8B354EA9D5}"/>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5" name="Footer Placeholder 4">
            <a:extLst>
              <a:ext uri="{FF2B5EF4-FFF2-40B4-BE49-F238E27FC236}">
                <a16:creationId xmlns:a16="http://schemas.microsoft.com/office/drawing/2014/main" id="{5A6EFA2C-5FA1-4A70-8021-011111E4F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073C5-69C8-F35F-7BCC-E2E34F296CD5}"/>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125812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E54B-9F93-0513-C226-C562441E3B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8CDB78-A08D-E396-C414-6A887D545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C90750-AB67-0983-B25C-471D6FAFEF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B0C26F-A532-2AC1-A206-C760DFF24C3D}"/>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6" name="Footer Placeholder 5">
            <a:extLst>
              <a:ext uri="{FF2B5EF4-FFF2-40B4-BE49-F238E27FC236}">
                <a16:creationId xmlns:a16="http://schemas.microsoft.com/office/drawing/2014/main" id="{0A7675E1-AB96-4F0B-257F-5AC4FC83D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3E493-8DC1-CA34-78C7-2E89CF3865AB}"/>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85609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DB6F-AE70-DC74-A056-C79C088840F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BD7781D-4C16-1364-2F98-EE4A11104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8DA320-02AF-3D98-D9D8-595CBD9353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51A7976-3F77-F8A6-3B20-5B1FFDE79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F89AA3-D9AA-2416-3293-6819656CE2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36808C-F3C3-7A6D-34B1-DC243DCFFB00}"/>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8" name="Footer Placeholder 7">
            <a:extLst>
              <a:ext uri="{FF2B5EF4-FFF2-40B4-BE49-F238E27FC236}">
                <a16:creationId xmlns:a16="http://schemas.microsoft.com/office/drawing/2014/main" id="{A4DEB2AD-C264-E1FC-C503-59201566B6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358228-1823-CB23-12B6-362AA697098A}"/>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203964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C65A-56E8-E10E-276B-090FDFF819A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7C3D30-ADB6-1350-ECAB-8492C46CE4E7}"/>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4" name="Footer Placeholder 3">
            <a:extLst>
              <a:ext uri="{FF2B5EF4-FFF2-40B4-BE49-F238E27FC236}">
                <a16:creationId xmlns:a16="http://schemas.microsoft.com/office/drawing/2014/main" id="{A5F21E09-D42B-0CEC-A76B-DAF28CFDF9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F8376B-1971-0742-65EC-072A4B5E1671}"/>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17058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E98B8-AE74-5797-4207-673839251754}"/>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3" name="Footer Placeholder 2">
            <a:extLst>
              <a:ext uri="{FF2B5EF4-FFF2-40B4-BE49-F238E27FC236}">
                <a16:creationId xmlns:a16="http://schemas.microsoft.com/office/drawing/2014/main" id="{3F66FBB0-A65B-1E81-966F-CDBC1374D6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3CC28E-A572-4215-E521-E57BC770C93D}"/>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345346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BAC1-017C-7A65-C850-E057B1581C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1DA72B-5543-D83B-DF0B-C0375FD85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3E2B24-7896-182B-DCAD-DDDF1C1FB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02A9F0-BAE8-01B3-78A4-A33A92129263}"/>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6" name="Footer Placeholder 5">
            <a:extLst>
              <a:ext uri="{FF2B5EF4-FFF2-40B4-BE49-F238E27FC236}">
                <a16:creationId xmlns:a16="http://schemas.microsoft.com/office/drawing/2014/main" id="{CAF0CE12-3F3B-055F-6C82-0AEBF9107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769C4-BF48-FF58-0CCF-82F08D39F3CD}"/>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365251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FB44-19C1-632D-080B-AF8773199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815738-2FFB-1133-2004-9D5B61FA77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8D849A-799D-D027-82FD-A5407CF2F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EA8F91-5296-41DE-0406-676668351FAC}"/>
              </a:ext>
            </a:extLst>
          </p:cNvPr>
          <p:cNvSpPr>
            <a:spLocks noGrp="1"/>
          </p:cNvSpPr>
          <p:nvPr>
            <p:ph type="dt" sz="half" idx="10"/>
          </p:nvPr>
        </p:nvSpPr>
        <p:spPr/>
        <p:txBody>
          <a:bodyPr/>
          <a:lstStyle/>
          <a:p>
            <a:fld id="{64620EBA-A262-0048-8AB2-0025D11EB80E}" type="datetimeFigureOut">
              <a:rPr lang="en-US" smtClean="0"/>
              <a:t>8/24/25</a:t>
            </a:fld>
            <a:endParaRPr lang="en-US"/>
          </a:p>
        </p:txBody>
      </p:sp>
      <p:sp>
        <p:nvSpPr>
          <p:cNvPr id="6" name="Footer Placeholder 5">
            <a:extLst>
              <a:ext uri="{FF2B5EF4-FFF2-40B4-BE49-F238E27FC236}">
                <a16:creationId xmlns:a16="http://schemas.microsoft.com/office/drawing/2014/main" id="{4FD832AE-2FE5-F2CB-2EEA-2B6EA9FFB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8282A-BF4E-9444-9091-CE52CCFA300D}"/>
              </a:ext>
            </a:extLst>
          </p:cNvPr>
          <p:cNvSpPr>
            <a:spLocks noGrp="1"/>
          </p:cNvSpPr>
          <p:nvPr>
            <p:ph type="sldNum" sz="quarter" idx="12"/>
          </p:nvPr>
        </p:nvSpPr>
        <p:spPr/>
        <p:txBody>
          <a:bodyPr/>
          <a:lstStyle/>
          <a:p>
            <a:fld id="{A6AD967A-0EEF-1A4D-A234-F4D637D5BE9C}" type="slidenum">
              <a:rPr lang="en-US" smtClean="0"/>
              <a:t>‹#›</a:t>
            </a:fld>
            <a:endParaRPr lang="en-US"/>
          </a:p>
        </p:txBody>
      </p:sp>
    </p:spTree>
    <p:extLst>
      <p:ext uri="{BB962C8B-B14F-4D97-AF65-F5344CB8AC3E}">
        <p14:creationId xmlns:p14="http://schemas.microsoft.com/office/powerpoint/2010/main" val="375202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1B17AC-29EE-18F4-C57E-61D4F67BE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53633F-7D4F-6A17-E5E5-089CA60DA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72AAD0-DAD5-2107-D5FB-BB56C0F13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20EBA-A262-0048-8AB2-0025D11EB80E}" type="datetimeFigureOut">
              <a:rPr lang="en-US" smtClean="0"/>
              <a:t>8/24/25</a:t>
            </a:fld>
            <a:endParaRPr lang="en-US"/>
          </a:p>
        </p:txBody>
      </p:sp>
      <p:sp>
        <p:nvSpPr>
          <p:cNvPr id="5" name="Footer Placeholder 4">
            <a:extLst>
              <a:ext uri="{FF2B5EF4-FFF2-40B4-BE49-F238E27FC236}">
                <a16:creationId xmlns:a16="http://schemas.microsoft.com/office/drawing/2014/main" id="{650C841D-FE27-E859-FF38-28C441CF5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00A98-3FBE-73DF-F255-133D01FE3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D967A-0EEF-1A4D-A234-F4D637D5BE9C}" type="slidenum">
              <a:rPr lang="en-US" smtClean="0"/>
              <a:t>‹#›</a:t>
            </a:fld>
            <a:endParaRPr lang="en-US"/>
          </a:p>
        </p:txBody>
      </p:sp>
    </p:spTree>
    <p:extLst>
      <p:ext uri="{BB962C8B-B14F-4D97-AF65-F5344CB8AC3E}">
        <p14:creationId xmlns:p14="http://schemas.microsoft.com/office/powerpoint/2010/main" val="2335228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http://hermit.org/Eclipse/Graphics/diagrams/Lunar.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ellarium-web.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dlet.com/mikhal/my-smart-padlet-dcxeewlhx5y10h0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hermit.org/Eclipse/Graphics/diagrams/Total.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http://hermit.org/Eclipse/Graphics/diagrams/Total.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http://hermit.org/Eclipse/Graphics/diagrams/Total.png"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A55619-142F-CC31-CB2C-09FB961117E1}"/>
              </a:ext>
            </a:extLst>
          </p:cNvPr>
          <p:cNvPicPr>
            <a:picLocks noChangeAspect="1"/>
          </p:cNvPicPr>
          <p:nvPr/>
        </p:nvPicPr>
        <p:blipFill>
          <a:blip r:embed="rId3">
            <a:alphaModFix amt="20000"/>
          </a:blip>
          <a:stretch>
            <a:fillRect/>
          </a:stretch>
        </p:blipFill>
        <p:spPr>
          <a:xfrm>
            <a:off x="0" y="55892"/>
            <a:ext cx="12192000" cy="6802108"/>
          </a:xfrm>
          <a:prstGeom prst="rect">
            <a:avLst/>
          </a:prstGeom>
        </p:spPr>
      </p:pic>
      <p:sp>
        <p:nvSpPr>
          <p:cNvPr id="2" name="Title 1">
            <a:extLst>
              <a:ext uri="{FF2B5EF4-FFF2-40B4-BE49-F238E27FC236}">
                <a16:creationId xmlns:a16="http://schemas.microsoft.com/office/drawing/2014/main" id="{BDD8A39A-10C6-3833-87F8-7EA92A585B8B}"/>
              </a:ext>
            </a:extLst>
          </p:cNvPr>
          <p:cNvSpPr>
            <a:spLocks noGrp="1"/>
          </p:cNvSpPr>
          <p:nvPr>
            <p:ph type="ctrTitle"/>
          </p:nvPr>
        </p:nvSpPr>
        <p:spPr>
          <a:xfrm>
            <a:off x="1524000" y="1671003"/>
            <a:ext cx="9144000" cy="1209357"/>
          </a:xfrm>
        </p:spPr>
        <p:txBody>
          <a:bodyPr/>
          <a:lstStyle/>
          <a:p>
            <a:r>
              <a:rPr lang="en-US" dirty="0">
                <a:solidFill>
                  <a:srgbClr val="7030A0"/>
                </a:solidFill>
              </a:rPr>
              <a:t>Eclipse 8 Sep 2025</a:t>
            </a:r>
          </a:p>
        </p:txBody>
      </p:sp>
      <p:sp>
        <p:nvSpPr>
          <p:cNvPr id="3" name="TextBox 2">
            <a:extLst>
              <a:ext uri="{FF2B5EF4-FFF2-40B4-BE49-F238E27FC236}">
                <a16:creationId xmlns:a16="http://schemas.microsoft.com/office/drawing/2014/main" id="{994F709D-54EE-9CFA-1B2B-62FB4C61058A}"/>
              </a:ext>
            </a:extLst>
          </p:cNvPr>
          <p:cNvSpPr txBox="1"/>
          <p:nvPr/>
        </p:nvSpPr>
        <p:spPr>
          <a:xfrm>
            <a:off x="3215640" y="3194056"/>
            <a:ext cx="5760720" cy="525780"/>
          </a:xfrm>
          <a:prstGeom prst="rect">
            <a:avLst/>
          </a:prstGeom>
          <a:noFill/>
        </p:spPr>
        <p:txBody>
          <a:bodyPr wrap="square" rtlCol="0">
            <a:spAutoFit/>
          </a:bodyPr>
          <a:lstStyle/>
          <a:p>
            <a:pPr algn="ctr"/>
            <a:r>
              <a:rPr lang="en-US" sz="2800" dirty="0"/>
              <a:t>With Teacher Notes</a:t>
            </a:r>
          </a:p>
        </p:txBody>
      </p:sp>
    </p:spTree>
    <p:extLst>
      <p:ext uri="{BB962C8B-B14F-4D97-AF65-F5344CB8AC3E}">
        <p14:creationId xmlns:p14="http://schemas.microsoft.com/office/powerpoint/2010/main" val="167784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a:xfrm>
            <a:off x="838200" y="365126"/>
            <a:ext cx="10515600" cy="763588"/>
          </a:xfrm>
        </p:spPr>
        <p:txBody>
          <a:bodyPr/>
          <a:lstStyle/>
          <a:p>
            <a:r>
              <a:rPr lang="en-US" dirty="0">
                <a:solidFill>
                  <a:srgbClr val="7030A0"/>
                </a:solidFill>
              </a:rPr>
              <a:t>  Lunar Eclipse</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623887" y="1335246"/>
            <a:ext cx="10944225" cy="1940240"/>
          </a:xfrm>
        </p:spPr>
        <p:txBody>
          <a:bodyPr>
            <a:normAutofit/>
          </a:bodyPr>
          <a:lstStyle/>
          <a:p>
            <a:r>
              <a:rPr lang="en-US" dirty="0">
                <a:latin typeface="Arial" panose="020B0604020202020204" pitchFamily="34" charset="0"/>
                <a:cs typeface="Arial" panose="020B0604020202020204" pitchFamily="34" charset="0"/>
              </a:rPr>
              <a:t>A lunar eclipse occurs when we are looking at the moon &amp; the Earth passes in front of the sun &amp; causes a shadow on the moon</a:t>
            </a:r>
          </a:p>
          <a:p>
            <a:r>
              <a:rPr lang="en-US" dirty="0">
                <a:latin typeface="Arial" panose="020B0604020202020204" pitchFamily="34" charset="0"/>
                <a:cs typeface="Arial" panose="020B0604020202020204" pitchFamily="34" charset="0"/>
              </a:rPr>
              <a:t>This can only occur during the night and only at a Full Moon where the sun Earth and moon exactly line up</a:t>
            </a:r>
          </a:p>
          <a:p>
            <a:endParaRPr lang="en-US" dirty="0"/>
          </a:p>
        </p:txBody>
      </p:sp>
      <p:sp>
        <p:nvSpPr>
          <p:cNvPr id="4" name="Rectangle 2">
            <a:extLst>
              <a:ext uri="{FF2B5EF4-FFF2-40B4-BE49-F238E27FC236}">
                <a16:creationId xmlns:a16="http://schemas.microsoft.com/office/drawing/2014/main" id="{EFC83556-4FC1-288D-2E12-D1925628232C}"/>
              </a:ext>
            </a:extLst>
          </p:cNvPr>
          <p:cNvSpPr>
            <a:spLocks noChangeArrowheads="1"/>
          </p:cNvSpPr>
          <p:nvPr/>
        </p:nvSpPr>
        <p:spPr bwMode="auto">
          <a:xfrm>
            <a:off x="838200" y="476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82D6FB7-B43E-2BBF-9C2F-D9E818C777ED}"/>
              </a:ext>
            </a:extLst>
          </p:cNvPr>
          <p:cNvSpPr>
            <a:spLocks noChangeArrowheads="1"/>
          </p:cNvSpPr>
          <p:nvPr/>
        </p:nvSpPr>
        <p:spPr bwMode="auto">
          <a:xfrm>
            <a:off x="1443038" y="3771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a:extLst>
              <a:ext uri="{FF2B5EF4-FFF2-40B4-BE49-F238E27FC236}">
                <a16:creationId xmlns:a16="http://schemas.microsoft.com/office/drawing/2014/main" id="{F7DF1A64-7D8A-04A6-B347-3375E72956F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3038" y="3582515"/>
            <a:ext cx="7243762" cy="268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80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a:xfrm>
            <a:off x="838200" y="365126"/>
            <a:ext cx="8148638" cy="977900"/>
          </a:xfrm>
        </p:spPr>
        <p:txBody>
          <a:bodyPr/>
          <a:lstStyle/>
          <a:p>
            <a:r>
              <a:rPr lang="en-US" dirty="0"/>
              <a:t>  </a:t>
            </a:r>
            <a:r>
              <a:rPr lang="en-US" dirty="0">
                <a:solidFill>
                  <a:srgbClr val="7030A0"/>
                </a:solidFill>
              </a:rPr>
              <a:t>Lunar eclipse in the shadows</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838200" y="1582737"/>
            <a:ext cx="8148638" cy="4351338"/>
          </a:xfrm>
        </p:spPr>
        <p:txBody>
          <a:bodyPr/>
          <a:lstStyle/>
          <a:p>
            <a:r>
              <a:rPr lang="en-US" dirty="0"/>
              <a:t>Total lunar eclipse: In the umbra the moon appears red (because the </a:t>
            </a:r>
            <a:r>
              <a:rPr lang="en-NZ" dirty="0"/>
              <a:t>longer red wavelengths make it through Earth’s atmosphere, and the shorter blue wavelengths have scattered away).</a:t>
            </a:r>
          </a:p>
          <a:p>
            <a:r>
              <a:rPr lang="en-NZ" dirty="0"/>
              <a:t>Partial lunar eclipse: The moon passes through only part of the umbra if the Sun, Earth and Moon do not perfectly line up. </a:t>
            </a:r>
          </a:p>
          <a:p>
            <a:r>
              <a:rPr lang="en-NZ" dirty="0"/>
              <a:t>Penumbral eclipse: The moon will dim slightly as it travels through the penumbra (so slightly that it can be difficult to notice).</a:t>
            </a:r>
            <a:endParaRPr lang="en-US" dirty="0"/>
          </a:p>
        </p:txBody>
      </p:sp>
      <p:pic>
        <p:nvPicPr>
          <p:cNvPr id="5" name="Picture 4">
            <a:extLst>
              <a:ext uri="{FF2B5EF4-FFF2-40B4-BE49-F238E27FC236}">
                <a16:creationId xmlns:a16="http://schemas.microsoft.com/office/drawing/2014/main" id="{AB2C41F8-D6B1-DBC3-3228-BF84A162E3E5}"/>
              </a:ext>
            </a:extLst>
          </p:cNvPr>
          <p:cNvPicPr>
            <a:picLocks noChangeAspect="1"/>
          </p:cNvPicPr>
          <p:nvPr/>
        </p:nvPicPr>
        <p:blipFill rotWithShape="1">
          <a:blip r:embed="rId3"/>
          <a:srcRect t="1963" b="2667"/>
          <a:stretch/>
        </p:blipFill>
        <p:spPr>
          <a:xfrm>
            <a:off x="9427435" y="0"/>
            <a:ext cx="2506662" cy="2390600"/>
          </a:xfrm>
          <a:prstGeom prst="rect">
            <a:avLst/>
          </a:prstGeom>
        </p:spPr>
      </p:pic>
      <p:pic>
        <p:nvPicPr>
          <p:cNvPr id="7" name="Picture 6">
            <a:extLst>
              <a:ext uri="{FF2B5EF4-FFF2-40B4-BE49-F238E27FC236}">
                <a16:creationId xmlns:a16="http://schemas.microsoft.com/office/drawing/2014/main" id="{9AA11BF0-E61F-A416-F099-DC1FFE2CF670}"/>
              </a:ext>
            </a:extLst>
          </p:cNvPr>
          <p:cNvPicPr>
            <a:picLocks noChangeAspect="1"/>
          </p:cNvPicPr>
          <p:nvPr/>
        </p:nvPicPr>
        <p:blipFill rotWithShape="1">
          <a:blip r:embed="rId4"/>
          <a:srcRect t="5083" b="10029"/>
          <a:stretch/>
        </p:blipFill>
        <p:spPr>
          <a:xfrm>
            <a:off x="9427435" y="2359995"/>
            <a:ext cx="2506662" cy="2138010"/>
          </a:xfrm>
          <a:prstGeom prst="rect">
            <a:avLst/>
          </a:prstGeom>
        </p:spPr>
      </p:pic>
      <p:pic>
        <p:nvPicPr>
          <p:cNvPr id="9" name="Picture 8">
            <a:extLst>
              <a:ext uri="{FF2B5EF4-FFF2-40B4-BE49-F238E27FC236}">
                <a16:creationId xmlns:a16="http://schemas.microsoft.com/office/drawing/2014/main" id="{6803B40D-C6DC-B87E-E8DE-2844620E24D1}"/>
              </a:ext>
            </a:extLst>
          </p:cNvPr>
          <p:cNvPicPr>
            <a:picLocks noChangeAspect="1"/>
          </p:cNvPicPr>
          <p:nvPr/>
        </p:nvPicPr>
        <p:blipFill rotWithShape="1">
          <a:blip r:embed="rId5"/>
          <a:srcRect t="4757" b="6452"/>
          <a:stretch/>
        </p:blipFill>
        <p:spPr>
          <a:xfrm>
            <a:off x="9303302" y="4498005"/>
            <a:ext cx="2630795" cy="2314070"/>
          </a:xfrm>
          <a:prstGeom prst="rect">
            <a:avLst/>
          </a:prstGeom>
        </p:spPr>
      </p:pic>
    </p:spTree>
    <p:extLst>
      <p:ext uri="{BB962C8B-B14F-4D97-AF65-F5344CB8AC3E}">
        <p14:creationId xmlns:p14="http://schemas.microsoft.com/office/powerpoint/2010/main" val="184127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11003E-27DC-E2A6-59F8-A60F19AE57E6}"/>
              </a:ext>
            </a:extLst>
          </p:cNvPr>
          <p:cNvPicPr>
            <a:picLocks noChangeAspect="1"/>
          </p:cNvPicPr>
          <p:nvPr/>
        </p:nvPicPr>
        <p:blipFill>
          <a:blip r:embed="rId3"/>
          <a:stretch>
            <a:fillRect/>
          </a:stretch>
        </p:blipFill>
        <p:spPr>
          <a:xfrm>
            <a:off x="661378" y="242888"/>
            <a:ext cx="10796134" cy="6329362"/>
          </a:xfrm>
          <a:prstGeom prst="rect">
            <a:avLst/>
          </a:prstGeom>
        </p:spPr>
      </p:pic>
      <p:cxnSp>
        <p:nvCxnSpPr>
          <p:cNvPr id="5" name="Straight Arrow Connector 4">
            <a:extLst>
              <a:ext uri="{FF2B5EF4-FFF2-40B4-BE49-F238E27FC236}">
                <a16:creationId xmlns:a16="http://schemas.microsoft.com/office/drawing/2014/main" id="{3CFA4C31-3E80-3812-C9AB-1E2D9735A944}"/>
              </a:ext>
            </a:extLst>
          </p:cNvPr>
          <p:cNvCxnSpPr/>
          <p:nvPr/>
        </p:nvCxnSpPr>
        <p:spPr>
          <a:xfrm flipV="1">
            <a:off x="4886325" y="4557713"/>
            <a:ext cx="257175" cy="7143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6F1A3A8-79B6-7CBF-D1A7-1CE32457679E}"/>
              </a:ext>
            </a:extLst>
          </p:cNvPr>
          <p:cNvCxnSpPr>
            <a:cxnSpLocks/>
          </p:cNvCxnSpPr>
          <p:nvPr/>
        </p:nvCxnSpPr>
        <p:spPr>
          <a:xfrm flipV="1">
            <a:off x="8171918" y="3929063"/>
            <a:ext cx="443445" cy="1343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0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a:xfrm>
            <a:off x="838200" y="365126"/>
            <a:ext cx="10515600" cy="692150"/>
          </a:xfrm>
        </p:spPr>
        <p:txBody>
          <a:bodyPr>
            <a:normAutofit fontScale="90000"/>
          </a:bodyPr>
          <a:lstStyle/>
          <a:p>
            <a:r>
              <a:rPr lang="en-US" dirty="0">
                <a:solidFill>
                  <a:srgbClr val="7030A0"/>
                </a:solidFill>
              </a:rPr>
              <a:t>Māori and eclipses</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371475" y="1171576"/>
            <a:ext cx="6472238" cy="5686424"/>
          </a:xfrm>
        </p:spPr>
        <p:txBody>
          <a:bodyPr>
            <a:normAutofit lnSpcReduction="10000"/>
          </a:bodyPr>
          <a:lstStyle/>
          <a:p>
            <a:r>
              <a:rPr lang="en-US" dirty="0" err="1"/>
              <a:t>Ockie</a:t>
            </a:r>
            <a:r>
              <a:rPr lang="en-US" dirty="0"/>
              <a:t> Simmonds (Raukawa, </a:t>
            </a:r>
            <a:r>
              <a:rPr lang="en-US" dirty="0" err="1"/>
              <a:t>Ngapuhi</a:t>
            </a:r>
            <a:r>
              <a:rPr lang="en-US" dirty="0"/>
              <a:t>) claims the arrival of Te Arawa &amp; Tainui waka coincided with a solar eclipse. </a:t>
            </a:r>
          </a:p>
          <a:p>
            <a:r>
              <a:rPr lang="en-US" dirty="0"/>
              <a:t>From the Te Arawa waka </a:t>
            </a:r>
            <a:r>
              <a:rPr lang="en-US" dirty="0" err="1"/>
              <a:t>Hatupatu</a:t>
            </a:r>
            <a:r>
              <a:rPr lang="en-US" dirty="0"/>
              <a:t> &amp; his brother Tia led one party to explore inland and </a:t>
            </a:r>
            <a:r>
              <a:rPr lang="en-NZ" dirty="0" err="1"/>
              <a:t>Ngātoroirangi</a:t>
            </a:r>
            <a:r>
              <a:rPr lang="en-NZ" dirty="0"/>
              <a:t> led another.</a:t>
            </a:r>
            <a:endParaRPr lang="en-US" dirty="0"/>
          </a:p>
          <a:p>
            <a:r>
              <a:rPr lang="en-US" dirty="0" err="1"/>
              <a:t>Hatupatu</a:t>
            </a:r>
            <a:r>
              <a:rPr lang="en-US" dirty="0"/>
              <a:t> took shelter </a:t>
            </a:r>
            <a:r>
              <a:rPr lang="en-NZ" dirty="0"/>
              <a:t>in a hole in the rock now known as Te Kōwhatu </a:t>
            </a:r>
            <a:r>
              <a:rPr lang="en-NZ" dirty="0" err="1"/>
              <a:t>ō</a:t>
            </a:r>
            <a:r>
              <a:rPr lang="en-NZ" dirty="0"/>
              <a:t> </a:t>
            </a:r>
            <a:r>
              <a:rPr lang="en-NZ" dirty="0" err="1"/>
              <a:t>Hatupatu</a:t>
            </a:r>
            <a:r>
              <a:rPr lang="en-NZ" dirty="0"/>
              <a:t>, the Rock of </a:t>
            </a:r>
            <a:r>
              <a:rPr lang="en-NZ" dirty="0" err="1"/>
              <a:t>Hatupatu</a:t>
            </a:r>
            <a:r>
              <a:rPr lang="en-NZ" dirty="0"/>
              <a:t>.</a:t>
            </a:r>
            <a:endParaRPr lang="en-US" dirty="0"/>
          </a:p>
          <a:p>
            <a:r>
              <a:rPr lang="en-NZ" dirty="0"/>
              <a:t>Lake Taupō is known traditionally as Taupō-nui-ā-Tia, meaning ‘a great darkness settled over Tia’.</a:t>
            </a:r>
          </a:p>
          <a:p>
            <a:r>
              <a:rPr lang="en-NZ" dirty="0"/>
              <a:t>Rangipō, meaning, ‘darkening sky, or dark sky’, was named by </a:t>
            </a:r>
            <a:r>
              <a:rPr lang="en-NZ" dirty="0" err="1"/>
              <a:t>Ngātoroirangi</a:t>
            </a:r>
            <a:r>
              <a:rPr lang="en-NZ" dirty="0"/>
              <a:t>.</a:t>
            </a:r>
            <a:endParaRPr lang="en-US" dirty="0"/>
          </a:p>
        </p:txBody>
      </p:sp>
      <p:pic>
        <p:nvPicPr>
          <p:cNvPr id="1026" name="Picture 2" descr="RŪNĀ Yachting - How it Works">
            <a:extLst>
              <a:ext uri="{FF2B5EF4-FFF2-40B4-BE49-F238E27FC236}">
                <a16:creationId xmlns:a16="http://schemas.microsoft.com/office/drawing/2014/main" id="{550D0442-18FD-0B5C-E04F-5239D87DA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670" y="1413669"/>
            <a:ext cx="4970079" cy="403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0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E92A-6D65-A551-C068-C63065F2B37B}"/>
              </a:ext>
            </a:extLst>
          </p:cNvPr>
          <p:cNvSpPr>
            <a:spLocks noGrp="1"/>
          </p:cNvSpPr>
          <p:nvPr>
            <p:ph type="title"/>
          </p:nvPr>
        </p:nvSpPr>
        <p:spPr>
          <a:xfrm>
            <a:off x="838200" y="365125"/>
            <a:ext cx="10515600" cy="829469"/>
          </a:xfrm>
        </p:spPr>
        <p:txBody>
          <a:bodyPr/>
          <a:lstStyle/>
          <a:p>
            <a:r>
              <a:rPr lang="en-US" dirty="0">
                <a:solidFill>
                  <a:srgbClr val="7030A0"/>
                </a:solidFill>
              </a:rPr>
              <a:t>8 Sep eclipse from NZ</a:t>
            </a:r>
          </a:p>
        </p:txBody>
      </p:sp>
      <p:sp>
        <p:nvSpPr>
          <p:cNvPr id="3" name="Content Placeholder 2">
            <a:extLst>
              <a:ext uri="{FF2B5EF4-FFF2-40B4-BE49-F238E27FC236}">
                <a16:creationId xmlns:a16="http://schemas.microsoft.com/office/drawing/2014/main" id="{2008EE35-7D44-585F-6125-F1C67AB0CA4C}"/>
              </a:ext>
            </a:extLst>
          </p:cNvPr>
          <p:cNvSpPr>
            <a:spLocks noGrp="1"/>
          </p:cNvSpPr>
          <p:nvPr>
            <p:ph idx="1"/>
          </p:nvPr>
        </p:nvSpPr>
        <p:spPr>
          <a:xfrm>
            <a:off x="366713" y="1385092"/>
            <a:ext cx="6651308" cy="2821147"/>
          </a:xfrm>
        </p:spPr>
        <p:txBody>
          <a:bodyPr/>
          <a:lstStyle/>
          <a:p>
            <a:r>
              <a:rPr lang="en-US" dirty="0"/>
              <a:t>Penumbral eclipse begins 3:28 am</a:t>
            </a:r>
          </a:p>
          <a:p>
            <a:r>
              <a:rPr lang="en-US" dirty="0"/>
              <a:t>Totality 5:30 – 6:39 am</a:t>
            </a:r>
          </a:p>
          <a:p>
            <a:r>
              <a:rPr lang="en-US" dirty="0"/>
              <a:t>Penumbral eclipse ends                                  8:55 am, (but not visible                                        after sunrise)</a:t>
            </a:r>
          </a:p>
        </p:txBody>
      </p:sp>
      <p:pic>
        <p:nvPicPr>
          <p:cNvPr id="12290" name="Picture 2">
            <a:extLst>
              <a:ext uri="{FF2B5EF4-FFF2-40B4-BE49-F238E27FC236}">
                <a16:creationId xmlns:a16="http://schemas.microsoft.com/office/drawing/2014/main" id="{44A7E411-A3EB-13B1-AEAD-F8E2F80C7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7" y="2217420"/>
            <a:ext cx="7270750" cy="363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51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C161-2DBA-880B-523F-65F07EA1D899}"/>
              </a:ext>
            </a:extLst>
          </p:cNvPr>
          <p:cNvSpPr>
            <a:spLocks noGrp="1"/>
          </p:cNvSpPr>
          <p:nvPr>
            <p:ph type="title"/>
          </p:nvPr>
        </p:nvSpPr>
        <p:spPr/>
        <p:txBody>
          <a:bodyPr/>
          <a:lstStyle/>
          <a:p>
            <a:r>
              <a:rPr lang="en-US" dirty="0">
                <a:solidFill>
                  <a:srgbClr val="7030A0"/>
                </a:solidFill>
              </a:rPr>
              <a:t>22 Sep eclipse from NZ</a:t>
            </a:r>
            <a:endParaRPr lang="en-US" dirty="0"/>
          </a:p>
        </p:txBody>
      </p:sp>
      <p:pic>
        <p:nvPicPr>
          <p:cNvPr id="5" name="Content Placeholder 4">
            <a:extLst>
              <a:ext uri="{FF2B5EF4-FFF2-40B4-BE49-F238E27FC236}">
                <a16:creationId xmlns:a16="http://schemas.microsoft.com/office/drawing/2014/main" id="{3C92FF72-7383-3213-5EDC-A9D1BC6F87F5}"/>
              </a:ext>
            </a:extLst>
          </p:cNvPr>
          <p:cNvPicPr>
            <a:picLocks noGrp="1" noChangeAspect="1"/>
          </p:cNvPicPr>
          <p:nvPr>
            <p:ph idx="1"/>
          </p:nvPr>
        </p:nvPicPr>
        <p:blipFill>
          <a:blip r:embed="rId3"/>
          <a:stretch>
            <a:fillRect/>
          </a:stretch>
        </p:blipFill>
        <p:spPr>
          <a:xfrm>
            <a:off x="4649135" y="1482725"/>
            <a:ext cx="7328569" cy="4351338"/>
          </a:xfrm>
        </p:spPr>
      </p:pic>
      <p:sp>
        <p:nvSpPr>
          <p:cNvPr id="7" name="TextBox 6">
            <a:extLst>
              <a:ext uri="{FF2B5EF4-FFF2-40B4-BE49-F238E27FC236}">
                <a16:creationId xmlns:a16="http://schemas.microsoft.com/office/drawing/2014/main" id="{016DB688-813B-77FC-95E7-F106100AC366}"/>
              </a:ext>
            </a:extLst>
          </p:cNvPr>
          <p:cNvSpPr txBox="1"/>
          <p:nvPr/>
        </p:nvSpPr>
        <p:spPr>
          <a:xfrm>
            <a:off x="525780" y="2104122"/>
            <a:ext cx="384048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Partial eclipse begins 5:41 am and ends at 8:36 am. </a:t>
            </a:r>
          </a:p>
          <a:p>
            <a:pPr marL="285750" indent="-285750">
              <a:buFont typeface="Arial" panose="020B0604020202020204" pitchFamily="34" charset="0"/>
              <a:buChar char="•"/>
            </a:pPr>
            <a:r>
              <a:rPr lang="en-US" sz="2800" dirty="0"/>
              <a:t>Times will vary a bit for each city eg </a:t>
            </a:r>
          </a:p>
          <a:p>
            <a:r>
              <a:rPr lang="en-US" sz="2800" dirty="0"/>
              <a:t>    Auckland 6:07 – 8:05</a:t>
            </a:r>
          </a:p>
          <a:p>
            <a:r>
              <a:rPr lang="en-US" sz="2800" dirty="0"/>
              <a:t>    Dunedin 6:25 – 8:23</a:t>
            </a:r>
          </a:p>
        </p:txBody>
      </p:sp>
    </p:spTree>
    <p:extLst>
      <p:ext uri="{BB962C8B-B14F-4D97-AF65-F5344CB8AC3E}">
        <p14:creationId xmlns:p14="http://schemas.microsoft.com/office/powerpoint/2010/main" val="421613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A98C-E024-FBEE-B1E8-9F54364C7EAF}"/>
              </a:ext>
            </a:extLst>
          </p:cNvPr>
          <p:cNvSpPr>
            <a:spLocks noGrp="1"/>
          </p:cNvSpPr>
          <p:nvPr>
            <p:ph type="title"/>
          </p:nvPr>
        </p:nvSpPr>
        <p:spPr/>
        <p:txBody>
          <a:bodyPr/>
          <a:lstStyle/>
          <a:p>
            <a:r>
              <a:rPr lang="en-US" dirty="0" err="1">
                <a:hlinkClick r:id="rId3"/>
              </a:rPr>
              <a:t>Stellarium</a:t>
            </a:r>
            <a:r>
              <a:rPr lang="en-US" dirty="0">
                <a:hlinkClick r:id="rId3"/>
              </a:rPr>
              <a:t> Web </a:t>
            </a:r>
            <a:r>
              <a:rPr lang="en-US" dirty="0">
                <a:solidFill>
                  <a:srgbClr val="7030A0"/>
                </a:solidFill>
              </a:rPr>
              <a:t>Online Star Map</a:t>
            </a:r>
          </a:p>
        </p:txBody>
      </p:sp>
      <p:sp>
        <p:nvSpPr>
          <p:cNvPr id="3" name="Content Placeholder 2">
            <a:extLst>
              <a:ext uri="{FF2B5EF4-FFF2-40B4-BE49-F238E27FC236}">
                <a16:creationId xmlns:a16="http://schemas.microsoft.com/office/drawing/2014/main" id="{70C84F50-C230-84FB-D7E8-DF3683D60E26}"/>
              </a:ext>
            </a:extLst>
          </p:cNvPr>
          <p:cNvSpPr>
            <a:spLocks noGrp="1"/>
          </p:cNvSpPr>
          <p:nvPr>
            <p:ph idx="1"/>
          </p:nvPr>
        </p:nvSpPr>
        <p:spPr>
          <a:xfrm>
            <a:off x="838200" y="1690688"/>
            <a:ext cx="5600700" cy="3937000"/>
          </a:xfrm>
        </p:spPr>
        <p:txBody>
          <a:bodyPr>
            <a:normAutofit fontScale="92500"/>
          </a:bodyPr>
          <a:lstStyle/>
          <a:p>
            <a:r>
              <a:rPr lang="en-US" dirty="0">
                <a:latin typeface="Arial" panose="020B0604020202020204" pitchFamily="34" charset="0"/>
                <a:cs typeface="Arial" panose="020B0604020202020204" pitchFamily="34" charset="0"/>
              </a:rPr>
              <a:t>This site is designed to explore the night sky from any location at any date</a:t>
            </a:r>
          </a:p>
          <a:p>
            <a:r>
              <a:rPr lang="en-US" dirty="0">
                <a:latin typeface="Arial" panose="020B0604020202020204" pitchFamily="34" charset="0"/>
                <a:cs typeface="Arial" panose="020B0604020202020204" pitchFamily="34" charset="0"/>
              </a:rPr>
              <a:t>To explore the 2024 solar eclipse, set the date to 8 April 2024, </a:t>
            </a:r>
            <a:r>
              <a:rPr lang="en-NZ" sz="2800" b="0" i="0" u="none" strike="noStrike" dirty="0">
                <a:solidFill>
                  <a:srgbClr val="000000"/>
                </a:solidFill>
                <a:effectLst/>
                <a:latin typeface="Arial" panose="020B0604020202020204" pitchFamily="34" charset="0"/>
                <a:cs typeface="Arial" panose="020B0604020202020204" pitchFamily="34" charset="0"/>
              </a:rPr>
              <a:t>go to locations within the path of totality and explore what it was like during the solar eclipse</a:t>
            </a:r>
          </a:p>
          <a:p>
            <a:r>
              <a:rPr lang="en-NZ" dirty="0">
                <a:solidFill>
                  <a:srgbClr val="000000"/>
                </a:solidFill>
                <a:latin typeface="Arial" panose="020B0604020202020204" pitchFamily="34" charset="0"/>
                <a:cs typeface="Arial" panose="020B0604020202020204" pitchFamily="34" charset="0"/>
              </a:rPr>
              <a:t>You’ll need to use Google to find specific locations</a:t>
            </a:r>
            <a:endParaRPr lang="en-US" dirty="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688BAD74-22AB-EF19-695C-C1013EC0F6DE}"/>
              </a:ext>
            </a:extLst>
          </p:cNvPr>
          <p:cNvPicPr>
            <a:picLocks noChangeAspect="1"/>
          </p:cNvPicPr>
          <p:nvPr/>
        </p:nvPicPr>
        <p:blipFill>
          <a:blip r:embed="rId4"/>
          <a:stretch>
            <a:fillRect/>
          </a:stretch>
        </p:blipFill>
        <p:spPr>
          <a:xfrm>
            <a:off x="6678930" y="1690688"/>
            <a:ext cx="4914900" cy="3937000"/>
          </a:xfrm>
          <a:prstGeom prst="rect">
            <a:avLst/>
          </a:prstGeom>
        </p:spPr>
      </p:pic>
    </p:spTree>
    <p:extLst>
      <p:ext uri="{BB962C8B-B14F-4D97-AF65-F5344CB8AC3E}">
        <p14:creationId xmlns:p14="http://schemas.microsoft.com/office/powerpoint/2010/main" val="426764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5824-B224-C6D5-8AF0-75180ED9C5D6}"/>
              </a:ext>
            </a:extLst>
          </p:cNvPr>
          <p:cNvSpPr>
            <a:spLocks noGrp="1"/>
          </p:cNvSpPr>
          <p:nvPr>
            <p:ph type="title"/>
          </p:nvPr>
        </p:nvSpPr>
        <p:spPr>
          <a:xfrm>
            <a:off x="838200" y="522288"/>
            <a:ext cx="9014460" cy="869315"/>
          </a:xfrm>
        </p:spPr>
        <p:txBody>
          <a:bodyPr/>
          <a:lstStyle/>
          <a:p>
            <a:r>
              <a:rPr lang="en-US" dirty="0">
                <a:solidFill>
                  <a:srgbClr val="7030A0"/>
                </a:solidFill>
              </a:rPr>
              <a:t>Measuring brightness of eclipses</a:t>
            </a:r>
          </a:p>
        </p:txBody>
      </p:sp>
      <p:sp>
        <p:nvSpPr>
          <p:cNvPr id="3" name="Content Placeholder 2">
            <a:extLst>
              <a:ext uri="{FF2B5EF4-FFF2-40B4-BE49-F238E27FC236}">
                <a16:creationId xmlns:a16="http://schemas.microsoft.com/office/drawing/2014/main" id="{6F91F17C-1FD0-3371-C0AE-DD44C0C0B9AD}"/>
              </a:ext>
            </a:extLst>
          </p:cNvPr>
          <p:cNvSpPr>
            <a:spLocks noGrp="1"/>
          </p:cNvSpPr>
          <p:nvPr>
            <p:ph idx="1"/>
          </p:nvPr>
        </p:nvSpPr>
        <p:spPr>
          <a:xfrm>
            <a:off x="575310" y="1871345"/>
            <a:ext cx="11041380" cy="4255135"/>
          </a:xfrm>
        </p:spPr>
        <p:txBody>
          <a:bodyPr>
            <a:normAutofit/>
          </a:bodyPr>
          <a:lstStyle/>
          <a:p>
            <a:r>
              <a:rPr lang="en-US" dirty="0">
                <a:solidFill>
                  <a:srgbClr val="C00000"/>
                </a:solidFill>
              </a:rPr>
              <a:t>Solar eclipse</a:t>
            </a:r>
            <a:r>
              <a:rPr lang="en-US" dirty="0"/>
              <a:t>: </a:t>
            </a:r>
            <a:r>
              <a:rPr lang="en-NZ" dirty="0"/>
              <a:t>Students find the Sun’s location in the sky at                      different times during an eclipse. They will then use mobile                      devices to measure lux before and during the eclipse to examine the impact a solar eclipse has on the energy received at Earth’s surface.</a:t>
            </a:r>
          </a:p>
          <a:p>
            <a:r>
              <a:rPr lang="en-NZ" dirty="0">
                <a:solidFill>
                  <a:srgbClr val="C00000"/>
                </a:solidFill>
              </a:rPr>
              <a:t>Total Lunar Eclipse</a:t>
            </a:r>
            <a:r>
              <a:rPr lang="en-NZ" dirty="0"/>
              <a:t>: The </a:t>
            </a:r>
            <a:r>
              <a:rPr lang="en-NZ" dirty="0" err="1"/>
              <a:t>Danjon</a:t>
            </a:r>
            <a:r>
              <a:rPr lang="en-NZ" dirty="0"/>
              <a:t> Scale of Lunar Eclipse Brightness illustrates the range of colours and brightness the Moon can take on during a total lunar eclipse and is a useful tool to observers in characterizing the appearance of an eclipse. Students use the scale to assign an “L” value at three points during the eclipse. After the eclipse, students compare and justify their evaluations of the eclipse.</a:t>
            </a:r>
            <a:endParaRPr lang="en-US" dirty="0"/>
          </a:p>
        </p:txBody>
      </p:sp>
      <p:pic>
        <p:nvPicPr>
          <p:cNvPr id="1026" name="Picture 2" descr="ANSI brightness test using a (default) white test pattern and the... |  Download Scientific Diagram">
            <a:extLst>
              <a:ext uri="{FF2B5EF4-FFF2-40B4-BE49-F238E27FC236}">
                <a16:creationId xmlns:a16="http://schemas.microsoft.com/office/drawing/2014/main" id="{BDB844B6-BE55-C13D-B569-C6F86F3BB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97" t="4421" b="32500"/>
          <a:stretch/>
        </p:blipFill>
        <p:spPr bwMode="auto">
          <a:xfrm>
            <a:off x="10172700" y="42545"/>
            <a:ext cx="2019300" cy="256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2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52C5-C136-2047-239C-AF76E8ACC9FF}"/>
              </a:ext>
            </a:extLst>
          </p:cNvPr>
          <p:cNvSpPr>
            <a:spLocks noGrp="1"/>
          </p:cNvSpPr>
          <p:nvPr>
            <p:ph type="title"/>
          </p:nvPr>
        </p:nvSpPr>
        <p:spPr/>
        <p:txBody>
          <a:bodyPr/>
          <a:lstStyle/>
          <a:p>
            <a:r>
              <a:rPr lang="en-US" dirty="0">
                <a:solidFill>
                  <a:srgbClr val="7030A0"/>
                </a:solidFill>
              </a:rPr>
              <a:t>Have we answered all student questions?</a:t>
            </a:r>
          </a:p>
        </p:txBody>
      </p:sp>
      <p:sp>
        <p:nvSpPr>
          <p:cNvPr id="3" name="Content Placeholder 2">
            <a:extLst>
              <a:ext uri="{FF2B5EF4-FFF2-40B4-BE49-F238E27FC236}">
                <a16:creationId xmlns:a16="http://schemas.microsoft.com/office/drawing/2014/main" id="{87E4CF0F-3143-2556-86F1-EB94BDAB1A6D}"/>
              </a:ext>
            </a:extLst>
          </p:cNvPr>
          <p:cNvSpPr>
            <a:spLocks noGrp="1"/>
          </p:cNvSpPr>
          <p:nvPr>
            <p:ph idx="1"/>
          </p:nvPr>
        </p:nvSpPr>
        <p:spPr>
          <a:xfrm>
            <a:off x="838200" y="2089150"/>
            <a:ext cx="4648200" cy="3175000"/>
          </a:xfrm>
        </p:spPr>
        <p:txBody>
          <a:bodyPr>
            <a:noAutofit/>
          </a:bodyPr>
          <a:lstStyle/>
          <a:p>
            <a:pPr marL="0" indent="0">
              <a:buNone/>
            </a:pPr>
            <a:r>
              <a:rPr lang="en-US" dirty="0">
                <a:latin typeface="Arial" panose="020B0604020202020204" pitchFamily="34" charset="0"/>
                <a:cs typeface="Arial" panose="020B0604020202020204" pitchFamily="34" charset="0"/>
              </a:rPr>
              <a:t>Go back to the brainstorm or padlet</a:t>
            </a:r>
          </a:p>
          <a:p>
            <a:r>
              <a:rPr lang="en-US" dirty="0">
                <a:latin typeface="Arial" panose="020B0604020202020204" pitchFamily="34" charset="0"/>
                <a:cs typeface="Arial" panose="020B0604020202020204" pitchFamily="34" charset="0"/>
              </a:rPr>
              <a:t>What do we know now?</a:t>
            </a:r>
          </a:p>
          <a:p>
            <a:r>
              <a:rPr lang="en-US" dirty="0">
                <a:latin typeface="Arial" panose="020B0604020202020204" pitchFamily="34" charset="0"/>
                <a:cs typeface="Arial" panose="020B0604020202020204" pitchFamily="34" charset="0"/>
              </a:rPr>
              <a:t>Have we answered all student questions?</a:t>
            </a:r>
          </a:p>
          <a:p>
            <a:pPr marL="0" indent="0">
              <a:buNone/>
            </a:pPr>
            <a:r>
              <a:rPr lang="en-US" dirty="0">
                <a:latin typeface="Arial" panose="020B0604020202020204" pitchFamily="34" charset="0"/>
                <a:cs typeface="Arial" panose="020B0604020202020204" pitchFamily="34" charset="0"/>
              </a:rPr>
              <a:t>If not, what’s the best way to find these answers?</a:t>
            </a:r>
          </a:p>
        </p:txBody>
      </p:sp>
      <p:pic>
        <p:nvPicPr>
          <p:cNvPr id="11266" name="Picture 2" descr="Practical Tips for Finding the Right Answers">
            <a:extLst>
              <a:ext uri="{FF2B5EF4-FFF2-40B4-BE49-F238E27FC236}">
                <a16:creationId xmlns:a16="http://schemas.microsoft.com/office/drawing/2014/main" id="{8F0605B2-D512-BCE1-A5C8-CFDBFFDAB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1690688"/>
            <a:ext cx="5957887"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2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9993-F52E-B3C8-D92B-823D10C15E95}"/>
              </a:ext>
            </a:extLst>
          </p:cNvPr>
          <p:cNvSpPr>
            <a:spLocks noGrp="1"/>
          </p:cNvSpPr>
          <p:nvPr>
            <p:ph type="title"/>
          </p:nvPr>
        </p:nvSpPr>
        <p:spPr>
          <a:xfrm>
            <a:off x="838200" y="550862"/>
            <a:ext cx="10515600" cy="735013"/>
          </a:xfrm>
        </p:spPr>
        <p:txBody>
          <a:bodyPr/>
          <a:lstStyle/>
          <a:p>
            <a:r>
              <a:rPr lang="en-US" dirty="0">
                <a:solidFill>
                  <a:srgbClr val="7030A0"/>
                </a:solidFill>
              </a:rPr>
              <a:t> Safely viewing solar eclipses</a:t>
            </a:r>
          </a:p>
        </p:txBody>
      </p:sp>
      <p:pic>
        <p:nvPicPr>
          <p:cNvPr id="10242" name="Picture 2" descr="Magnifying glass memories.">
            <a:extLst>
              <a:ext uri="{FF2B5EF4-FFF2-40B4-BE49-F238E27FC236}">
                <a16:creationId xmlns:a16="http://schemas.microsoft.com/office/drawing/2014/main" id="{572582A9-C155-6CD3-061E-2C588F55B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774" y="1671639"/>
            <a:ext cx="4124176" cy="41767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BD230E-438C-F258-1C67-08324C82CF6A}"/>
              </a:ext>
            </a:extLst>
          </p:cNvPr>
          <p:cNvSpPr>
            <a:spLocks noGrp="1"/>
          </p:cNvSpPr>
          <p:nvPr>
            <p:ph idx="1"/>
          </p:nvPr>
        </p:nvSpPr>
        <p:spPr>
          <a:xfrm>
            <a:off x="838200" y="1671639"/>
            <a:ext cx="7062788" cy="4529138"/>
          </a:xfrm>
        </p:spPr>
        <p:txBody>
          <a:bodyPr>
            <a:normAutofit/>
          </a:bodyPr>
          <a:lstStyle/>
          <a:p>
            <a:pPr marL="0" indent="0">
              <a:buNone/>
            </a:pPr>
            <a:r>
              <a:rPr lang="en-US" dirty="0"/>
              <a:t>The bright sun can be focused by the eye’s lens onto a small part of the retina and cause severe damage (think magnifying glass burning a hole in paper). So we need to protect our eyes:</a:t>
            </a:r>
          </a:p>
          <a:p>
            <a:r>
              <a:rPr lang="en-US" dirty="0"/>
              <a:t>Binoculars and telescopes need a special solar filter</a:t>
            </a:r>
          </a:p>
          <a:p>
            <a:r>
              <a:rPr lang="en-US" dirty="0"/>
              <a:t>You can get solar viewers for eyes (try the nearest museum or observatory)</a:t>
            </a:r>
          </a:p>
          <a:p>
            <a:r>
              <a:rPr lang="en-US" dirty="0"/>
              <a:t>View using a pinhole camera</a:t>
            </a:r>
          </a:p>
          <a:p>
            <a:r>
              <a:rPr lang="en-US" dirty="0"/>
              <a:t>View a livestream (try NASA)</a:t>
            </a:r>
          </a:p>
        </p:txBody>
      </p:sp>
    </p:spTree>
    <p:extLst>
      <p:ext uri="{BB962C8B-B14F-4D97-AF65-F5344CB8AC3E}">
        <p14:creationId xmlns:p14="http://schemas.microsoft.com/office/powerpoint/2010/main" val="425410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p:txBody>
          <a:bodyPr/>
          <a:lstStyle/>
          <a:p>
            <a:pPr algn="ctr"/>
            <a:r>
              <a:rPr lang="en-US" dirty="0">
                <a:solidFill>
                  <a:srgbClr val="7030A0"/>
                </a:solidFill>
              </a:rPr>
              <a:t>What do we know about eclipses?</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1338262" y="1695451"/>
            <a:ext cx="9629775" cy="4351338"/>
          </a:xfrm>
        </p:spPr>
        <p:txBody>
          <a:bodyPr/>
          <a:lstStyle/>
          <a:p>
            <a:r>
              <a:rPr lang="en-US" dirty="0"/>
              <a:t>In pairs share what we know about eclipses and one or two questions we might have. </a:t>
            </a:r>
          </a:p>
          <a:p>
            <a:r>
              <a:rPr lang="en-US" dirty="0"/>
              <a:t>Share an idea from each pair in a class brainstorm or on a digital platform. Eg this padlet </a:t>
            </a:r>
            <a:r>
              <a:rPr lang="en-US" dirty="0">
                <a:hlinkClick r:id="rId3"/>
              </a:rPr>
              <a:t>https://padlet.com/mikhal/my-smart-padlet-dcxeewlhx5y10h0c</a:t>
            </a:r>
            <a:r>
              <a:rPr lang="en-US" dirty="0"/>
              <a:t> </a:t>
            </a:r>
          </a:p>
        </p:txBody>
      </p:sp>
      <p:pic>
        <p:nvPicPr>
          <p:cNvPr id="9218" name="Picture 2" descr="r/calvinandhobbes - Happy Solar Eclipse Day!">
            <a:extLst>
              <a:ext uri="{FF2B5EF4-FFF2-40B4-BE49-F238E27FC236}">
                <a16:creationId xmlns:a16="http://schemas.microsoft.com/office/drawing/2014/main" id="{B34EE974-96C3-38CF-A279-4A048CAB3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4057650"/>
            <a:ext cx="76200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3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a:xfrm>
            <a:off x="554435" y="318689"/>
            <a:ext cx="4076700" cy="1277937"/>
          </a:xfrm>
        </p:spPr>
        <p:txBody>
          <a:bodyPr>
            <a:normAutofit fontScale="90000"/>
          </a:bodyPr>
          <a:lstStyle/>
          <a:p>
            <a:pPr algn="ctr"/>
            <a:r>
              <a:rPr lang="en-US" dirty="0">
                <a:solidFill>
                  <a:srgbClr val="7030A0"/>
                </a:solidFill>
              </a:rPr>
              <a:t>Reviewing moon phases</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542727" y="2283658"/>
            <a:ext cx="4191000" cy="2465388"/>
          </a:xfrm>
        </p:spPr>
        <p:txBody>
          <a:bodyPr>
            <a:normAutofit/>
          </a:bodyPr>
          <a:lstStyle/>
          <a:p>
            <a:pPr marL="0" indent="0">
              <a:buNone/>
            </a:pPr>
            <a:r>
              <a:rPr lang="en-NZ" dirty="0"/>
              <a:t>Half of the Moon’s surface is always illuminated by sunlight. As the Moon orbits Earth, it changes how much of the lit-up side we can see.</a:t>
            </a:r>
            <a:endParaRPr lang="en-US" dirty="0"/>
          </a:p>
        </p:txBody>
      </p:sp>
      <p:pic>
        <p:nvPicPr>
          <p:cNvPr id="5" name="Picture 4">
            <a:extLst>
              <a:ext uri="{FF2B5EF4-FFF2-40B4-BE49-F238E27FC236}">
                <a16:creationId xmlns:a16="http://schemas.microsoft.com/office/drawing/2014/main" id="{B35EBC16-7B11-DC9A-8AB8-CFA058BA659A}"/>
              </a:ext>
            </a:extLst>
          </p:cNvPr>
          <p:cNvPicPr>
            <a:picLocks noChangeAspect="1"/>
          </p:cNvPicPr>
          <p:nvPr/>
        </p:nvPicPr>
        <p:blipFill>
          <a:blip r:embed="rId3"/>
          <a:stretch>
            <a:fillRect/>
          </a:stretch>
        </p:blipFill>
        <p:spPr>
          <a:xfrm>
            <a:off x="5238353" y="444500"/>
            <a:ext cx="6807200" cy="5969000"/>
          </a:xfrm>
          <a:prstGeom prst="rect">
            <a:avLst/>
          </a:prstGeom>
        </p:spPr>
      </p:pic>
      <p:sp>
        <p:nvSpPr>
          <p:cNvPr id="6" name="TextBox 5">
            <a:extLst>
              <a:ext uri="{FF2B5EF4-FFF2-40B4-BE49-F238E27FC236}">
                <a16:creationId xmlns:a16="http://schemas.microsoft.com/office/drawing/2014/main" id="{33B940A6-9168-B1F8-689F-3B9D21DBF4A0}"/>
              </a:ext>
            </a:extLst>
          </p:cNvPr>
          <p:cNvSpPr txBox="1"/>
          <p:nvPr/>
        </p:nvSpPr>
        <p:spPr>
          <a:xfrm>
            <a:off x="9326563" y="3300968"/>
            <a:ext cx="1146175" cy="369332"/>
          </a:xfrm>
          <a:prstGeom prst="rect">
            <a:avLst/>
          </a:prstGeom>
          <a:noFill/>
        </p:spPr>
        <p:txBody>
          <a:bodyPr wrap="square" rtlCol="0">
            <a:spAutoFit/>
          </a:bodyPr>
          <a:lstStyle/>
          <a:p>
            <a:r>
              <a:rPr lang="en-US" dirty="0">
                <a:solidFill>
                  <a:schemeClr val="bg1"/>
                </a:solidFill>
              </a:rPr>
              <a:t>Full moon</a:t>
            </a:r>
          </a:p>
        </p:txBody>
      </p:sp>
      <p:sp>
        <p:nvSpPr>
          <p:cNvPr id="7" name="TextBox 6">
            <a:extLst>
              <a:ext uri="{FF2B5EF4-FFF2-40B4-BE49-F238E27FC236}">
                <a16:creationId xmlns:a16="http://schemas.microsoft.com/office/drawing/2014/main" id="{7247D57B-E819-8612-769B-516E76ACEA53}"/>
              </a:ext>
            </a:extLst>
          </p:cNvPr>
          <p:cNvSpPr txBox="1"/>
          <p:nvPr/>
        </p:nvSpPr>
        <p:spPr>
          <a:xfrm>
            <a:off x="6600030" y="3331686"/>
            <a:ext cx="1357314" cy="369332"/>
          </a:xfrm>
          <a:prstGeom prst="rect">
            <a:avLst/>
          </a:prstGeom>
          <a:noFill/>
        </p:spPr>
        <p:txBody>
          <a:bodyPr wrap="square" rtlCol="0">
            <a:spAutoFit/>
          </a:bodyPr>
          <a:lstStyle/>
          <a:p>
            <a:r>
              <a:rPr lang="en-US" dirty="0">
                <a:solidFill>
                  <a:schemeClr val="bg1"/>
                </a:solidFill>
              </a:rPr>
              <a:t>New moon</a:t>
            </a:r>
          </a:p>
        </p:txBody>
      </p:sp>
      <p:sp>
        <p:nvSpPr>
          <p:cNvPr id="8" name="TextBox 7">
            <a:extLst>
              <a:ext uri="{FF2B5EF4-FFF2-40B4-BE49-F238E27FC236}">
                <a16:creationId xmlns:a16="http://schemas.microsoft.com/office/drawing/2014/main" id="{B6A53D14-A5C4-6B9C-DE86-74574F262F7D}"/>
              </a:ext>
            </a:extLst>
          </p:cNvPr>
          <p:cNvSpPr txBox="1"/>
          <p:nvPr/>
        </p:nvSpPr>
        <p:spPr>
          <a:xfrm>
            <a:off x="7957344" y="4907956"/>
            <a:ext cx="1369219" cy="369332"/>
          </a:xfrm>
          <a:prstGeom prst="rect">
            <a:avLst/>
          </a:prstGeom>
          <a:noFill/>
        </p:spPr>
        <p:txBody>
          <a:bodyPr wrap="square" rtlCol="0">
            <a:spAutoFit/>
          </a:bodyPr>
          <a:lstStyle/>
          <a:p>
            <a:r>
              <a:rPr lang="en-US" dirty="0">
                <a:solidFill>
                  <a:schemeClr val="bg1"/>
                </a:solidFill>
              </a:rPr>
              <a:t>First quarter</a:t>
            </a:r>
          </a:p>
        </p:txBody>
      </p:sp>
      <p:sp>
        <p:nvSpPr>
          <p:cNvPr id="9" name="TextBox 8">
            <a:extLst>
              <a:ext uri="{FF2B5EF4-FFF2-40B4-BE49-F238E27FC236}">
                <a16:creationId xmlns:a16="http://schemas.microsoft.com/office/drawing/2014/main" id="{CC8C6808-261E-3D34-0394-C341123538C6}"/>
              </a:ext>
            </a:extLst>
          </p:cNvPr>
          <p:cNvSpPr txBox="1"/>
          <p:nvPr/>
        </p:nvSpPr>
        <p:spPr>
          <a:xfrm>
            <a:off x="7957344" y="1509314"/>
            <a:ext cx="1369219" cy="369332"/>
          </a:xfrm>
          <a:prstGeom prst="rect">
            <a:avLst/>
          </a:prstGeom>
          <a:noFill/>
        </p:spPr>
        <p:txBody>
          <a:bodyPr wrap="square" rtlCol="0">
            <a:spAutoFit/>
          </a:bodyPr>
          <a:lstStyle/>
          <a:p>
            <a:r>
              <a:rPr lang="en-US" dirty="0">
                <a:solidFill>
                  <a:schemeClr val="bg1"/>
                </a:solidFill>
              </a:rPr>
              <a:t>Last Quarter</a:t>
            </a:r>
          </a:p>
        </p:txBody>
      </p:sp>
    </p:spTree>
    <p:extLst>
      <p:ext uri="{BB962C8B-B14F-4D97-AF65-F5344CB8AC3E}">
        <p14:creationId xmlns:p14="http://schemas.microsoft.com/office/powerpoint/2010/main" val="178858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a:xfrm>
            <a:off x="838200" y="101600"/>
            <a:ext cx="10515600" cy="806450"/>
          </a:xfrm>
        </p:spPr>
        <p:txBody>
          <a:bodyPr/>
          <a:lstStyle/>
          <a:p>
            <a:r>
              <a:rPr lang="en-US" dirty="0">
                <a:solidFill>
                  <a:srgbClr val="7030A0"/>
                </a:solidFill>
              </a:rPr>
              <a:t>Reviewing orbits</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838200" y="1026319"/>
            <a:ext cx="11034712" cy="1849438"/>
          </a:xfrm>
        </p:spPr>
        <p:txBody>
          <a:bodyPr>
            <a:normAutofit/>
          </a:bodyPr>
          <a:lstStyle/>
          <a:p>
            <a:pPr marL="0" indent="0">
              <a:buNone/>
            </a:pPr>
            <a:r>
              <a:rPr lang="en-US" dirty="0"/>
              <a:t>The Earth’s and moon’s orbits only line up in the same plane for a short part of their cycle. This happens for </a:t>
            </a:r>
            <a:r>
              <a:rPr lang="en-NZ" dirty="0"/>
              <a:t>about 34 days every 6 months or so.</a:t>
            </a:r>
            <a:endParaRPr lang="en-US" dirty="0"/>
          </a:p>
          <a:p>
            <a:pPr marL="0" indent="0">
              <a:buNone/>
            </a:pPr>
            <a:r>
              <a:rPr lang="en-US" dirty="0"/>
              <a:t>T</a:t>
            </a:r>
            <a:r>
              <a:rPr lang="en-NZ" dirty="0"/>
              <a:t>he moon's distance from Earth can vary from about 363,300 km to about 405,500 km.</a:t>
            </a:r>
            <a:endParaRPr lang="en-US" dirty="0"/>
          </a:p>
        </p:txBody>
      </p:sp>
      <p:pic>
        <p:nvPicPr>
          <p:cNvPr id="6146" name="Picture 2">
            <a:extLst>
              <a:ext uri="{FF2B5EF4-FFF2-40B4-BE49-F238E27FC236}">
                <a16:creationId xmlns:a16="http://schemas.microsoft.com/office/drawing/2014/main" id="{2A607FB8-7088-B71B-01A6-3976E6B90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19" y="3429000"/>
            <a:ext cx="8539162" cy="333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7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p:txBody>
          <a:bodyPr/>
          <a:lstStyle/>
          <a:p>
            <a:r>
              <a:rPr lang="en-US" dirty="0">
                <a:solidFill>
                  <a:srgbClr val="7030A0"/>
                </a:solidFill>
              </a:rPr>
              <a:t>An eclipse is a shadow</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838200" y="1690688"/>
            <a:ext cx="9534525" cy="874713"/>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There are times when the sun moon and Earth line up exactly. When that happens the light from the sun can cause a shadow.</a:t>
            </a:r>
          </a:p>
        </p:txBody>
      </p:sp>
      <p:pic>
        <p:nvPicPr>
          <p:cNvPr id="8196" name="Picture 4" descr="3 Ways to Make Shadow Puppets - wikiHow">
            <a:extLst>
              <a:ext uri="{FF2B5EF4-FFF2-40B4-BE49-F238E27FC236}">
                <a16:creationId xmlns:a16="http://schemas.microsoft.com/office/drawing/2014/main" id="{33EE253A-2155-D6D8-644B-E6C3E5FD1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26" y="2835275"/>
            <a:ext cx="5842000"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3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p:txBody>
          <a:bodyPr/>
          <a:lstStyle/>
          <a:p>
            <a:r>
              <a:rPr lang="en-US" dirty="0">
                <a:solidFill>
                  <a:srgbClr val="7030A0"/>
                </a:solidFill>
              </a:rPr>
              <a:t>  Solar Eclipse</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838200" y="1690687"/>
            <a:ext cx="10320338" cy="4486275"/>
          </a:xfrm>
        </p:spPr>
        <p:txBody>
          <a:bodyPr/>
          <a:lstStyle/>
          <a:p>
            <a:r>
              <a:rPr lang="en-US" dirty="0">
                <a:latin typeface="Arial" panose="020B0604020202020204" pitchFamily="34" charset="0"/>
                <a:cs typeface="Arial" panose="020B0604020202020204" pitchFamily="34" charset="0"/>
              </a:rPr>
              <a:t>A solar eclipse occurs when we are looking at the sun and the moon passes in front and causes a shadow on Earth</a:t>
            </a:r>
          </a:p>
          <a:p>
            <a:r>
              <a:rPr lang="en-US" dirty="0">
                <a:latin typeface="Arial" panose="020B0604020202020204" pitchFamily="34" charset="0"/>
                <a:cs typeface="Arial" panose="020B0604020202020204" pitchFamily="34" charset="0"/>
              </a:rPr>
              <a:t>This can only occur during the day and only at a New Moon where the sun Earth &amp; moon exactly line up</a:t>
            </a:r>
          </a:p>
          <a:p>
            <a:endParaRPr lang="en-US" dirty="0"/>
          </a:p>
        </p:txBody>
      </p:sp>
      <p:sp>
        <p:nvSpPr>
          <p:cNvPr id="4" name="Rectangle 2">
            <a:extLst>
              <a:ext uri="{FF2B5EF4-FFF2-40B4-BE49-F238E27FC236}">
                <a16:creationId xmlns:a16="http://schemas.microsoft.com/office/drawing/2014/main" id="{EFC83556-4FC1-288D-2E12-D1925628232C}"/>
              </a:ext>
            </a:extLst>
          </p:cNvPr>
          <p:cNvSpPr>
            <a:spLocks noChangeArrowheads="1"/>
          </p:cNvSpPr>
          <p:nvPr/>
        </p:nvSpPr>
        <p:spPr bwMode="auto">
          <a:xfrm>
            <a:off x="838200" y="476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26E142BD-53D9-F437-3217-0AB8C814768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28862" y="3706045"/>
            <a:ext cx="7534275" cy="247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a:xfrm>
            <a:off x="838200" y="107951"/>
            <a:ext cx="6448425" cy="863600"/>
          </a:xfrm>
        </p:spPr>
        <p:txBody>
          <a:bodyPr/>
          <a:lstStyle/>
          <a:p>
            <a:r>
              <a:rPr lang="en-US" dirty="0">
                <a:solidFill>
                  <a:srgbClr val="7030A0"/>
                </a:solidFill>
              </a:rPr>
              <a:t>Solar eclipse in the umbra</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595312" y="971551"/>
            <a:ext cx="6691313" cy="4351338"/>
          </a:xfrm>
        </p:spPr>
        <p:txBody>
          <a:bodyPr>
            <a:normAutofi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The Umbra is the area where the sun is completely obscured by the moon.</a:t>
            </a:r>
          </a:p>
          <a:p>
            <a:r>
              <a:rPr lang="en-US" dirty="0">
                <a:latin typeface="Arial" panose="020B0604020202020204" pitchFamily="34" charset="0"/>
                <a:cs typeface="Times New Roman" panose="02020603050405020304" pitchFamily="18" charset="0"/>
              </a:rPr>
              <a:t>If the moon is at its furthest distance from Earth, a</a:t>
            </a:r>
            <a:r>
              <a:rPr lang="en-US" dirty="0">
                <a:effectLst/>
                <a:latin typeface="Arial" panose="020B0604020202020204" pitchFamily="34" charset="0"/>
                <a:ea typeface="Times New Roman" panose="02020603050405020304" pitchFamily="18" charset="0"/>
                <a:cs typeface="Times New Roman" panose="02020603050405020304" pitchFamily="18" charset="0"/>
              </a:rPr>
              <a:t> person standing on the Earth in the umbral shadow would see a total eclipse. This can last from a few seconds up to 5 or 6 minutes.</a:t>
            </a:r>
            <a:endParaRPr lang="en-NZ"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dirty="0">
                <a:effectLst/>
                <a:latin typeface="Arial" panose="020B0604020202020204" pitchFamily="34" charset="0"/>
                <a:ea typeface="Times New Roman" panose="02020603050405020304" pitchFamily="18" charset="0"/>
                <a:cs typeface="Times New Roman" panose="02020603050405020304" pitchFamily="18" charset="0"/>
              </a:rPr>
              <a:t>If the moon is further away in its orbit then we see an annular eclipse.</a:t>
            </a:r>
            <a:endParaRPr lang="en-NZ"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2C2A2871-F721-4C3F-7056-3795D0FC3C7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01690" y="5424485"/>
            <a:ext cx="404188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03CAD01-8D8A-C84D-9390-B0CBF57A7937}"/>
              </a:ext>
            </a:extLst>
          </p:cNvPr>
          <p:cNvPicPr>
            <a:picLocks noChangeAspect="1"/>
          </p:cNvPicPr>
          <p:nvPr/>
        </p:nvPicPr>
        <p:blipFill>
          <a:blip r:embed="rId5"/>
          <a:stretch>
            <a:fillRect/>
          </a:stretch>
        </p:blipFill>
        <p:spPr>
          <a:xfrm>
            <a:off x="7832724" y="-2381"/>
            <a:ext cx="4025900" cy="3073400"/>
          </a:xfrm>
          <a:prstGeom prst="rect">
            <a:avLst/>
          </a:prstGeom>
        </p:spPr>
      </p:pic>
      <p:pic>
        <p:nvPicPr>
          <p:cNvPr id="12" name="Picture 11">
            <a:extLst>
              <a:ext uri="{FF2B5EF4-FFF2-40B4-BE49-F238E27FC236}">
                <a16:creationId xmlns:a16="http://schemas.microsoft.com/office/drawing/2014/main" id="{2EF49537-785A-A70B-70FD-38A00E45AC63}"/>
              </a:ext>
            </a:extLst>
          </p:cNvPr>
          <p:cNvPicPr>
            <a:picLocks noChangeAspect="1"/>
          </p:cNvPicPr>
          <p:nvPr/>
        </p:nvPicPr>
        <p:blipFill>
          <a:blip r:embed="rId6"/>
          <a:stretch>
            <a:fillRect/>
          </a:stretch>
        </p:blipFill>
        <p:spPr>
          <a:xfrm>
            <a:off x="7861927" y="3671887"/>
            <a:ext cx="3977649" cy="2951159"/>
          </a:xfrm>
          <a:prstGeom prst="rect">
            <a:avLst/>
          </a:prstGeom>
        </p:spPr>
      </p:pic>
    </p:spTree>
    <p:extLst>
      <p:ext uri="{BB962C8B-B14F-4D97-AF65-F5344CB8AC3E}">
        <p14:creationId xmlns:p14="http://schemas.microsoft.com/office/powerpoint/2010/main" val="26110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p:txBody>
          <a:bodyPr/>
          <a:lstStyle/>
          <a:p>
            <a:r>
              <a:rPr lang="en-US" dirty="0">
                <a:solidFill>
                  <a:srgbClr val="7030A0"/>
                </a:solidFill>
              </a:rPr>
              <a:t>Path of totality (for the 2024 solar eclipse)</a:t>
            </a:r>
          </a:p>
        </p:txBody>
      </p:sp>
      <p:pic>
        <p:nvPicPr>
          <p:cNvPr id="5" name="Content Placeholder 4">
            <a:extLst>
              <a:ext uri="{FF2B5EF4-FFF2-40B4-BE49-F238E27FC236}">
                <a16:creationId xmlns:a16="http://schemas.microsoft.com/office/drawing/2014/main" id="{5A59ACAF-F0D7-193E-E2E3-BF976C073399}"/>
              </a:ext>
            </a:extLst>
          </p:cNvPr>
          <p:cNvPicPr>
            <a:picLocks noGrp="1" noChangeAspect="1"/>
          </p:cNvPicPr>
          <p:nvPr>
            <p:ph idx="1"/>
          </p:nvPr>
        </p:nvPicPr>
        <p:blipFill>
          <a:blip r:embed="rId3"/>
          <a:stretch>
            <a:fillRect/>
          </a:stretch>
        </p:blipFill>
        <p:spPr>
          <a:xfrm>
            <a:off x="5581650" y="1690688"/>
            <a:ext cx="4914900" cy="3937000"/>
          </a:xfrm>
        </p:spPr>
      </p:pic>
      <p:sp>
        <p:nvSpPr>
          <p:cNvPr id="3" name="TextBox 2">
            <a:extLst>
              <a:ext uri="{FF2B5EF4-FFF2-40B4-BE49-F238E27FC236}">
                <a16:creationId xmlns:a16="http://schemas.microsoft.com/office/drawing/2014/main" id="{2D05BF31-C715-E1A8-5350-13644B5F7371}"/>
              </a:ext>
            </a:extLst>
          </p:cNvPr>
          <p:cNvSpPr txBox="1"/>
          <p:nvPr/>
        </p:nvSpPr>
        <p:spPr>
          <a:xfrm>
            <a:off x="1123950" y="2399348"/>
            <a:ext cx="4019550" cy="1661993"/>
          </a:xfrm>
          <a:prstGeom prst="rect">
            <a:avLst/>
          </a:prstGeom>
          <a:noFill/>
        </p:spPr>
        <p:txBody>
          <a:bodyPr wrap="square" rtlCol="0">
            <a:spAutoFit/>
          </a:bodyPr>
          <a:lstStyle/>
          <a:p>
            <a:r>
              <a:rPr lang="en-US" sz="2800" dirty="0"/>
              <a:t>What would you say the path of totality is then, can you give a definition?</a:t>
            </a:r>
          </a:p>
          <a:p>
            <a:endParaRPr lang="en-US" dirty="0"/>
          </a:p>
        </p:txBody>
      </p:sp>
    </p:spTree>
    <p:extLst>
      <p:ext uri="{BB962C8B-B14F-4D97-AF65-F5344CB8AC3E}">
        <p14:creationId xmlns:p14="http://schemas.microsoft.com/office/powerpoint/2010/main" val="407670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094-7B09-E27D-35AB-0762B0BEA022}"/>
              </a:ext>
            </a:extLst>
          </p:cNvPr>
          <p:cNvSpPr>
            <a:spLocks noGrp="1"/>
          </p:cNvSpPr>
          <p:nvPr>
            <p:ph type="title"/>
          </p:nvPr>
        </p:nvSpPr>
        <p:spPr>
          <a:xfrm>
            <a:off x="838200" y="229067"/>
            <a:ext cx="10515600" cy="779464"/>
          </a:xfrm>
        </p:spPr>
        <p:txBody>
          <a:bodyPr/>
          <a:lstStyle/>
          <a:p>
            <a:r>
              <a:rPr lang="en-US" dirty="0">
                <a:solidFill>
                  <a:srgbClr val="7030A0"/>
                </a:solidFill>
              </a:rPr>
              <a:t>Solar eclipse in the penumbra</a:t>
            </a:r>
          </a:p>
        </p:txBody>
      </p:sp>
      <p:sp>
        <p:nvSpPr>
          <p:cNvPr id="3" name="Content Placeholder 2">
            <a:extLst>
              <a:ext uri="{FF2B5EF4-FFF2-40B4-BE49-F238E27FC236}">
                <a16:creationId xmlns:a16="http://schemas.microsoft.com/office/drawing/2014/main" id="{BD309A1C-E017-BBB5-8EDA-F48420C56C23}"/>
              </a:ext>
            </a:extLst>
          </p:cNvPr>
          <p:cNvSpPr>
            <a:spLocks noGrp="1"/>
          </p:cNvSpPr>
          <p:nvPr>
            <p:ph idx="1"/>
          </p:nvPr>
        </p:nvSpPr>
        <p:spPr>
          <a:xfrm>
            <a:off x="647700" y="1024152"/>
            <a:ext cx="7996238" cy="4351338"/>
          </a:xfrm>
        </p:spPr>
        <p:txBody>
          <a:bodyPr/>
          <a:lstStyle/>
          <a:p>
            <a:r>
              <a:rPr lang="en-NZ" dirty="0">
                <a:latin typeface="Arial" panose="020B0604020202020204" pitchFamily="34" charset="0"/>
                <a:cs typeface="Arial" panose="020B0604020202020204" pitchFamily="34" charset="0"/>
              </a:rPr>
              <a:t>Here we can see a partial eclipses, but for two reasons:</a:t>
            </a:r>
          </a:p>
          <a:p>
            <a:pPr lvl="1"/>
            <a:r>
              <a:rPr lang="en-NZ" dirty="0">
                <a:latin typeface="Arial" panose="020B0604020202020204" pitchFamily="34" charset="0"/>
                <a:cs typeface="Arial" panose="020B0604020202020204" pitchFamily="34" charset="0"/>
              </a:rPr>
              <a:t>Viewers are outside the path of totality during a total solar eclipse (or the path of annularity during an annular eclipse) will see only part of the Sun’s surface covered by the Moon. </a:t>
            </a:r>
          </a:p>
          <a:p>
            <a:pPr lvl="1"/>
            <a:r>
              <a:rPr lang="en-NZ" dirty="0">
                <a:latin typeface="Arial" panose="020B0604020202020204" pitchFamily="34" charset="0"/>
                <a:cs typeface="Arial" panose="020B0604020202020204" pitchFamily="34" charset="0"/>
              </a:rPr>
              <a:t>When the Moon is nearly above or below Earth in its orbit so only part of the Moon’s shadow falls on Earth. In this case, only part of the Sun’s surface will appear covered by the Moon.</a:t>
            </a:r>
            <a:endParaRPr lang="en-US" dirty="0">
              <a:latin typeface="Arial" panose="020B0604020202020204" pitchFamily="34" charset="0"/>
              <a:cs typeface="Arial" panose="020B0604020202020204" pitchFamily="34" charset="0"/>
            </a:endParaRPr>
          </a:p>
        </p:txBody>
      </p:sp>
      <p:pic>
        <p:nvPicPr>
          <p:cNvPr id="4100" name="Picture 4" descr="The Sun appears to have a small bite taken out of the top of its yellow-orange disk. The bite grows in size in this sequence of three images. ">
            <a:extLst>
              <a:ext uri="{FF2B5EF4-FFF2-40B4-BE49-F238E27FC236}">
                <a16:creationId xmlns:a16="http://schemas.microsoft.com/office/drawing/2014/main" id="{8666B729-733D-0440-387C-488164959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786687" y="1871483"/>
            <a:ext cx="5105399" cy="28717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59BACFBA-8DF9-D134-F089-E06D7B34D6C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938338" y="4954582"/>
            <a:ext cx="5105399" cy="167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86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1900</Words>
  <Application>Microsoft Macintosh PowerPoint</Application>
  <PresentationFormat>Widescreen</PresentationFormat>
  <Paragraphs>143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Calibri Light</vt:lpstr>
      <vt:lpstr>Office Theme</vt:lpstr>
      <vt:lpstr>Eclipse 8 Sep 2025</vt:lpstr>
      <vt:lpstr>What do we know about eclipses?</vt:lpstr>
      <vt:lpstr>Reviewing moon phases</vt:lpstr>
      <vt:lpstr>Reviewing orbits</vt:lpstr>
      <vt:lpstr>An eclipse is a shadow</vt:lpstr>
      <vt:lpstr>  Solar Eclipse</vt:lpstr>
      <vt:lpstr>Solar eclipse in the umbra</vt:lpstr>
      <vt:lpstr>Path of totality (for the 2024 solar eclipse)</vt:lpstr>
      <vt:lpstr>Solar eclipse in the penumbra</vt:lpstr>
      <vt:lpstr>  Lunar Eclipse</vt:lpstr>
      <vt:lpstr>  Lunar eclipse in the shadows</vt:lpstr>
      <vt:lpstr>PowerPoint Presentation</vt:lpstr>
      <vt:lpstr>Māori and eclipses</vt:lpstr>
      <vt:lpstr>8 Sep eclipse from NZ</vt:lpstr>
      <vt:lpstr>22 Sep eclipse from NZ</vt:lpstr>
      <vt:lpstr>Stellarium Web Online Star Map</vt:lpstr>
      <vt:lpstr>Measuring brightness of eclipses</vt:lpstr>
      <vt:lpstr>Have we answered all student questions?</vt:lpstr>
      <vt:lpstr> Safely viewing solar eclipses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Eclipse 8 Sep 2025</dc:title>
  <dc:creator>Mikhal Stone</dc:creator>
  <cp:lastModifiedBy>Mikhal Stone</cp:lastModifiedBy>
  <cp:revision>5</cp:revision>
  <dcterms:created xsi:type="dcterms:W3CDTF">2025-08-19T18:10:45Z</dcterms:created>
  <dcterms:modified xsi:type="dcterms:W3CDTF">2025-08-23T20:16:45Z</dcterms:modified>
</cp:coreProperties>
</file>