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roxima Nova"/>
      <p:regular r:id="rId27"/>
      <p:bold r:id="rId28"/>
      <p:italic r:id="rId29"/>
      <p:boldItalic r:id="rId30"/>
    </p:embeddedFont>
    <p:embeddedFont>
      <p:font typeface="Nunito"/>
      <p:regular r:id="rId31"/>
      <p:bold r:id="rId32"/>
      <p:italic r:id="rId33"/>
      <p:boldItalic r:id="rId34"/>
    </p:embeddedFont>
    <p:embeddedFont>
      <p:font typeface="Jost"/>
      <p:regular r:id="rId35"/>
      <p:bold r:id="rId36"/>
      <p:italic r:id="rId37"/>
      <p:boldItalic r:id="rId38"/>
    </p:embeddedFont>
    <p:embeddedFont>
      <p:font typeface="Open Sans SemiBold"/>
      <p:regular r:id="rId39"/>
      <p:bold r:id="rId40"/>
      <p:italic r:id="rId41"/>
      <p:boldItalic r:id="rId42"/>
    </p:embeddedFont>
    <p:embeddedFont>
      <p:font typeface="Jost Medium"/>
      <p:regular r:id="rId43"/>
      <p:bold r:id="rId44"/>
      <p:italic r:id="rId45"/>
      <p:boldItalic r:id="rId46"/>
    </p:embeddedFont>
    <p:embeddedFont>
      <p:font typeface="Comfortaa"/>
      <p:regular r:id="rId47"/>
      <p:bold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bold.fntdata"/><Relationship Id="rId42" Type="http://schemas.openxmlformats.org/officeDocument/2006/relationships/font" Target="fonts/OpenSansSemiBold-boldItalic.fntdata"/><Relationship Id="rId41" Type="http://schemas.openxmlformats.org/officeDocument/2006/relationships/font" Target="fonts/OpenSansSemiBold-italic.fntdata"/><Relationship Id="rId44" Type="http://schemas.openxmlformats.org/officeDocument/2006/relationships/font" Target="fonts/JostMedium-bold.fntdata"/><Relationship Id="rId43" Type="http://schemas.openxmlformats.org/officeDocument/2006/relationships/font" Target="fonts/JostMedium-regular.fntdata"/><Relationship Id="rId46" Type="http://schemas.openxmlformats.org/officeDocument/2006/relationships/font" Target="fonts/JostMedium-boldItalic.fntdata"/><Relationship Id="rId45" Type="http://schemas.openxmlformats.org/officeDocument/2006/relationships/font" Target="fonts/Jost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omfortaa-bold.fntdata"/><Relationship Id="rId47" Type="http://schemas.openxmlformats.org/officeDocument/2006/relationships/font" Target="fonts/Comfortaa-regular.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regular.fntdata"/><Relationship Id="rId30" Type="http://schemas.openxmlformats.org/officeDocument/2006/relationships/font" Target="fonts/ProximaNova-boldItalic.fntdata"/><Relationship Id="rId33" Type="http://schemas.openxmlformats.org/officeDocument/2006/relationships/font" Target="fonts/Nunito-italic.fntdata"/><Relationship Id="rId32" Type="http://schemas.openxmlformats.org/officeDocument/2006/relationships/font" Target="fonts/Nunito-bold.fntdata"/><Relationship Id="rId35" Type="http://schemas.openxmlformats.org/officeDocument/2006/relationships/font" Target="fonts/Jost-regular.fntdata"/><Relationship Id="rId34" Type="http://schemas.openxmlformats.org/officeDocument/2006/relationships/font" Target="fonts/Nunito-boldItalic.fntdata"/><Relationship Id="rId37" Type="http://schemas.openxmlformats.org/officeDocument/2006/relationships/font" Target="fonts/Jost-italic.fntdata"/><Relationship Id="rId36" Type="http://schemas.openxmlformats.org/officeDocument/2006/relationships/font" Target="fonts/Jost-bold.fntdata"/><Relationship Id="rId39" Type="http://schemas.openxmlformats.org/officeDocument/2006/relationships/font" Target="fonts/OpenSansSemiBold-regular.fntdata"/><Relationship Id="rId38" Type="http://schemas.openxmlformats.org/officeDocument/2006/relationships/font" Target="fonts/Jost-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bold.fntdata"/><Relationship Id="rId27" Type="http://schemas.openxmlformats.org/officeDocument/2006/relationships/font" Target="fonts/ProximaNova-regular.fntdata"/><Relationship Id="rId29" Type="http://schemas.openxmlformats.org/officeDocument/2006/relationships/font" Target="fonts/ProximaNova-italic.fntdata"/><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f24a21c151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f24a21c151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opening message about using resources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24a21c151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f24a21c151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f24a21c151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f24a21c151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24a21c151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f24a21c151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6f4bedca519504f5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f4bedca519504f5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4c90e7d1c67804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4c90e7d1c67804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24a21c151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f24a21c151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dddc5e2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fdddc5e2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f24a21c151_0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f24a21c151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f24a21c151_0_1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f24a21c151_0_1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f24a21c151_0_1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f24a21c151_0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6f4bedca519504f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f4bedca519504f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f24a21c151_0_1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f24a21c151_0_1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f24a21c151_0_1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f24a21c151_0_1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f4bedca519504f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f4bedca519504f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f24a21c151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f24a21c151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f24a21c151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f24a21c151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f24a21c151_0_1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f24a21c151_0_1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24a21c151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24a21c151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f24a21c151_0_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f24a21c151_0_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Add intro description for how to use slides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f24a21c151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f24a21c151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gramme &amp; Modules"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0" y="1261525"/>
            <a:ext cx="8520600" cy="7926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000000"/>
              </a:buClr>
              <a:buSzPts val="4800"/>
              <a:buFont typeface="Jost Medium"/>
              <a:buNone/>
              <a:defRPr sz="4800">
                <a:solidFill>
                  <a:srgbClr val="000000"/>
                </a:solidFill>
                <a:latin typeface="Jost Medium"/>
                <a:ea typeface="Jost Medium"/>
                <a:cs typeface="Jost Medium"/>
                <a:sym typeface="Jost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598800"/>
            <a:ext cx="8520600" cy="393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2">
            <a:alphaModFix/>
          </a:blip>
          <a:stretch>
            <a:fillRect/>
          </a:stretch>
        </p:blipFill>
        <p:spPr>
          <a:xfrm>
            <a:off x="2816788" y="297725"/>
            <a:ext cx="3510426" cy="629075"/>
          </a:xfrm>
          <a:prstGeom prst="rect">
            <a:avLst/>
          </a:prstGeom>
          <a:noFill/>
          <a:ln>
            <a:noFill/>
          </a:ln>
        </p:spPr>
      </p:pic>
      <p:sp>
        <p:nvSpPr>
          <p:cNvPr id="13" name="Google Shape;13;p2"/>
          <p:cNvSpPr txBox="1"/>
          <p:nvPr>
            <p:ph idx="2" type="subTitle"/>
          </p:nvPr>
        </p:nvSpPr>
        <p:spPr>
          <a:xfrm>
            <a:off x="338700" y="2054125"/>
            <a:ext cx="8466600" cy="393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55A19F"/>
              </a:buClr>
              <a:buSzPts val="2200"/>
              <a:buFont typeface="Jost Medium"/>
              <a:buNone/>
              <a:defRPr sz="2200">
                <a:solidFill>
                  <a:srgbClr val="55A19F"/>
                </a:solidFill>
                <a:latin typeface="Jost Medium"/>
                <a:ea typeface="Jost Medium"/>
                <a:cs typeface="Jost Medium"/>
                <a:sym typeface="Jost Medium"/>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4" name="Google Shape;14;p2"/>
          <p:cNvSpPr txBox="1"/>
          <p:nvPr>
            <p:ph idx="3" type="body"/>
          </p:nvPr>
        </p:nvSpPr>
        <p:spPr>
          <a:xfrm>
            <a:off x="2187225" y="3090325"/>
            <a:ext cx="5249400" cy="1679100"/>
          </a:xfrm>
          <a:prstGeom prst="rect">
            <a:avLst/>
          </a:prstGeom>
        </p:spPr>
        <p:txBody>
          <a:bodyPr anchorCtr="0" anchor="t" bIns="91425" lIns="91425" spcFirstLastPara="1" rIns="91425" wrap="square" tIns="91425">
            <a:normAutofit/>
          </a:bodyPr>
          <a:lstStyle>
            <a:lvl1pPr indent="-317500" lvl="0" marL="457200" algn="ctr">
              <a:spcBef>
                <a:spcPts val="0"/>
              </a:spcBef>
              <a:spcAft>
                <a:spcPts val="0"/>
              </a:spcAft>
              <a:buSzPts val="1400"/>
              <a:buChar char="●"/>
              <a:defRPr/>
            </a:lvl1pPr>
            <a:lvl2pPr indent="-317500" lvl="1" marL="914400" algn="ctr">
              <a:spcBef>
                <a:spcPts val="1000"/>
              </a:spcBef>
              <a:spcAft>
                <a:spcPts val="0"/>
              </a:spcAft>
              <a:buSzPts val="1400"/>
              <a:buChar char="○"/>
              <a:defRPr/>
            </a:lvl2pPr>
            <a:lvl3pPr indent="-317500" lvl="2" marL="1371600" algn="ctr">
              <a:spcBef>
                <a:spcPts val="1000"/>
              </a:spcBef>
              <a:spcAft>
                <a:spcPts val="0"/>
              </a:spcAft>
              <a:buSzPts val="1400"/>
              <a:buChar char="■"/>
              <a:defRPr/>
            </a:lvl3pPr>
            <a:lvl4pPr indent="-317500" lvl="3" marL="1828800" algn="ctr">
              <a:spcBef>
                <a:spcPts val="1000"/>
              </a:spcBef>
              <a:spcAft>
                <a:spcPts val="0"/>
              </a:spcAft>
              <a:buSzPts val="1400"/>
              <a:buChar char="●"/>
              <a:defRPr/>
            </a:lvl4pPr>
            <a:lvl5pPr indent="-317500" lvl="4" marL="2286000" algn="ctr">
              <a:spcBef>
                <a:spcPts val="1000"/>
              </a:spcBef>
              <a:spcAft>
                <a:spcPts val="0"/>
              </a:spcAft>
              <a:buSzPts val="1400"/>
              <a:buChar char="○"/>
              <a:defRPr/>
            </a:lvl5pPr>
            <a:lvl6pPr indent="-317500" lvl="5" marL="2743200" algn="ctr">
              <a:spcBef>
                <a:spcPts val="1000"/>
              </a:spcBef>
              <a:spcAft>
                <a:spcPts val="0"/>
              </a:spcAft>
              <a:buSzPts val="1400"/>
              <a:buChar char="■"/>
              <a:defRPr/>
            </a:lvl6pPr>
            <a:lvl7pPr indent="-317500" lvl="6" marL="3200400" algn="ctr">
              <a:spcBef>
                <a:spcPts val="1000"/>
              </a:spcBef>
              <a:spcAft>
                <a:spcPts val="0"/>
              </a:spcAft>
              <a:buSzPts val="1400"/>
              <a:buChar char="●"/>
              <a:defRPr/>
            </a:lvl7pPr>
            <a:lvl8pPr indent="-317500" lvl="7" marL="3657600" algn="ctr">
              <a:spcBef>
                <a:spcPts val="1000"/>
              </a:spcBef>
              <a:spcAft>
                <a:spcPts val="0"/>
              </a:spcAft>
              <a:buSzPts val="1400"/>
              <a:buChar char="○"/>
              <a:defRPr/>
            </a:lvl8pPr>
            <a:lvl9pPr indent="-317500" lvl="8" marL="4114800" algn="ctr">
              <a:spcBef>
                <a:spcPts val="1000"/>
              </a:spcBef>
              <a:spcAft>
                <a:spcPts val="1000"/>
              </a:spcAft>
              <a:buSzPts val="14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ubheadings CENTRE 1">
  <p:cSld name="SECTION_TITLE_AND_DESCRIPTION_1">
    <p:spTree>
      <p:nvGrpSpPr>
        <p:cNvPr id="44" name="Shape 44"/>
        <p:cNvGrpSpPr/>
        <p:nvPr/>
      </p:nvGrpSpPr>
      <p:grpSpPr>
        <a:xfrm>
          <a:off x="0" y="0"/>
          <a:ext cx="0" cy="0"/>
          <a:chOff x="0" y="0"/>
          <a:chExt cx="0" cy="0"/>
        </a:xfrm>
      </p:grpSpPr>
      <p:sp>
        <p:nvSpPr>
          <p:cNvPr id="45" name="Google Shape;45;p11"/>
          <p:cNvSpPr txBox="1"/>
          <p:nvPr>
            <p:ph idx="1" type="subTitle"/>
          </p:nvPr>
        </p:nvSpPr>
        <p:spPr>
          <a:xfrm>
            <a:off x="315750" y="572975"/>
            <a:ext cx="8466600" cy="393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Jost Medium"/>
              <a:buNone/>
              <a:defRPr sz="1800">
                <a:solidFill>
                  <a:schemeClr val="dk1"/>
                </a:solidFill>
                <a:latin typeface="Jost Medium"/>
                <a:ea typeface="Jost Medium"/>
                <a:cs typeface="Jost Medium"/>
                <a:sym typeface="Jost Medium"/>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6" name="Google Shape;4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
        <p:nvSpPr>
          <p:cNvPr id="47" name="Google Shape;47;p11"/>
          <p:cNvSpPr txBox="1"/>
          <p:nvPr>
            <p:ph type="title"/>
          </p:nvPr>
        </p:nvSpPr>
        <p:spPr>
          <a:xfrm>
            <a:off x="315750" y="81525"/>
            <a:ext cx="8466600" cy="491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a:latin typeface="Nunito"/>
                <a:ea typeface="Nunito"/>
                <a:cs typeface="Nunito"/>
                <a:sym typeface="Nunito"/>
              </a:defRPr>
            </a:lvl2pPr>
            <a:lvl3pPr lvl="2" rtl="0" algn="l">
              <a:lnSpc>
                <a:spcPct val="100000"/>
              </a:lnSpc>
              <a:spcBef>
                <a:spcPts val="0"/>
              </a:spcBef>
              <a:spcAft>
                <a:spcPts val="0"/>
              </a:spcAft>
              <a:buSzPts val="3000"/>
              <a:buNone/>
              <a:defRPr>
                <a:latin typeface="Nunito"/>
                <a:ea typeface="Nunito"/>
                <a:cs typeface="Nunito"/>
                <a:sym typeface="Nunito"/>
              </a:defRPr>
            </a:lvl3pPr>
            <a:lvl4pPr lvl="3" rtl="0" algn="l">
              <a:lnSpc>
                <a:spcPct val="100000"/>
              </a:lnSpc>
              <a:spcBef>
                <a:spcPts val="0"/>
              </a:spcBef>
              <a:spcAft>
                <a:spcPts val="0"/>
              </a:spcAft>
              <a:buSzPts val="3000"/>
              <a:buNone/>
              <a:defRPr>
                <a:latin typeface="Nunito"/>
                <a:ea typeface="Nunito"/>
                <a:cs typeface="Nunito"/>
                <a:sym typeface="Nunito"/>
              </a:defRPr>
            </a:lvl4pPr>
            <a:lvl5pPr lvl="4" rtl="0" algn="l">
              <a:lnSpc>
                <a:spcPct val="100000"/>
              </a:lnSpc>
              <a:spcBef>
                <a:spcPts val="0"/>
              </a:spcBef>
              <a:spcAft>
                <a:spcPts val="0"/>
              </a:spcAft>
              <a:buSzPts val="3000"/>
              <a:buNone/>
              <a:defRPr>
                <a:latin typeface="Nunito"/>
                <a:ea typeface="Nunito"/>
                <a:cs typeface="Nunito"/>
                <a:sym typeface="Nunito"/>
              </a:defRPr>
            </a:lvl5pPr>
            <a:lvl6pPr lvl="5" rtl="0" algn="l">
              <a:lnSpc>
                <a:spcPct val="100000"/>
              </a:lnSpc>
              <a:spcBef>
                <a:spcPts val="0"/>
              </a:spcBef>
              <a:spcAft>
                <a:spcPts val="0"/>
              </a:spcAft>
              <a:buSzPts val="3000"/>
              <a:buNone/>
              <a:defRPr>
                <a:latin typeface="Nunito"/>
                <a:ea typeface="Nunito"/>
                <a:cs typeface="Nunito"/>
                <a:sym typeface="Nunito"/>
              </a:defRPr>
            </a:lvl6pPr>
            <a:lvl7pPr lvl="6" rtl="0" algn="l">
              <a:lnSpc>
                <a:spcPct val="100000"/>
              </a:lnSpc>
              <a:spcBef>
                <a:spcPts val="0"/>
              </a:spcBef>
              <a:spcAft>
                <a:spcPts val="0"/>
              </a:spcAft>
              <a:buSzPts val="3000"/>
              <a:buNone/>
              <a:defRPr>
                <a:latin typeface="Nunito"/>
                <a:ea typeface="Nunito"/>
                <a:cs typeface="Nunito"/>
                <a:sym typeface="Nunito"/>
              </a:defRPr>
            </a:lvl7pPr>
            <a:lvl8pPr lvl="7" rtl="0" algn="l">
              <a:lnSpc>
                <a:spcPct val="100000"/>
              </a:lnSpc>
              <a:spcBef>
                <a:spcPts val="0"/>
              </a:spcBef>
              <a:spcAft>
                <a:spcPts val="0"/>
              </a:spcAft>
              <a:buSzPts val="3000"/>
              <a:buNone/>
              <a:defRPr>
                <a:latin typeface="Nunito"/>
                <a:ea typeface="Nunito"/>
                <a:cs typeface="Nunito"/>
                <a:sym typeface="Nunito"/>
              </a:defRPr>
            </a:lvl8pPr>
            <a:lvl9pPr lvl="8" rtl="0" algn="l">
              <a:lnSpc>
                <a:spcPct val="100000"/>
              </a:lnSpc>
              <a:spcBef>
                <a:spcPts val="0"/>
              </a:spcBef>
              <a:spcAft>
                <a:spcPts val="0"/>
              </a:spcAft>
              <a:buSzPts val="3000"/>
              <a:buNone/>
              <a:defRPr>
                <a:latin typeface="Nunito"/>
                <a:ea typeface="Nunito"/>
                <a:cs typeface="Nunito"/>
                <a:sym typeface="Nunito"/>
              </a:defRPr>
            </a:lvl9pPr>
          </a:lstStyle>
          <a:p/>
        </p:txBody>
      </p:sp>
      <p:sp>
        <p:nvSpPr>
          <p:cNvPr id="48" name="Google Shape;48;p11"/>
          <p:cNvSpPr txBox="1"/>
          <p:nvPr>
            <p:ph idx="2" type="body"/>
          </p:nvPr>
        </p:nvSpPr>
        <p:spPr>
          <a:xfrm>
            <a:off x="315750" y="1144700"/>
            <a:ext cx="8466600" cy="15174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a:lvl1pPr>
            <a:lvl2pPr indent="-304800" lvl="1" marL="914400" rtl="0" algn="ctr">
              <a:lnSpc>
                <a:spcPct val="115000"/>
              </a:lnSpc>
              <a:spcBef>
                <a:spcPts val="500"/>
              </a:spcBef>
              <a:spcAft>
                <a:spcPts val="0"/>
              </a:spcAft>
              <a:buSzPts val="1200"/>
              <a:buChar char="○"/>
              <a:defRPr/>
            </a:lvl2pPr>
            <a:lvl3pPr indent="-304800" lvl="2" marL="1371600" rtl="0" algn="ctr">
              <a:lnSpc>
                <a:spcPct val="115000"/>
              </a:lnSpc>
              <a:spcBef>
                <a:spcPts val="500"/>
              </a:spcBef>
              <a:spcAft>
                <a:spcPts val="0"/>
              </a:spcAft>
              <a:buSzPts val="1200"/>
              <a:buChar char="■"/>
              <a:defRPr/>
            </a:lvl3pPr>
            <a:lvl4pPr indent="-304800" lvl="3" marL="1828800" rtl="0" algn="ctr">
              <a:lnSpc>
                <a:spcPct val="115000"/>
              </a:lnSpc>
              <a:spcBef>
                <a:spcPts val="500"/>
              </a:spcBef>
              <a:spcAft>
                <a:spcPts val="0"/>
              </a:spcAft>
              <a:buSzPts val="1200"/>
              <a:buChar char="●"/>
              <a:defRPr/>
            </a:lvl4pPr>
            <a:lvl5pPr indent="-304800" lvl="4" marL="2286000" rtl="0" algn="ctr">
              <a:lnSpc>
                <a:spcPct val="115000"/>
              </a:lnSpc>
              <a:spcBef>
                <a:spcPts val="500"/>
              </a:spcBef>
              <a:spcAft>
                <a:spcPts val="0"/>
              </a:spcAft>
              <a:buSzPts val="1200"/>
              <a:buChar char="○"/>
              <a:defRPr/>
            </a:lvl5pPr>
            <a:lvl6pPr indent="-304800" lvl="5" marL="2743200" rtl="0" algn="ctr">
              <a:lnSpc>
                <a:spcPct val="115000"/>
              </a:lnSpc>
              <a:spcBef>
                <a:spcPts val="500"/>
              </a:spcBef>
              <a:spcAft>
                <a:spcPts val="0"/>
              </a:spcAft>
              <a:buSzPts val="1200"/>
              <a:buChar char="■"/>
              <a:defRPr/>
            </a:lvl6pPr>
            <a:lvl7pPr indent="-304800" lvl="6" marL="3200400" rtl="0" algn="ctr">
              <a:lnSpc>
                <a:spcPct val="115000"/>
              </a:lnSpc>
              <a:spcBef>
                <a:spcPts val="500"/>
              </a:spcBef>
              <a:spcAft>
                <a:spcPts val="0"/>
              </a:spcAft>
              <a:buSzPts val="1200"/>
              <a:buChar char="●"/>
              <a:defRPr/>
            </a:lvl7pPr>
            <a:lvl8pPr indent="-304800" lvl="7" marL="3657600" rtl="0" algn="ctr">
              <a:lnSpc>
                <a:spcPct val="115000"/>
              </a:lnSpc>
              <a:spcBef>
                <a:spcPts val="500"/>
              </a:spcBef>
              <a:spcAft>
                <a:spcPts val="0"/>
              </a:spcAft>
              <a:buSzPts val="1200"/>
              <a:buChar char="○"/>
              <a:defRPr/>
            </a:lvl8pPr>
            <a:lvl9pPr indent="-304800" lvl="8" marL="4114800" rtl="0" algn="ctr">
              <a:lnSpc>
                <a:spcPct val="115000"/>
              </a:lnSpc>
              <a:spcBef>
                <a:spcPts val="500"/>
              </a:spcBef>
              <a:spcAft>
                <a:spcPts val="500"/>
              </a:spcAft>
              <a:buSzPts val="12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TITLE_AND_BODY_3">
    <p:spTree>
      <p:nvGrpSpPr>
        <p:cNvPr id="51" name="Shape 51"/>
        <p:cNvGrpSpPr/>
        <p:nvPr/>
      </p:nvGrpSpPr>
      <p:grpSpPr>
        <a:xfrm>
          <a:off x="0" y="0"/>
          <a:ext cx="0" cy="0"/>
          <a:chOff x="0" y="0"/>
          <a:chExt cx="0" cy="0"/>
        </a:xfrm>
      </p:grpSpPr>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name" type="secHead">
  <p:cSld name="SECTION_HEADER">
    <p:bg>
      <p:bgPr>
        <a:solidFill>
          <a:srgbClr val="55A19F"/>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241125" y="134650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2" type="title"/>
          </p:nvPr>
        </p:nvSpPr>
        <p:spPr>
          <a:xfrm>
            <a:off x="311700" y="25600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name 1">
  <p:cSld name="SECTION_HEADER_1">
    <p:bg>
      <p:bgPr>
        <a:solidFill>
          <a:srgbClr val="D0E0E3"/>
        </a:solidFill>
      </p:bgPr>
    </p:bg>
    <p:spTree>
      <p:nvGrpSpPr>
        <p:cNvPr id="18" name="Shape 18"/>
        <p:cNvGrpSpPr/>
        <p:nvPr/>
      </p:nvGrpSpPr>
      <p:grpSpPr>
        <a:xfrm>
          <a:off x="0" y="0"/>
          <a:ext cx="0" cy="0"/>
          <a:chOff x="0" y="0"/>
          <a:chExt cx="0" cy="0"/>
        </a:xfrm>
      </p:grpSpPr>
      <p:sp>
        <p:nvSpPr>
          <p:cNvPr id="19" name="Google Shape;19;p4"/>
          <p:cNvSpPr txBox="1"/>
          <p:nvPr>
            <p:ph type="title"/>
          </p:nvPr>
        </p:nvSpPr>
        <p:spPr>
          <a:xfrm>
            <a:off x="241125" y="134650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4"/>
          <p:cNvSpPr txBox="1"/>
          <p:nvPr>
            <p:ph idx="2" type="title"/>
          </p:nvPr>
        </p:nvSpPr>
        <p:spPr>
          <a:xfrm>
            <a:off x="311700" y="25600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5"/>
          <p:cNvSpPr txBox="1"/>
          <p:nvPr>
            <p:ph type="title"/>
          </p:nvPr>
        </p:nvSpPr>
        <p:spPr>
          <a:xfrm>
            <a:off x="198825" y="83775"/>
            <a:ext cx="70401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55A19F"/>
              </a:buClr>
              <a:buSzPts val="3000"/>
              <a:buNone/>
              <a:defRPr sz="3000">
                <a:solidFill>
                  <a:srgbClr val="55A19F"/>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3" name="Google Shape;23;p5"/>
          <p:cNvSpPr txBox="1"/>
          <p:nvPr>
            <p:ph idx="1" type="body"/>
          </p:nvPr>
        </p:nvSpPr>
        <p:spPr>
          <a:xfrm>
            <a:off x="311700" y="1246325"/>
            <a:ext cx="3978000" cy="3416400"/>
          </a:xfrm>
          <a:prstGeom prst="rect">
            <a:avLst/>
          </a:prstGeom>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rgbClr val="000000"/>
              </a:buClr>
              <a:buSzPts val="1400"/>
              <a:buFont typeface="Open Sans"/>
              <a:buChar char="●"/>
              <a:defRPr sz="1400">
                <a:solidFill>
                  <a:srgbClr val="000000"/>
                </a:solidFill>
                <a:latin typeface="Open Sans"/>
                <a:ea typeface="Open Sans"/>
                <a:cs typeface="Open Sans"/>
                <a:sym typeface="Open Sans"/>
              </a:defRPr>
            </a:lvl1pPr>
            <a:lvl2pPr indent="-323850" lvl="1" marL="914400" marR="0" rtl="0" algn="l">
              <a:lnSpc>
                <a:spcPct val="115000"/>
              </a:lnSpc>
              <a:spcBef>
                <a:spcPts val="1000"/>
              </a:spcBef>
              <a:spcAft>
                <a:spcPts val="0"/>
              </a:spcAft>
              <a:buSzPts val="1500"/>
              <a:buFont typeface="Open Sans"/>
              <a:buChar char="○"/>
              <a:defRPr sz="1400">
                <a:solidFill>
                  <a:srgbClr val="000000"/>
                </a:solidFill>
                <a:latin typeface="Open Sans"/>
                <a:ea typeface="Open Sans"/>
                <a:cs typeface="Open Sans"/>
                <a:sym typeface="Open Sans"/>
              </a:defRPr>
            </a:lvl2pPr>
            <a:lvl3pPr indent="-323850" lvl="2" marL="13716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3pPr>
            <a:lvl4pPr indent="-323850" lvl="3" marL="18288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4pPr>
            <a:lvl5pPr indent="-323850" lvl="4" marL="2286000" marR="0" rtl="0" algn="l">
              <a:lnSpc>
                <a:spcPct val="115000"/>
              </a:lnSpc>
              <a:spcBef>
                <a:spcPts val="1000"/>
              </a:spcBef>
              <a:spcAft>
                <a:spcPts val="0"/>
              </a:spcAft>
              <a:buSzPts val="1500"/>
              <a:buFont typeface="Open Sans"/>
              <a:buChar char="○"/>
              <a:defRPr sz="1400">
                <a:solidFill>
                  <a:srgbClr val="000000"/>
                </a:solidFill>
                <a:latin typeface="Open Sans"/>
                <a:ea typeface="Open Sans"/>
                <a:cs typeface="Open Sans"/>
                <a:sym typeface="Open Sans"/>
              </a:defRPr>
            </a:lvl5pPr>
            <a:lvl6pPr indent="-323850" lvl="5" marL="27432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6pPr>
            <a:lvl7pPr indent="-323850" lvl="6" marL="32004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7pPr>
            <a:lvl8pPr indent="-323850" lvl="7" marL="36576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8pPr>
            <a:lvl9pPr indent="-311150" lvl="8" marL="4114800" marR="0" rtl="0" algn="l">
              <a:lnSpc>
                <a:spcPct val="115000"/>
              </a:lnSpc>
              <a:spcBef>
                <a:spcPts val="1000"/>
              </a:spcBef>
              <a:spcAft>
                <a:spcPts val="1000"/>
              </a:spcAft>
              <a:buSzPts val="1300"/>
              <a:buFont typeface="Open Sans"/>
              <a:buChar char="■"/>
              <a:defRPr sz="1400">
                <a:solidFill>
                  <a:srgbClr val="000000"/>
                </a:solidFill>
                <a:latin typeface="Open Sans"/>
                <a:ea typeface="Open Sans"/>
                <a:cs typeface="Open Sans"/>
                <a:sym typeface="Open Sans"/>
              </a:defRPr>
            </a:lvl9pPr>
          </a:lstStyle>
          <a:p/>
        </p:txBody>
      </p:sp>
      <p:sp>
        <p:nvSpPr>
          <p:cNvPr id="24" name="Google Shape;24;p5"/>
          <p:cNvSpPr/>
          <p:nvPr>
            <p:ph idx="2" type="pic"/>
          </p:nvPr>
        </p:nvSpPr>
        <p:spPr>
          <a:xfrm>
            <a:off x="5136450" y="102300"/>
            <a:ext cx="3908700" cy="4938900"/>
          </a:xfrm>
          <a:prstGeom prst="roundRect">
            <a:avLst>
              <a:gd fmla="val 0" name="adj"/>
            </a:avLst>
          </a:prstGeom>
          <a:noFill/>
          <a:ln>
            <a:noFill/>
          </a:ln>
        </p:spPr>
      </p:sp>
      <p:sp>
        <p:nvSpPr>
          <p:cNvPr id="25" name="Google Shape;25;p5"/>
          <p:cNvSpPr txBox="1"/>
          <p:nvPr>
            <p:ph idx="3" type="subTitle"/>
          </p:nvPr>
        </p:nvSpPr>
        <p:spPr>
          <a:xfrm>
            <a:off x="198825" y="572975"/>
            <a:ext cx="85836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800"/>
              <a:buFont typeface="Jost Medium"/>
              <a:buNone/>
              <a:defRPr sz="1800">
                <a:solidFill>
                  <a:schemeClr val="dk1"/>
                </a:solidFill>
                <a:latin typeface="Jost Medium"/>
                <a:ea typeface="Jost Medium"/>
                <a:cs typeface="Jost Medium"/>
                <a:sym typeface="Jost Medium"/>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ITLE_AND_BODY_1">
    <p:spTree>
      <p:nvGrpSpPr>
        <p:cNvPr id="26" name="Shape 26"/>
        <p:cNvGrpSpPr/>
        <p:nvPr/>
      </p:nvGrpSpPr>
      <p:grpSpPr>
        <a:xfrm>
          <a:off x="0" y="0"/>
          <a:ext cx="0" cy="0"/>
          <a:chOff x="0" y="0"/>
          <a:chExt cx="0" cy="0"/>
        </a:xfrm>
      </p:grpSpPr>
      <p:sp>
        <p:nvSpPr>
          <p:cNvPr id="27" name="Google Shape;27;p6"/>
          <p:cNvSpPr txBox="1"/>
          <p:nvPr>
            <p:ph idx="1" type="body"/>
          </p:nvPr>
        </p:nvSpPr>
        <p:spPr>
          <a:xfrm>
            <a:off x="311700" y="1246325"/>
            <a:ext cx="3851100" cy="3416400"/>
          </a:xfrm>
          <a:prstGeom prst="rect">
            <a:avLst/>
          </a:prstGeom>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rgbClr val="000000"/>
              </a:buClr>
              <a:buSzPts val="1400"/>
              <a:buFont typeface="Open Sans"/>
              <a:buChar char="●"/>
              <a:defRPr sz="1400">
                <a:solidFill>
                  <a:srgbClr val="000000"/>
                </a:solidFill>
                <a:latin typeface="Open Sans"/>
                <a:ea typeface="Open Sans"/>
                <a:cs typeface="Open Sans"/>
                <a:sym typeface="Open Sans"/>
              </a:defRPr>
            </a:lvl1pPr>
            <a:lvl2pPr indent="-323850" lvl="1" marL="914400" marR="0" rtl="0" algn="l">
              <a:lnSpc>
                <a:spcPct val="115000"/>
              </a:lnSpc>
              <a:spcBef>
                <a:spcPts val="1000"/>
              </a:spcBef>
              <a:spcAft>
                <a:spcPts val="0"/>
              </a:spcAft>
              <a:buSzPts val="1500"/>
              <a:buFont typeface="Open Sans"/>
              <a:buChar char="○"/>
              <a:defRPr sz="1400">
                <a:solidFill>
                  <a:srgbClr val="000000"/>
                </a:solidFill>
                <a:latin typeface="Open Sans"/>
                <a:ea typeface="Open Sans"/>
                <a:cs typeface="Open Sans"/>
                <a:sym typeface="Open Sans"/>
              </a:defRPr>
            </a:lvl2pPr>
            <a:lvl3pPr indent="-323850" lvl="2" marL="13716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3pPr>
            <a:lvl4pPr indent="-323850" lvl="3" marL="18288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4pPr>
            <a:lvl5pPr indent="-323850" lvl="4" marL="2286000" marR="0" rtl="0" algn="l">
              <a:lnSpc>
                <a:spcPct val="115000"/>
              </a:lnSpc>
              <a:spcBef>
                <a:spcPts val="1000"/>
              </a:spcBef>
              <a:spcAft>
                <a:spcPts val="0"/>
              </a:spcAft>
              <a:buSzPts val="1500"/>
              <a:buFont typeface="Open Sans"/>
              <a:buChar char="○"/>
              <a:defRPr sz="1400">
                <a:solidFill>
                  <a:srgbClr val="000000"/>
                </a:solidFill>
                <a:latin typeface="Open Sans"/>
                <a:ea typeface="Open Sans"/>
                <a:cs typeface="Open Sans"/>
                <a:sym typeface="Open Sans"/>
              </a:defRPr>
            </a:lvl5pPr>
            <a:lvl6pPr indent="-323850" lvl="5" marL="27432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6pPr>
            <a:lvl7pPr indent="-323850" lvl="6" marL="32004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7pPr>
            <a:lvl8pPr indent="-323850" lvl="7" marL="36576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8pPr>
            <a:lvl9pPr indent="-311150" lvl="8" marL="4114800" marR="0" rtl="0" algn="l">
              <a:lnSpc>
                <a:spcPct val="115000"/>
              </a:lnSpc>
              <a:spcBef>
                <a:spcPts val="1000"/>
              </a:spcBef>
              <a:spcAft>
                <a:spcPts val="1000"/>
              </a:spcAft>
              <a:buSzPts val="1300"/>
              <a:buFont typeface="Open Sans"/>
              <a:buChar char="■"/>
              <a:defRPr sz="1400">
                <a:solidFill>
                  <a:srgbClr val="000000"/>
                </a:solidFill>
                <a:latin typeface="Open Sans"/>
                <a:ea typeface="Open Sans"/>
                <a:cs typeface="Open Sans"/>
                <a:sym typeface="Open Sans"/>
              </a:defRPr>
            </a:lvl9pPr>
          </a:lstStyle>
          <a:p/>
        </p:txBody>
      </p:sp>
      <p:sp>
        <p:nvSpPr>
          <p:cNvPr id="28" name="Google Shape;28;p6"/>
          <p:cNvSpPr txBox="1"/>
          <p:nvPr>
            <p:ph idx="2" type="body"/>
          </p:nvPr>
        </p:nvSpPr>
        <p:spPr>
          <a:xfrm>
            <a:off x="4926025" y="1246325"/>
            <a:ext cx="3851100" cy="3416400"/>
          </a:xfrm>
          <a:prstGeom prst="rect">
            <a:avLst/>
          </a:prstGeom>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rgbClr val="000000"/>
              </a:buClr>
              <a:buSzPts val="1400"/>
              <a:buFont typeface="Open Sans"/>
              <a:buChar char="●"/>
              <a:defRPr sz="1400">
                <a:solidFill>
                  <a:srgbClr val="000000"/>
                </a:solidFill>
                <a:latin typeface="Open Sans"/>
                <a:ea typeface="Open Sans"/>
                <a:cs typeface="Open Sans"/>
                <a:sym typeface="Open Sans"/>
              </a:defRPr>
            </a:lvl1pPr>
            <a:lvl2pPr indent="-323850" lvl="1" marL="914400" marR="0" rtl="0" algn="l">
              <a:lnSpc>
                <a:spcPct val="115000"/>
              </a:lnSpc>
              <a:spcBef>
                <a:spcPts val="1000"/>
              </a:spcBef>
              <a:spcAft>
                <a:spcPts val="0"/>
              </a:spcAft>
              <a:buSzPts val="1500"/>
              <a:buFont typeface="Open Sans"/>
              <a:buChar char="○"/>
              <a:defRPr sz="1400">
                <a:solidFill>
                  <a:srgbClr val="000000"/>
                </a:solidFill>
                <a:latin typeface="Open Sans"/>
                <a:ea typeface="Open Sans"/>
                <a:cs typeface="Open Sans"/>
                <a:sym typeface="Open Sans"/>
              </a:defRPr>
            </a:lvl2pPr>
            <a:lvl3pPr indent="-323850" lvl="2" marL="13716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3pPr>
            <a:lvl4pPr indent="-323850" lvl="3" marL="18288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4pPr>
            <a:lvl5pPr indent="-323850" lvl="4" marL="2286000" marR="0" rtl="0" algn="l">
              <a:lnSpc>
                <a:spcPct val="115000"/>
              </a:lnSpc>
              <a:spcBef>
                <a:spcPts val="1000"/>
              </a:spcBef>
              <a:spcAft>
                <a:spcPts val="0"/>
              </a:spcAft>
              <a:buSzPts val="1500"/>
              <a:buFont typeface="Open Sans"/>
              <a:buChar char="○"/>
              <a:defRPr sz="1400">
                <a:solidFill>
                  <a:srgbClr val="000000"/>
                </a:solidFill>
                <a:latin typeface="Open Sans"/>
                <a:ea typeface="Open Sans"/>
                <a:cs typeface="Open Sans"/>
                <a:sym typeface="Open Sans"/>
              </a:defRPr>
            </a:lvl5pPr>
            <a:lvl6pPr indent="-323850" lvl="5" marL="27432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6pPr>
            <a:lvl7pPr indent="-323850" lvl="6" marL="32004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7pPr>
            <a:lvl8pPr indent="-323850" lvl="7" marL="3657600" marR="0" rtl="0" algn="l">
              <a:lnSpc>
                <a:spcPct val="115000"/>
              </a:lnSpc>
              <a:spcBef>
                <a:spcPts val="1000"/>
              </a:spcBef>
              <a:spcAft>
                <a:spcPts val="0"/>
              </a:spcAft>
              <a:buSzPts val="1500"/>
              <a:buChar char="○"/>
              <a:defRPr sz="1400">
                <a:solidFill>
                  <a:srgbClr val="000000"/>
                </a:solidFill>
                <a:latin typeface="Open Sans"/>
                <a:ea typeface="Open Sans"/>
                <a:cs typeface="Open Sans"/>
                <a:sym typeface="Open Sans"/>
              </a:defRPr>
            </a:lvl8pPr>
            <a:lvl9pPr indent="-311150" lvl="8" marL="4114800" marR="0" rtl="0" algn="l">
              <a:lnSpc>
                <a:spcPct val="115000"/>
              </a:lnSpc>
              <a:spcBef>
                <a:spcPts val="1000"/>
              </a:spcBef>
              <a:spcAft>
                <a:spcPts val="1000"/>
              </a:spcAft>
              <a:buSzPts val="1300"/>
              <a:buFont typeface="Open Sans"/>
              <a:buChar char="■"/>
              <a:defRPr sz="1400">
                <a:solidFill>
                  <a:srgbClr val="000000"/>
                </a:solidFill>
                <a:latin typeface="Open Sans"/>
                <a:ea typeface="Open Sans"/>
                <a:cs typeface="Open Sans"/>
                <a:sym typeface="Open Sans"/>
              </a:defRPr>
            </a:lvl9pPr>
          </a:lstStyle>
          <a:p/>
        </p:txBody>
      </p:sp>
      <p:sp>
        <p:nvSpPr>
          <p:cNvPr id="29" name="Google Shape;29;p6"/>
          <p:cNvSpPr txBox="1"/>
          <p:nvPr>
            <p:ph idx="3" type="subTitle"/>
          </p:nvPr>
        </p:nvSpPr>
        <p:spPr>
          <a:xfrm>
            <a:off x="198825" y="572975"/>
            <a:ext cx="70494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800"/>
              <a:buFont typeface="Jost Medium"/>
              <a:buNone/>
              <a:defRPr sz="1800">
                <a:solidFill>
                  <a:schemeClr val="dk1"/>
                </a:solidFill>
                <a:latin typeface="Jost Medium"/>
                <a:ea typeface="Jost Medium"/>
                <a:cs typeface="Jost Medium"/>
                <a:sym typeface="Jost Medium"/>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30" name="Google Shape;30;p6"/>
          <p:cNvSpPr txBox="1"/>
          <p:nvPr>
            <p:ph type="title"/>
          </p:nvPr>
        </p:nvSpPr>
        <p:spPr>
          <a:xfrm>
            <a:off x="198825" y="95250"/>
            <a:ext cx="67734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5A19F"/>
              </a:buClr>
              <a:buSzPts val="3000"/>
              <a:buFont typeface="Jost Medium"/>
              <a:buNone/>
              <a:defRPr sz="3000">
                <a:solidFill>
                  <a:srgbClr val="55A19F"/>
                </a:solidFill>
                <a:latin typeface="Jost Medium"/>
                <a:ea typeface="Jost Medium"/>
                <a:cs typeface="Jost Medium"/>
                <a:sym typeface="Jost Medium"/>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type="titleOnly">
  <p:cSld name="TITLE_ONLY">
    <p:spTree>
      <p:nvGrpSpPr>
        <p:cNvPr id="31" name="Shape 31"/>
        <p:cNvGrpSpPr/>
        <p:nvPr/>
      </p:nvGrpSpPr>
      <p:grpSpPr>
        <a:xfrm>
          <a:off x="0" y="0"/>
          <a:ext cx="0" cy="0"/>
          <a:chOff x="0" y="0"/>
          <a:chExt cx="0" cy="0"/>
        </a:xfrm>
      </p:grpSpPr>
      <p:sp>
        <p:nvSpPr>
          <p:cNvPr id="32" name="Google Shape;32;p7"/>
          <p:cNvSpPr txBox="1"/>
          <p:nvPr>
            <p:ph idx="1" type="subTitle"/>
          </p:nvPr>
        </p:nvSpPr>
        <p:spPr>
          <a:xfrm>
            <a:off x="198825" y="572975"/>
            <a:ext cx="70494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800"/>
              <a:buFont typeface="Jost Medium"/>
              <a:buNone/>
              <a:defRPr sz="1800">
                <a:solidFill>
                  <a:schemeClr val="dk1"/>
                </a:solidFill>
                <a:latin typeface="Jost Medium"/>
                <a:ea typeface="Jost Medium"/>
                <a:cs typeface="Jost Medium"/>
                <a:sym typeface="Jost Medium"/>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33" name="Google Shape;33;p7"/>
          <p:cNvSpPr txBox="1"/>
          <p:nvPr>
            <p:ph type="title"/>
          </p:nvPr>
        </p:nvSpPr>
        <p:spPr>
          <a:xfrm>
            <a:off x="198825" y="95250"/>
            <a:ext cx="67734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5A19F"/>
              </a:buClr>
              <a:buSzPts val="3000"/>
              <a:buFont typeface="Jost Medium"/>
              <a:buNone/>
              <a:defRPr sz="3000">
                <a:solidFill>
                  <a:srgbClr val="55A19F"/>
                </a:solidFill>
                <a:latin typeface="Jost Medium"/>
                <a:ea typeface="Jost Medium"/>
                <a:cs typeface="Jost Medium"/>
                <a:sym typeface="Jost Medium"/>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ubheadings CENTRE">
  <p:cSld name="SECTION_TITLE_AND_DESCRIPTION">
    <p:spTree>
      <p:nvGrpSpPr>
        <p:cNvPr id="35" name="Shape 35"/>
        <p:cNvGrpSpPr/>
        <p:nvPr/>
      </p:nvGrpSpPr>
      <p:grpSpPr>
        <a:xfrm>
          <a:off x="0" y="0"/>
          <a:ext cx="0" cy="0"/>
          <a:chOff x="0" y="0"/>
          <a:chExt cx="0" cy="0"/>
        </a:xfrm>
      </p:grpSpPr>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9"/>
          <p:cNvSpPr txBox="1"/>
          <p:nvPr>
            <p:ph idx="1" type="body"/>
          </p:nvPr>
        </p:nvSpPr>
        <p:spPr>
          <a:xfrm>
            <a:off x="315750" y="1144700"/>
            <a:ext cx="8466600" cy="15174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a:lvl1pPr>
            <a:lvl2pPr indent="-304800" lvl="1" marL="914400" rtl="0" algn="ctr">
              <a:lnSpc>
                <a:spcPct val="115000"/>
              </a:lnSpc>
              <a:spcBef>
                <a:spcPts val="1000"/>
              </a:spcBef>
              <a:spcAft>
                <a:spcPts val="0"/>
              </a:spcAft>
              <a:buSzPts val="1200"/>
              <a:buChar char="○"/>
              <a:defRPr/>
            </a:lvl2pPr>
            <a:lvl3pPr indent="-304800" lvl="2" marL="1371600" rtl="0" algn="ctr">
              <a:lnSpc>
                <a:spcPct val="115000"/>
              </a:lnSpc>
              <a:spcBef>
                <a:spcPts val="1000"/>
              </a:spcBef>
              <a:spcAft>
                <a:spcPts val="0"/>
              </a:spcAft>
              <a:buSzPts val="1200"/>
              <a:buChar char="■"/>
              <a:defRPr/>
            </a:lvl3pPr>
            <a:lvl4pPr indent="-304800" lvl="3" marL="1828800" rtl="0" algn="ctr">
              <a:lnSpc>
                <a:spcPct val="115000"/>
              </a:lnSpc>
              <a:spcBef>
                <a:spcPts val="1000"/>
              </a:spcBef>
              <a:spcAft>
                <a:spcPts val="0"/>
              </a:spcAft>
              <a:buSzPts val="1200"/>
              <a:buChar char="●"/>
              <a:defRPr/>
            </a:lvl4pPr>
            <a:lvl5pPr indent="-304800" lvl="4" marL="2286000" rtl="0" algn="ctr">
              <a:lnSpc>
                <a:spcPct val="115000"/>
              </a:lnSpc>
              <a:spcBef>
                <a:spcPts val="1000"/>
              </a:spcBef>
              <a:spcAft>
                <a:spcPts val="0"/>
              </a:spcAft>
              <a:buSzPts val="1200"/>
              <a:buChar char="○"/>
              <a:defRPr/>
            </a:lvl5pPr>
            <a:lvl6pPr indent="-304800" lvl="5" marL="2743200" rtl="0" algn="ctr">
              <a:lnSpc>
                <a:spcPct val="115000"/>
              </a:lnSpc>
              <a:spcBef>
                <a:spcPts val="1000"/>
              </a:spcBef>
              <a:spcAft>
                <a:spcPts val="0"/>
              </a:spcAft>
              <a:buSzPts val="1200"/>
              <a:buChar char="■"/>
              <a:defRPr/>
            </a:lvl6pPr>
            <a:lvl7pPr indent="-304800" lvl="6" marL="3200400" rtl="0" algn="ctr">
              <a:lnSpc>
                <a:spcPct val="115000"/>
              </a:lnSpc>
              <a:spcBef>
                <a:spcPts val="1000"/>
              </a:spcBef>
              <a:spcAft>
                <a:spcPts val="0"/>
              </a:spcAft>
              <a:buSzPts val="1200"/>
              <a:buChar char="●"/>
              <a:defRPr/>
            </a:lvl7pPr>
            <a:lvl8pPr indent="-304800" lvl="7" marL="3657600" rtl="0" algn="ctr">
              <a:lnSpc>
                <a:spcPct val="115000"/>
              </a:lnSpc>
              <a:spcBef>
                <a:spcPts val="1000"/>
              </a:spcBef>
              <a:spcAft>
                <a:spcPts val="0"/>
              </a:spcAft>
              <a:buSzPts val="1200"/>
              <a:buChar char="○"/>
              <a:defRPr/>
            </a:lvl8pPr>
            <a:lvl9pPr indent="-304800" lvl="8" marL="4114800" rtl="0" algn="ctr">
              <a:lnSpc>
                <a:spcPct val="115000"/>
              </a:lnSpc>
              <a:spcBef>
                <a:spcPts val="1000"/>
              </a:spcBef>
              <a:spcAft>
                <a:spcPts val="1000"/>
              </a:spcAft>
              <a:buSzPts val="1200"/>
              <a:buChar char="■"/>
              <a:defRPr/>
            </a:lvl9pPr>
          </a:lstStyle>
          <a:p/>
        </p:txBody>
      </p:sp>
      <p:sp>
        <p:nvSpPr>
          <p:cNvPr id="38" name="Google Shape;38;p9"/>
          <p:cNvSpPr txBox="1"/>
          <p:nvPr>
            <p:ph idx="2" type="subTitle"/>
          </p:nvPr>
        </p:nvSpPr>
        <p:spPr>
          <a:xfrm>
            <a:off x="198825" y="572975"/>
            <a:ext cx="7049400" cy="393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Jost Medium"/>
              <a:buNone/>
              <a:defRPr sz="1800">
                <a:solidFill>
                  <a:schemeClr val="dk1"/>
                </a:solidFill>
                <a:latin typeface="Jost Medium"/>
                <a:ea typeface="Jost Medium"/>
                <a:cs typeface="Jost Medium"/>
                <a:sym typeface="Jost Medium"/>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9" name="Google Shape;39;p9"/>
          <p:cNvSpPr txBox="1"/>
          <p:nvPr>
            <p:ph type="title"/>
          </p:nvPr>
        </p:nvSpPr>
        <p:spPr>
          <a:xfrm>
            <a:off x="198825" y="95250"/>
            <a:ext cx="7049400" cy="465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55A19F"/>
              </a:buClr>
              <a:buSzPts val="3000"/>
              <a:buFont typeface="Jost Medium"/>
              <a:buNone/>
              <a:defRPr sz="3000">
                <a:solidFill>
                  <a:srgbClr val="55A19F"/>
                </a:solidFill>
                <a:latin typeface="Jost Medium"/>
                <a:ea typeface="Jost Medium"/>
                <a:cs typeface="Jost Medium"/>
                <a:sym typeface="Jost Medium"/>
              </a:defRPr>
            </a:lvl1pPr>
            <a:lvl2pPr lvl="1" rtl="0" algn="ctr">
              <a:spcBef>
                <a:spcPts val="0"/>
              </a:spcBef>
              <a:spcAft>
                <a:spcPts val="0"/>
              </a:spcAft>
              <a:buSzPts val="1400"/>
              <a:buNone/>
              <a:defRPr>
                <a:latin typeface="Open Sans"/>
                <a:ea typeface="Open Sans"/>
                <a:cs typeface="Open Sans"/>
                <a:sym typeface="Open Sans"/>
              </a:defRPr>
            </a:lvl2pPr>
            <a:lvl3pPr lvl="2" rtl="0" algn="ctr">
              <a:spcBef>
                <a:spcPts val="0"/>
              </a:spcBef>
              <a:spcAft>
                <a:spcPts val="0"/>
              </a:spcAft>
              <a:buSzPts val="1400"/>
              <a:buNone/>
              <a:defRPr>
                <a:latin typeface="Open Sans"/>
                <a:ea typeface="Open Sans"/>
                <a:cs typeface="Open Sans"/>
                <a:sym typeface="Open Sans"/>
              </a:defRPr>
            </a:lvl3pPr>
            <a:lvl4pPr lvl="3" rtl="0" algn="ctr">
              <a:spcBef>
                <a:spcPts val="0"/>
              </a:spcBef>
              <a:spcAft>
                <a:spcPts val="0"/>
              </a:spcAft>
              <a:buSzPts val="1400"/>
              <a:buNone/>
              <a:defRPr>
                <a:latin typeface="Open Sans"/>
                <a:ea typeface="Open Sans"/>
                <a:cs typeface="Open Sans"/>
                <a:sym typeface="Open Sans"/>
              </a:defRPr>
            </a:lvl4pPr>
            <a:lvl5pPr lvl="4" rtl="0" algn="ctr">
              <a:spcBef>
                <a:spcPts val="0"/>
              </a:spcBef>
              <a:spcAft>
                <a:spcPts val="0"/>
              </a:spcAft>
              <a:buSzPts val="1400"/>
              <a:buNone/>
              <a:defRPr>
                <a:latin typeface="Open Sans"/>
                <a:ea typeface="Open Sans"/>
                <a:cs typeface="Open Sans"/>
                <a:sym typeface="Open Sans"/>
              </a:defRPr>
            </a:lvl5pPr>
            <a:lvl6pPr lvl="5" rtl="0" algn="ctr">
              <a:spcBef>
                <a:spcPts val="0"/>
              </a:spcBef>
              <a:spcAft>
                <a:spcPts val="0"/>
              </a:spcAft>
              <a:buSzPts val="1400"/>
              <a:buNone/>
              <a:defRPr>
                <a:latin typeface="Open Sans"/>
                <a:ea typeface="Open Sans"/>
                <a:cs typeface="Open Sans"/>
                <a:sym typeface="Open Sans"/>
              </a:defRPr>
            </a:lvl6pPr>
            <a:lvl7pPr lvl="6" rtl="0" algn="ctr">
              <a:spcBef>
                <a:spcPts val="0"/>
              </a:spcBef>
              <a:spcAft>
                <a:spcPts val="0"/>
              </a:spcAft>
              <a:buSzPts val="1400"/>
              <a:buNone/>
              <a:defRPr>
                <a:latin typeface="Open Sans"/>
                <a:ea typeface="Open Sans"/>
                <a:cs typeface="Open Sans"/>
                <a:sym typeface="Open Sans"/>
              </a:defRPr>
            </a:lvl7pPr>
            <a:lvl8pPr lvl="7" rtl="0" algn="ctr">
              <a:spcBef>
                <a:spcPts val="0"/>
              </a:spcBef>
              <a:spcAft>
                <a:spcPts val="0"/>
              </a:spcAft>
              <a:buSzPts val="1400"/>
              <a:buNone/>
              <a:defRPr>
                <a:latin typeface="Open Sans"/>
                <a:ea typeface="Open Sans"/>
                <a:cs typeface="Open Sans"/>
                <a:sym typeface="Open Sans"/>
              </a:defRPr>
            </a:lvl8pPr>
            <a:lvl9pPr lvl="8" rtl="0" algn="ctr">
              <a:spcBef>
                <a:spcPts val="0"/>
              </a:spcBef>
              <a:spcAft>
                <a:spcPts val="0"/>
              </a:spcAft>
              <a:buSzPts val="1400"/>
              <a:buNone/>
              <a:defRPr>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40" name="Shape 40"/>
        <p:cNvGrpSpPr/>
        <p:nvPr/>
      </p:nvGrpSpPr>
      <p:grpSpPr>
        <a:xfrm>
          <a:off x="0" y="0"/>
          <a:ext cx="0" cy="0"/>
          <a:chOff x="0" y="0"/>
          <a:chExt cx="0" cy="0"/>
        </a:xfrm>
      </p:grpSpPr>
      <p:sp>
        <p:nvSpPr>
          <p:cNvPr id="41" name="Google Shape;41;p1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2" name="Google Shape;42;p1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24950"/>
            <a:ext cx="8520600" cy="37488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000"/>
              </a:spcBef>
              <a:spcAft>
                <a:spcPts val="10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pic>
        <p:nvPicPr>
          <p:cNvPr id="7" name="Google Shape;7;p1"/>
          <p:cNvPicPr preferRelativeResize="0"/>
          <p:nvPr/>
        </p:nvPicPr>
        <p:blipFill>
          <a:blip r:embed="rId1">
            <a:alphaModFix/>
          </a:blip>
          <a:stretch>
            <a:fillRect/>
          </a:stretch>
        </p:blipFill>
        <p:spPr>
          <a:xfrm>
            <a:off x="8472446" y="129750"/>
            <a:ext cx="548698" cy="548966"/>
          </a:xfrm>
          <a:prstGeom prst="rect">
            <a:avLst/>
          </a:prstGeom>
          <a:noFill/>
          <a:ln>
            <a:noFill/>
          </a:ln>
        </p:spPr>
      </p:pic>
      <p:sp>
        <p:nvSpPr>
          <p:cNvPr id="8" name="Google Shape;8;p1"/>
          <p:cNvSpPr txBox="1"/>
          <p:nvPr>
            <p:ph type="title"/>
          </p:nvPr>
        </p:nvSpPr>
        <p:spPr>
          <a:xfrm>
            <a:off x="198825" y="95250"/>
            <a:ext cx="6773400" cy="465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55A19F"/>
              </a:buClr>
              <a:buSzPts val="3000"/>
              <a:buFont typeface="Jost Medium"/>
              <a:buNone/>
              <a:defRPr sz="3000">
                <a:solidFill>
                  <a:srgbClr val="55A19F"/>
                </a:solidFill>
                <a:latin typeface="Jost Medium"/>
                <a:ea typeface="Jost Medium"/>
                <a:cs typeface="Jost Medium"/>
                <a:sym typeface="Jost Medium"/>
              </a:defRPr>
            </a:lvl1pPr>
            <a:lvl2pPr lvl="1">
              <a:spcBef>
                <a:spcPts val="0"/>
              </a:spcBef>
              <a:spcAft>
                <a:spcPts val="0"/>
              </a:spcAft>
              <a:buSzPts val="1400"/>
              <a:buNone/>
              <a:defRPr>
                <a:latin typeface="Open Sans"/>
                <a:ea typeface="Open Sans"/>
                <a:cs typeface="Open Sans"/>
                <a:sym typeface="Open Sans"/>
              </a:defRPr>
            </a:lvl2pPr>
            <a:lvl3pPr lvl="2">
              <a:spcBef>
                <a:spcPts val="0"/>
              </a:spcBef>
              <a:spcAft>
                <a:spcPts val="0"/>
              </a:spcAft>
              <a:buSzPts val="1400"/>
              <a:buNone/>
              <a:defRPr>
                <a:latin typeface="Open Sans"/>
                <a:ea typeface="Open Sans"/>
                <a:cs typeface="Open Sans"/>
                <a:sym typeface="Open Sans"/>
              </a:defRPr>
            </a:lvl3pPr>
            <a:lvl4pPr lvl="3">
              <a:spcBef>
                <a:spcPts val="0"/>
              </a:spcBef>
              <a:spcAft>
                <a:spcPts val="0"/>
              </a:spcAft>
              <a:buSzPts val="1400"/>
              <a:buNone/>
              <a:defRPr>
                <a:latin typeface="Open Sans"/>
                <a:ea typeface="Open Sans"/>
                <a:cs typeface="Open Sans"/>
                <a:sym typeface="Open Sans"/>
              </a:defRPr>
            </a:lvl4pPr>
            <a:lvl5pPr lvl="4">
              <a:spcBef>
                <a:spcPts val="0"/>
              </a:spcBef>
              <a:spcAft>
                <a:spcPts val="0"/>
              </a:spcAft>
              <a:buSzPts val="1400"/>
              <a:buNone/>
              <a:defRPr>
                <a:latin typeface="Open Sans"/>
                <a:ea typeface="Open Sans"/>
                <a:cs typeface="Open Sans"/>
                <a:sym typeface="Open Sans"/>
              </a:defRPr>
            </a:lvl5pPr>
            <a:lvl6pPr lvl="5">
              <a:spcBef>
                <a:spcPts val="0"/>
              </a:spcBef>
              <a:spcAft>
                <a:spcPts val="0"/>
              </a:spcAft>
              <a:buSzPts val="1400"/>
              <a:buNone/>
              <a:defRPr>
                <a:latin typeface="Open Sans"/>
                <a:ea typeface="Open Sans"/>
                <a:cs typeface="Open Sans"/>
                <a:sym typeface="Open Sans"/>
              </a:defRPr>
            </a:lvl6pPr>
            <a:lvl7pPr lvl="6">
              <a:spcBef>
                <a:spcPts val="0"/>
              </a:spcBef>
              <a:spcAft>
                <a:spcPts val="0"/>
              </a:spcAft>
              <a:buSzPts val="1400"/>
              <a:buNone/>
              <a:defRPr>
                <a:latin typeface="Open Sans"/>
                <a:ea typeface="Open Sans"/>
                <a:cs typeface="Open Sans"/>
                <a:sym typeface="Open Sans"/>
              </a:defRPr>
            </a:lvl7pPr>
            <a:lvl8pPr lvl="7">
              <a:spcBef>
                <a:spcPts val="0"/>
              </a:spcBef>
              <a:spcAft>
                <a:spcPts val="0"/>
              </a:spcAft>
              <a:buSzPts val="1400"/>
              <a:buNone/>
              <a:defRPr>
                <a:latin typeface="Open Sans"/>
                <a:ea typeface="Open Sans"/>
                <a:cs typeface="Open Sans"/>
                <a:sym typeface="Open Sans"/>
              </a:defRPr>
            </a:lvl8pPr>
            <a:lvl9pPr lvl="8">
              <a:spcBef>
                <a:spcPts val="0"/>
              </a:spcBef>
              <a:spcAft>
                <a:spcPts val="0"/>
              </a:spcAft>
              <a:buSzPts val="1400"/>
              <a:buNone/>
              <a:defRPr>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0" Type="http://schemas.openxmlformats.org/officeDocument/2006/relationships/hyperlink" Target="https://maoridictionary.co.nz/search?idiom=&amp;phrase=&amp;proverb=&amp;loan=&amp;histLoanWords=&amp;keywords=ohorere" TargetMode="External"/><Relationship Id="rId22" Type="http://schemas.openxmlformats.org/officeDocument/2006/relationships/hyperlink" Target="https://maoridictionary.co.nz/search?idiom=&amp;phrase=&amp;proverb=&amp;loan=&amp;histLoanWords=&amp;keywords=harikoa" TargetMode="External"/><Relationship Id="rId21" Type="http://schemas.openxmlformats.org/officeDocument/2006/relationships/hyperlink" Target="https://maoridictionary.co.nz/search?idiom=&amp;phrase=&amp;proverb=&amp;loan=&amp;histLoanWords=&amp;keywords=tino" TargetMode="External"/><Relationship Id="rId24" Type="http://schemas.openxmlformats.org/officeDocument/2006/relationships/hyperlink" Target="https://maoridictionary.co.nz/search?idiom=&amp;phrase=&amp;proverb=&amp;loan=&amp;histLoanWords=&amp;keywords=m%C4%81ia" TargetMode="External"/><Relationship Id="rId23" Type="http://schemas.openxmlformats.org/officeDocument/2006/relationships/hyperlink" Target="https://maoridictionary.co.nz/search?idiom=&amp;phrase=&amp;proverb=&amp;loan=&amp;histLoanWords=&amp;keywords=koa" TargetMode="External"/><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s://maoridictionary.co.nz/search?idiom=&amp;phrase=&amp;proverb=&amp;loan=&amp;histLoanWords=&amp;keywords=rika" TargetMode="External"/><Relationship Id="rId9" Type="http://schemas.openxmlformats.org/officeDocument/2006/relationships/hyperlink" Target="https://maoridictionary.co.nz/search?idiom=&amp;phrase=&amp;proverb=&amp;loan=&amp;histLoanWords=&amp;keywords=pouri" TargetMode="External"/><Relationship Id="rId26" Type="http://schemas.openxmlformats.org/officeDocument/2006/relationships/hyperlink" Target="https://maoridictionary.co.nz/search?idiom=&amp;phrase=&amp;proverb=&amp;loan=&amp;histLoanWords=&amp;keywords=ohorere" TargetMode="External"/><Relationship Id="rId25" Type="http://schemas.openxmlformats.org/officeDocument/2006/relationships/hyperlink" Target="https://maoridictionary.co.nz/search?idiom=&amp;phrase=&amp;proverb=&amp;loan=&amp;histLoanWords=&amp;keywords=ohorere" TargetMode="External"/><Relationship Id="rId28" Type="http://schemas.openxmlformats.org/officeDocument/2006/relationships/hyperlink" Target="https://maoridictionary.co.nz/search?idiom=&amp;phrase=&amp;proverb=&amp;loan=&amp;histLoanWords=&amp;keywords=ora" TargetMode="External"/><Relationship Id="rId27" Type="http://schemas.openxmlformats.org/officeDocument/2006/relationships/hyperlink" Target="https://maoridictionary.co.nz/search?idiom=&amp;phrase=&amp;proverb=&amp;loan=&amp;histLoanWords=&amp;keywords=aio" TargetMode="External"/><Relationship Id="rId5" Type="http://schemas.openxmlformats.org/officeDocument/2006/relationships/hyperlink" Target="https://maoridictionary.co.nz/search?idiom=&amp;phrase=&amp;proverb=&amp;loan=&amp;histLoanWords=&amp;keywords=ngenge" TargetMode="External"/><Relationship Id="rId6" Type="http://schemas.openxmlformats.org/officeDocument/2006/relationships/hyperlink" Target="https://maoridictionary.co.nz/search?idiom=&amp;phrase=&amp;proverb=&amp;loan=&amp;histLoanWords=&amp;keywords=m%C4%81uiui" TargetMode="External"/><Relationship Id="rId29" Type="http://schemas.openxmlformats.org/officeDocument/2006/relationships/hyperlink" Target="https://maoridictionary.co.nz/search?idiom=&amp;phrase=&amp;proverb=&amp;loan=&amp;histLoanWords=&amp;keywords=hianga" TargetMode="External"/><Relationship Id="rId7" Type="http://schemas.openxmlformats.org/officeDocument/2006/relationships/hyperlink" Target="https://maoridictionary.co.nz/search?idiom=&amp;phrase=&amp;proverb=&amp;loan=&amp;histLoanWords=&amp;keywords=mamae" TargetMode="External"/><Relationship Id="rId8" Type="http://schemas.openxmlformats.org/officeDocument/2006/relationships/hyperlink" Target="https://maoridictionary.co.nz/search?idiom=&amp;phrase=&amp;proverb=&amp;loan=&amp;histLoanWords=&amp;keywords=kiriweti" TargetMode="External"/><Relationship Id="rId30" Type="http://schemas.openxmlformats.org/officeDocument/2006/relationships/image" Target="../media/image5.jpg"/><Relationship Id="rId11" Type="http://schemas.openxmlformats.org/officeDocument/2006/relationships/hyperlink" Target="https://maoridictionary.co.nz/search?idiom=&amp;phrase=&amp;proverb=&amp;loan=&amp;histLoanWords=&amp;keywords=h%C5%8Dh%C4%81" TargetMode="External"/><Relationship Id="rId10" Type="http://schemas.openxmlformats.org/officeDocument/2006/relationships/hyperlink" Target="https://maoridictionary.co.nz/search?idiom=&amp;phrase=&amp;proverb=&amp;loan=&amp;histLoanWords=&amp;keywords=riri" TargetMode="External"/><Relationship Id="rId13" Type="http://schemas.openxmlformats.org/officeDocument/2006/relationships/hyperlink" Target="https://maoridictionary.co.nz/search?idiom=&amp;phrase=&amp;proverb=&amp;loan=&amp;histLoanWords=&amp;keywords=%C4%81maimai" TargetMode="External"/><Relationship Id="rId12" Type="http://schemas.openxmlformats.org/officeDocument/2006/relationships/hyperlink" Target="https://maoridictionary.co.nz/search?idiom=&amp;phrase=&amp;proverb=&amp;loan=&amp;histLoanWords=&amp;keywords=whakam%C4%81" TargetMode="External"/><Relationship Id="rId15" Type="http://schemas.openxmlformats.org/officeDocument/2006/relationships/hyperlink" Target="https://maoridictionary.co.nz/search?idiom=&amp;phrase=&amp;proverb=&amp;loan=&amp;histLoanWords=&amp;keywords=mataku" TargetMode="External"/><Relationship Id="rId14" Type="http://schemas.openxmlformats.org/officeDocument/2006/relationships/hyperlink" Target="https://maoridictionary.co.nz/search?idiom=&amp;phrase=&amp;proverb=&amp;loan=&amp;histLoanWords=&amp;keywords=rangirua" TargetMode="External"/><Relationship Id="rId17" Type="http://schemas.openxmlformats.org/officeDocument/2006/relationships/hyperlink" Target="https://maoridictionary.co.nz/search?idiom=&amp;phrase=&amp;proverb=&amp;loan=&amp;histLoanWords=&amp;keywords=wera" TargetMode="External"/><Relationship Id="rId16" Type="http://schemas.openxmlformats.org/officeDocument/2006/relationships/hyperlink" Target="https://maoridictionary.co.nz/search?idiom=&amp;phrase=&amp;proverb=&amp;loan=&amp;histLoanWords=&amp;keywords=wera" TargetMode="External"/><Relationship Id="rId19" Type="http://schemas.openxmlformats.org/officeDocument/2006/relationships/hyperlink" Target="https://maoridictionary.co.nz/search?idiom=&amp;phrase=&amp;proverb=&amp;loan=&amp;histLoanWords=&amp;keywords=tumanako" TargetMode="External"/><Relationship Id="rId18" Type="http://schemas.openxmlformats.org/officeDocument/2006/relationships/hyperlink" Target="https://maoridictionary.co.nz/search?idiom=&amp;phrase=&amp;proverb=&amp;loan=&amp;histLoanWords=&amp;keywords=H%C4%81neane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hyperlink" Target="http://www.youtube.com/watch?v=1gfryHI-J5o" TargetMode="External"/><Relationship Id="rId5" Type="http://schemas.openxmlformats.org/officeDocument/2006/relationships/image" Target="../media/image18.jpg"/><Relationship Id="rId6"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hyperlink" Target="http://www.youtube.com/watch?v=cdxsTK_SR2Q" TargetMode="External"/><Relationship Id="rId5" Type="http://schemas.openxmlformats.org/officeDocument/2006/relationships/image" Target="../media/image19.jpg"/><Relationship Id="rId6"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hyperlink" Target="https://www.facebook.com/KotuiAkoVLN" TargetMode="External"/><Relationship Id="rId9" Type="http://schemas.openxmlformats.org/officeDocument/2006/relationships/image" Target="../media/image17.png"/><Relationship Id="rId5" Type="http://schemas.openxmlformats.org/officeDocument/2006/relationships/image" Target="../media/image24.png"/><Relationship Id="rId6" Type="http://schemas.openxmlformats.org/officeDocument/2006/relationships/image" Target="../media/image11.png"/><Relationship Id="rId7" Type="http://schemas.openxmlformats.org/officeDocument/2006/relationships/image" Target="../media/image22.png"/><Relationship Id="rId8" Type="http://schemas.openxmlformats.org/officeDocument/2006/relationships/image" Target="../media/image15.png"/><Relationship Id="rId11" Type="http://schemas.openxmlformats.org/officeDocument/2006/relationships/hyperlink" Target="https://app.seesaw.me/pages/shared_activity?share_token=GdT7HeUCQUKvT1P3-2pf-Q&amp;prompt_id=prompt.8756cdfb-0f65-4075-9a9d-6253820d9336" TargetMode="External"/><Relationship Id="rId10" Type="http://schemas.openxmlformats.org/officeDocument/2006/relationships/image" Target="../media/image20.png"/><Relationship Id="rId1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hyperlink" Target="https://www.kotuiako.school.nz/"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hyperlink" Target="http://drive.google.com/file/d/12CeHXYUmSL2LBxls5_aWKjER3YGQZQlU/view" TargetMode="External"/><Relationship Id="rId5" Type="http://schemas.openxmlformats.org/officeDocument/2006/relationships/image" Target="../media/image13.jpg"/><Relationship Id="rId6" Type="http://schemas.openxmlformats.org/officeDocument/2006/relationships/hyperlink" Target="http://drive.google.com/file/d/1vJxedaDfuuAeJ62D55NUPEnkphPZEese/view" TargetMode="External"/><Relationship Id="rId7" Type="http://schemas.openxmlformats.org/officeDocument/2006/relationships/image" Target="../media/image12.jp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nvSpPr>
        <p:spPr>
          <a:xfrm>
            <a:off x="3028350" y="1874530"/>
            <a:ext cx="5509800" cy="25095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GB" sz="3400">
                <a:solidFill>
                  <a:srgbClr val="999999"/>
                </a:solidFill>
                <a:latin typeface="Open Sans"/>
                <a:ea typeface="Open Sans"/>
                <a:cs typeface="Open Sans"/>
                <a:sym typeface="Open Sans"/>
              </a:rPr>
              <a:t>KŌTUI AKO VLN</a:t>
            </a:r>
            <a:endParaRPr b="1" sz="3400">
              <a:solidFill>
                <a:srgbClr val="999999"/>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b="1" lang="en-GB" sz="3400">
                <a:solidFill>
                  <a:srgbClr val="999999"/>
                </a:solidFill>
                <a:latin typeface="Open Sans"/>
                <a:ea typeface="Open Sans"/>
                <a:cs typeface="Open Sans"/>
                <a:sym typeface="Open Sans"/>
              </a:rPr>
              <a:t>TE WIKI O TE REO MĀORI</a:t>
            </a:r>
            <a:r>
              <a:rPr b="1" lang="en-GB" sz="2800">
                <a:solidFill>
                  <a:srgbClr val="999999"/>
                </a:solidFill>
                <a:latin typeface="Open Sans"/>
                <a:ea typeface="Open Sans"/>
                <a:cs typeface="Open Sans"/>
                <a:sym typeface="Open Sans"/>
              </a:rPr>
              <a:t> </a:t>
            </a:r>
            <a:endParaRPr b="1" sz="2800">
              <a:solidFill>
                <a:srgbClr val="999999"/>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b="1" lang="en-GB" sz="3000">
                <a:solidFill>
                  <a:srgbClr val="666666"/>
                </a:solidFill>
                <a:latin typeface="Open Sans"/>
                <a:ea typeface="Open Sans"/>
                <a:cs typeface="Open Sans"/>
                <a:sym typeface="Open Sans"/>
              </a:rPr>
              <a:t>RESOURCES</a:t>
            </a:r>
            <a:endParaRPr b="1" sz="3000">
              <a:solidFill>
                <a:srgbClr val="666666"/>
              </a:solidFill>
              <a:latin typeface="Open Sans"/>
              <a:ea typeface="Open Sans"/>
              <a:cs typeface="Open Sans"/>
              <a:sym typeface="Open Sans"/>
            </a:endParaRPr>
          </a:p>
          <a:p>
            <a:pPr indent="0" lvl="0" marL="0" rtl="0" algn="ctr">
              <a:lnSpc>
                <a:spcPct val="115000"/>
              </a:lnSpc>
              <a:spcBef>
                <a:spcPts val="1000"/>
              </a:spcBef>
              <a:spcAft>
                <a:spcPts val="0"/>
              </a:spcAft>
              <a:buClr>
                <a:schemeClr val="dk1"/>
              </a:buClr>
              <a:buSzPts val="1100"/>
              <a:buFont typeface="Arial"/>
              <a:buNone/>
            </a:pPr>
            <a:r>
              <a:rPr b="1" lang="en-GB" sz="3000">
                <a:solidFill>
                  <a:schemeClr val="accent5"/>
                </a:solidFill>
                <a:latin typeface="Open Sans"/>
                <a:ea typeface="Open Sans"/>
                <a:cs typeface="Open Sans"/>
                <a:sym typeface="Open Sans"/>
              </a:rPr>
              <a:t>2025</a:t>
            </a:r>
            <a:endParaRPr sz="3000">
              <a:solidFill>
                <a:schemeClr val="accent5"/>
              </a:solidFill>
              <a:latin typeface="Comfortaa"/>
              <a:ea typeface="Comfortaa"/>
              <a:cs typeface="Comfortaa"/>
              <a:sym typeface="Comfortaa"/>
            </a:endParaRPr>
          </a:p>
        </p:txBody>
      </p:sp>
      <p:sp>
        <p:nvSpPr>
          <p:cNvPr id="58" name="Google Shape;58;p14"/>
          <p:cNvSpPr/>
          <p:nvPr/>
        </p:nvSpPr>
        <p:spPr>
          <a:xfrm>
            <a:off x="75" y="2148850"/>
            <a:ext cx="2422500" cy="299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idx="4294967295" type="subTitle"/>
          </p:nvPr>
        </p:nvSpPr>
        <p:spPr>
          <a:xfrm>
            <a:off x="348225" y="3398525"/>
            <a:ext cx="1726200" cy="151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600">
                <a:solidFill>
                  <a:srgbClr val="666666"/>
                </a:solidFill>
                <a:latin typeface="Open Sans"/>
                <a:ea typeface="Open Sans"/>
                <a:cs typeface="Open Sans"/>
                <a:sym typeface="Open Sans"/>
              </a:rPr>
              <a:t>KIA KAHA</a:t>
            </a:r>
            <a:endParaRPr b="1" sz="2600">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2200">
                <a:solidFill>
                  <a:srgbClr val="B7B7B7"/>
                </a:solidFill>
                <a:latin typeface="Open Sans"/>
                <a:ea typeface="Open Sans"/>
                <a:cs typeface="Open Sans"/>
                <a:sym typeface="Open Sans"/>
              </a:rPr>
              <a:t>TE REO MĀORI</a:t>
            </a:r>
            <a:endParaRPr b="1" sz="2200">
              <a:solidFill>
                <a:srgbClr val="B7B7B7"/>
              </a:solidFill>
              <a:latin typeface="Open Sans"/>
              <a:ea typeface="Open Sans"/>
              <a:cs typeface="Open Sans"/>
              <a:sym typeface="Open Sans"/>
            </a:endParaRPr>
          </a:p>
        </p:txBody>
      </p:sp>
      <p:sp>
        <p:nvSpPr>
          <p:cNvPr id="60" name="Google Shape;60;p14"/>
          <p:cNvSpPr/>
          <p:nvPr/>
        </p:nvSpPr>
        <p:spPr>
          <a:xfrm>
            <a:off x="8403350" y="76050"/>
            <a:ext cx="674100" cy="61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4"/>
          <p:cNvPicPr preferRelativeResize="0"/>
          <p:nvPr/>
        </p:nvPicPr>
        <p:blipFill>
          <a:blip r:embed="rId3">
            <a:alphaModFix/>
          </a:blip>
          <a:stretch>
            <a:fillRect/>
          </a:stretch>
        </p:blipFill>
        <p:spPr>
          <a:xfrm>
            <a:off x="2422501" y="0"/>
            <a:ext cx="6721500" cy="1204489"/>
          </a:xfrm>
          <a:prstGeom prst="rect">
            <a:avLst/>
          </a:prstGeom>
          <a:noFill/>
          <a:ln>
            <a:noFill/>
          </a:ln>
        </p:spPr>
      </p:pic>
      <p:pic>
        <p:nvPicPr>
          <p:cNvPr id="62" name="Google Shape;62;p14"/>
          <p:cNvPicPr preferRelativeResize="0"/>
          <p:nvPr/>
        </p:nvPicPr>
        <p:blipFill rotWithShape="1">
          <a:blip r:embed="rId4">
            <a:alphaModFix/>
          </a:blip>
          <a:srcRect b="29298" l="17005" r="16251" t="5664"/>
          <a:stretch/>
        </p:blipFill>
        <p:spPr>
          <a:xfrm>
            <a:off x="75" y="0"/>
            <a:ext cx="2422501" cy="23203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3"/>
          <p:cNvPicPr preferRelativeResize="0"/>
          <p:nvPr/>
        </p:nvPicPr>
        <p:blipFill>
          <a:blip r:embed="rId3">
            <a:alphaModFix/>
          </a:blip>
          <a:stretch>
            <a:fillRect/>
          </a:stretch>
        </p:blipFill>
        <p:spPr>
          <a:xfrm>
            <a:off x="0" y="0"/>
            <a:ext cx="1726075" cy="1726075"/>
          </a:xfrm>
          <a:prstGeom prst="rect">
            <a:avLst/>
          </a:prstGeom>
          <a:noFill/>
          <a:ln>
            <a:noFill/>
          </a:ln>
        </p:spPr>
      </p:pic>
      <p:sp>
        <p:nvSpPr>
          <p:cNvPr id="152" name="Google Shape;152;p23"/>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txBox="1"/>
          <p:nvPr/>
        </p:nvSpPr>
        <p:spPr>
          <a:xfrm>
            <a:off x="5921775" y="254150"/>
            <a:ext cx="3157800" cy="475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rgbClr val="000000"/>
              </a:buClr>
              <a:buSzPts val="1100"/>
              <a:buFont typeface="Arial"/>
              <a:buNone/>
            </a:pPr>
            <a:r>
              <a:rPr lang="en-GB" u="sng">
                <a:solidFill>
                  <a:srgbClr val="CC4125"/>
                </a:solidFill>
                <a:latin typeface="Open Sans"/>
                <a:ea typeface="Open Sans"/>
                <a:cs typeface="Open Sans"/>
                <a:sym typeface="Open Sans"/>
                <a:hlinkClick r:id="rId4">
                  <a:extLst>
                    <a:ext uri="{A12FA001-AC4F-418D-AE19-62706E023703}">
                      <ahyp:hlinkClr val="tx"/>
                    </a:ext>
                  </a:extLst>
                </a:hlinkClick>
              </a:rPr>
              <a:t>Rika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impatient</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100"/>
              <a:buFont typeface="Arial"/>
              <a:buNone/>
            </a:pPr>
            <a:r>
              <a:rPr lang="en-GB" u="sng">
                <a:solidFill>
                  <a:srgbClr val="CC4125"/>
                </a:solidFill>
                <a:latin typeface="Open Sans"/>
                <a:ea typeface="Open Sans"/>
                <a:cs typeface="Open Sans"/>
                <a:sym typeface="Open Sans"/>
                <a:hlinkClick r:id="rId5">
                  <a:extLst>
                    <a:ext uri="{A12FA001-AC4F-418D-AE19-62706E023703}">
                      <ahyp:hlinkClr val="tx"/>
                    </a:ext>
                  </a:extLst>
                </a:hlinkClick>
              </a:rPr>
              <a:t>Ngenge</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tired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100"/>
              <a:buFont typeface="Arial"/>
              <a:buNone/>
            </a:pPr>
            <a:r>
              <a:rPr lang="en-GB" u="sng">
                <a:solidFill>
                  <a:srgbClr val="CC4125"/>
                </a:solidFill>
                <a:latin typeface="Open Sans"/>
                <a:ea typeface="Open Sans"/>
                <a:cs typeface="Open Sans"/>
                <a:sym typeface="Open Sans"/>
                <a:hlinkClick r:id="rId6">
                  <a:extLst>
                    <a:ext uri="{A12FA001-AC4F-418D-AE19-62706E023703}">
                      <ahyp:hlinkClr val="tx"/>
                    </a:ext>
                  </a:extLst>
                </a:hlinkClick>
              </a:rPr>
              <a:t>Māuiui</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sick</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100"/>
              <a:buFont typeface="Arial"/>
              <a:buNone/>
            </a:pPr>
            <a:r>
              <a:rPr lang="en-GB" u="sng">
                <a:solidFill>
                  <a:srgbClr val="CC4125"/>
                </a:solidFill>
                <a:latin typeface="Open Sans"/>
                <a:ea typeface="Open Sans"/>
                <a:cs typeface="Open Sans"/>
                <a:sym typeface="Open Sans"/>
                <a:hlinkClick r:id="rId7">
                  <a:extLst>
                    <a:ext uri="{A12FA001-AC4F-418D-AE19-62706E023703}">
                      <ahyp:hlinkClr val="tx"/>
                    </a:ext>
                  </a:extLst>
                </a:hlinkClick>
              </a:rPr>
              <a:t>Mamae</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sore</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100"/>
              <a:buFont typeface="Arial"/>
              <a:buNone/>
            </a:pPr>
            <a:r>
              <a:rPr lang="en-GB" u="sng">
                <a:solidFill>
                  <a:srgbClr val="CC4125"/>
                </a:solidFill>
                <a:latin typeface="Open Sans"/>
                <a:ea typeface="Open Sans"/>
                <a:cs typeface="Open Sans"/>
                <a:sym typeface="Open Sans"/>
                <a:hlinkClick r:id="rId8">
                  <a:extLst>
                    <a:ext uri="{A12FA001-AC4F-418D-AE19-62706E023703}">
                      <ahyp:hlinkClr val="tx"/>
                    </a:ext>
                  </a:extLst>
                </a:hlinkClick>
              </a:rPr>
              <a:t>Kiriweti</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grumpy</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9">
                  <a:extLst>
                    <a:ext uri="{A12FA001-AC4F-418D-AE19-62706E023703}">
                      <ahyp:hlinkClr val="tx"/>
                    </a:ext>
                  </a:extLst>
                </a:hlinkClick>
              </a:rPr>
              <a:t>Pōuri</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sad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10">
                  <a:extLst>
                    <a:ext uri="{A12FA001-AC4F-418D-AE19-62706E023703}">
                      <ahyp:hlinkClr val="tx"/>
                    </a:ext>
                  </a:extLst>
                </a:hlinkClick>
              </a:rPr>
              <a:t>Riri</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angry</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11">
                  <a:extLst>
                    <a:ext uri="{A12FA001-AC4F-418D-AE19-62706E023703}">
                      <ahyp:hlinkClr val="tx"/>
                    </a:ext>
                  </a:extLst>
                </a:hlinkClick>
              </a:rPr>
              <a:t>Hōhā</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annoyed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12">
                  <a:extLst>
                    <a:ext uri="{A12FA001-AC4F-418D-AE19-62706E023703}">
                      <ahyp:hlinkClr val="tx"/>
                    </a:ext>
                  </a:extLst>
                </a:hlinkClick>
              </a:rPr>
              <a:t>Whakamā</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embarrassed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GB" u="sng">
                <a:solidFill>
                  <a:srgbClr val="CC4125"/>
                </a:solidFill>
                <a:latin typeface="Open Sans"/>
                <a:ea typeface="Open Sans"/>
                <a:cs typeface="Open Sans"/>
                <a:sym typeface="Open Sans"/>
                <a:hlinkClick r:id="rId13">
                  <a:extLst>
                    <a:ext uri="{A12FA001-AC4F-418D-AE19-62706E023703}">
                      <ahyp:hlinkClr val="tx"/>
                    </a:ext>
                  </a:extLst>
                </a:hlinkClick>
              </a:rPr>
              <a:t>Āmaimai</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nervous</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GB" u="sng">
                <a:solidFill>
                  <a:srgbClr val="CC4125"/>
                </a:solidFill>
                <a:latin typeface="Open Sans"/>
                <a:ea typeface="Open Sans"/>
                <a:cs typeface="Open Sans"/>
                <a:sym typeface="Open Sans"/>
                <a:hlinkClick r:id="rId14">
                  <a:extLst>
                    <a:ext uri="{A12FA001-AC4F-418D-AE19-62706E023703}">
                      <ahyp:hlinkClr val="tx"/>
                    </a:ext>
                  </a:extLst>
                </a:hlinkClick>
              </a:rPr>
              <a:t>Rangirua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confused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GB" u="sng">
                <a:solidFill>
                  <a:srgbClr val="CC4125"/>
                </a:solidFill>
                <a:latin typeface="Open Sans"/>
                <a:ea typeface="Open Sans"/>
                <a:cs typeface="Open Sans"/>
                <a:sym typeface="Open Sans"/>
                <a:hlinkClick r:id="rId15">
                  <a:extLst>
                    <a:ext uri="{A12FA001-AC4F-418D-AE19-62706E023703}">
                      <ahyp:hlinkClr val="tx"/>
                    </a:ext>
                  </a:extLst>
                </a:hlinkClick>
              </a:rPr>
              <a:t>Mataku</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afraid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16">
                  <a:extLst>
                    <a:ext uri="{A12FA001-AC4F-418D-AE19-62706E023703}">
                      <ahyp:hlinkClr val="tx"/>
                    </a:ext>
                  </a:extLst>
                </a:hlinkClick>
              </a:rPr>
              <a:t>Wera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hot</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17">
                  <a:extLst>
                    <a:ext uri="{A12FA001-AC4F-418D-AE19-62706E023703}">
                      <ahyp:hlinkClr val="tx"/>
                    </a:ext>
                  </a:extLst>
                </a:hlinkClick>
              </a:rPr>
              <a:t>Makariri</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cold</a:t>
            </a:r>
            <a:endParaRPr>
              <a:solidFill>
                <a:schemeClr val="dk1"/>
              </a:solidFill>
              <a:latin typeface="Open Sans"/>
              <a:ea typeface="Open Sans"/>
              <a:cs typeface="Open Sans"/>
              <a:sym typeface="Open Sans"/>
            </a:endParaRPr>
          </a:p>
        </p:txBody>
      </p:sp>
      <p:sp>
        <p:nvSpPr>
          <p:cNvPr id="154" name="Google Shape;154;p23"/>
          <p:cNvSpPr txBox="1"/>
          <p:nvPr/>
        </p:nvSpPr>
        <p:spPr>
          <a:xfrm>
            <a:off x="1920850" y="461000"/>
            <a:ext cx="3157800" cy="4344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18">
                  <a:extLst>
                    <a:ext uri="{A12FA001-AC4F-418D-AE19-62706E023703}">
                      <ahyp:hlinkClr val="tx"/>
                    </a:ext>
                  </a:extLst>
                </a:hlinkClick>
              </a:rPr>
              <a:t>Hāneanea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comfortable</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19">
                  <a:extLst>
                    <a:ext uri="{A12FA001-AC4F-418D-AE19-62706E023703}">
                      <ahyp:hlinkClr val="tx"/>
                    </a:ext>
                  </a:extLst>
                </a:hlinkClick>
              </a:rPr>
              <a:t>Tūmanako</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hopeful</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0">
                  <a:extLst>
                    <a:ext uri="{A12FA001-AC4F-418D-AE19-62706E023703}">
                      <ahyp:hlinkClr val="tx"/>
                    </a:ext>
                  </a:extLst>
                </a:hlinkClick>
              </a:rPr>
              <a:t>Ohorere</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surprised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rPr>
              <a:t>Pai</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good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1">
                  <a:extLst>
                    <a:ext uri="{A12FA001-AC4F-418D-AE19-62706E023703}">
                      <ahyp:hlinkClr val="tx"/>
                    </a:ext>
                  </a:extLst>
                </a:hlinkClick>
              </a:rPr>
              <a:t>Tino</a:t>
            </a:r>
            <a:r>
              <a:rPr lang="en-GB" u="sng">
                <a:solidFill>
                  <a:srgbClr val="CC4125"/>
                </a:solidFill>
                <a:latin typeface="Open Sans"/>
                <a:ea typeface="Open Sans"/>
                <a:cs typeface="Open Sans"/>
                <a:sym typeface="Open Sans"/>
              </a:rPr>
              <a:t> pai</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very good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2">
                  <a:extLst>
                    <a:ext uri="{A12FA001-AC4F-418D-AE19-62706E023703}">
                      <ahyp:hlinkClr val="tx"/>
                    </a:ext>
                  </a:extLst>
                </a:hlinkClick>
              </a:rPr>
              <a:t>Harikoa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thrilled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3">
                  <a:extLst>
                    <a:ext uri="{A12FA001-AC4F-418D-AE19-62706E023703}">
                      <ahyp:hlinkClr val="tx"/>
                    </a:ext>
                  </a:extLst>
                </a:hlinkClick>
              </a:rPr>
              <a:t>Koa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happy</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4">
                  <a:extLst>
                    <a:ext uri="{A12FA001-AC4F-418D-AE19-62706E023703}">
                      <ahyp:hlinkClr val="tx"/>
                    </a:ext>
                  </a:extLst>
                </a:hlinkClick>
              </a:rPr>
              <a:t>Māia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confident</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5">
                  <a:extLst>
                    <a:ext uri="{A12FA001-AC4F-418D-AE19-62706E023703}">
                      <ahyp:hlinkClr val="tx"/>
                    </a:ext>
                  </a:extLst>
                </a:hlinkClick>
              </a:rPr>
              <a:t>Ohorere</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surprised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6">
                  <a:extLst>
                    <a:ext uri="{A12FA001-AC4F-418D-AE19-62706E023703}">
                      <ahyp:hlinkClr val="tx"/>
                    </a:ext>
                  </a:extLst>
                </a:hlinkClick>
              </a:rPr>
              <a:t>Hiamo</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excited</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7">
                  <a:extLst>
                    <a:ext uri="{A12FA001-AC4F-418D-AE19-62706E023703}">
                      <ahyp:hlinkClr val="tx"/>
                    </a:ext>
                  </a:extLst>
                </a:hlinkClick>
              </a:rPr>
              <a:t>Āio</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calm</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8">
                  <a:extLst>
                    <a:ext uri="{A12FA001-AC4F-418D-AE19-62706E023703}">
                      <ahyp:hlinkClr val="tx"/>
                    </a:ext>
                  </a:extLst>
                </a:hlinkClick>
              </a:rPr>
              <a:t>Ora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healthy</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GB" u="sng">
                <a:solidFill>
                  <a:srgbClr val="CC4125"/>
                </a:solidFill>
                <a:latin typeface="Open Sans"/>
                <a:ea typeface="Open Sans"/>
                <a:cs typeface="Open Sans"/>
                <a:sym typeface="Open Sans"/>
                <a:hlinkClick r:id="rId29">
                  <a:extLst>
                    <a:ext uri="{A12FA001-AC4F-418D-AE19-62706E023703}">
                      <ahyp:hlinkClr val="tx"/>
                    </a:ext>
                  </a:extLst>
                </a:hlinkClick>
              </a:rPr>
              <a:t>Hīanga</a:t>
            </a:r>
            <a:r>
              <a:rPr lang="en-GB">
                <a:solidFill>
                  <a:srgbClr val="CC4125"/>
                </a:solidFill>
                <a:latin typeface="Open Sans"/>
                <a:ea typeface="Open Sans"/>
                <a:cs typeface="Open Sans"/>
                <a:sym typeface="Open Sans"/>
              </a:rPr>
              <a:t>		</a:t>
            </a:r>
            <a:r>
              <a:rPr lang="en-GB">
                <a:solidFill>
                  <a:schemeClr val="dk1"/>
                </a:solidFill>
                <a:latin typeface="Open Sans"/>
                <a:ea typeface="Open Sans"/>
                <a:cs typeface="Open Sans"/>
                <a:sym typeface="Open Sans"/>
              </a:rPr>
              <a:t>cheeky</a:t>
            </a:r>
            <a:endParaRPr>
              <a:solidFill>
                <a:schemeClr val="dk1"/>
              </a:solidFill>
              <a:latin typeface="Open Sans"/>
              <a:ea typeface="Open Sans"/>
              <a:cs typeface="Open Sans"/>
              <a:sym typeface="Open Sans"/>
            </a:endParaRPr>
          </a:p>
        </p:txBody>
      </p:sp>
      <p:sp>
        <p:nvSpPr>
          <p:cNvPr id="155" name="Google Shape;155;p23"/>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CC4125"/>
                </a:solidFill>
                <a:latin typeface="Open Sans"/>
                <a:ea typeface="Open Sans"/>
                <a:cs typeface="Open Sans"/>
                <a:sym typeface="Open Sans"/>
              </a:rPr>
              <a:t>AKO</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E6B8AF"/>
                </a:solidFill>
                <a:latin typeface="Open Sans"/>
                <a:ea typeface="Open Sans"/>
                <a:cs typeface="Open Sans"/>
                <a:sym typeface="Open Sans"/>
              </a:rPr>
              <a:t>LEARN</a:t>
            </a:r>
            <a:endParaRPr b="1" sz="1200">
              <a:solidFill>
                <a:srgbClr val="E6B8AF"/>
              </a:solidFill>
              <a:latin typeface="Open Sans"/>
              <a:ea typeface="Open Sans"/>
              <a:cs typeface="Open Sans"/>
              <a:sym typeface="Open Sans"/>
            </a:endParaRPr>
          </a:p>
        </p:txBody>
      </p:sp>
      <p:sp>
        <p:nvSpPr>
          <p:cNvPr id="156" name="Google Shape;156;p23"/>
          <p:cNvSpPr txBox="1"/>
          <p:nvPr/>
        </p:nvSpPr>
        <p:spPr>
          <a:xfrm>
            <a:off x="152025" y="3629025"/>
            <a:ext cx="1422300" cy="138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600"/>
              </a:spcAft>
              <a:buNone/>
            </a:pPr>
            <a:r>
              <a:rPr b="1" lang="en-GB">
                <a:solidFill>
                  <a:srgbClr val="CC4125"/>
                </a:solidFill>
                <a:latin typeface="Open Sans"/>
                <a:ea typeface="Open Sans"/>
                <a:cs typeface="Open Sans"/>
                <a:sym typeface="Open Sans"/>
              </a:rPr>
              <a:t>Learn and practice </a:t>
            </a:r>
            <a:r>
              <a:rPr lang="en-GB">
                <a:solidFill>
                  <a:srgbClr val="FFFFFF"/>
                </a:solidFill>
                <a:latin typeface="Open Sans"/>
                <a:ea typeface="Open Sans"/>
                <a:cs typeface="Open Sans"/>
                <a:sym typeface="Open Sans"/>
              </a:rPr>
              <a:t>these Māori word about emotions </a:t>
            </a:r>
            <a:endParaRPr>
              <a:solidFill>
                <a:srgbClr val="FFFFFF"/>
              </a:solidFill>
              <a:latin typeface="Open Sans"/>
              <a:ea typeface="Open Sans"/>
              <a:cs typeface="Open Sans"/>
              <a:sym typeface="Open Sans"/>
            </a:endParaRPr>
          </a:p>
        </p:txBody>
      </p:sp>
      <p:pic>
        <p:nvPicPr>
          <p:cNvPr id="157" name="Google Shape;157;p23"/>
          <p:cNvPicPr preferRelativeResize="0"/>
          <p:nvPr/>
        </p:nvPicPr>
        <p:blipFill rotWithShape="1">
          <a:blip r:embed="rId30">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4"/>
          <p:cNvPicPr preferRelativeResize="0"/>
          <p:nvPr/>
        </p:nvPicPr>
        <p:blipFill>
          <a:blip r:embed="rId3">
            <a:alphaModFix/>
          </a:blip>
          <a:stretch>
            <a:fillRect/>
          </a:stretch>
        </p:blipFill>
        <p:spPr>
          <a:xfrm>
            <a:off x="0" y="0"/>
            <a:ext cx="1726075" cy="1726075"/>
          </a:xfrm>
          <a:prstGeom prst="rect">
            <a:avLst/>
          </a:prstGeom>
          <a:noFill/>
          <a:ln>
            <a:noFill/>
          </a:ln>
        </p:spPr>
      </p:pic>
      <p:sp>
        <p:nvSpPr>
          <p:cNvPr id="163" name="Google Shape;163;p24"/>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txBox="1"/>
          <p:nvPr/>
        </p:nvSpPr>
        <p:spPr>
          <a:xfrm>
            <a:off x="5697500" y="436438"/>
            <a:ext cx="28383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200000"/>
              </a:lnSpc>
              <a:spcBef>
                <a:spcPts val="0"/>
              </a:spcBef>
              <a:spcAft>
                <a:spcPts val="0"/>
              </a:spcAft>
              <a:buNone/>
            </a:pPr>
            <a:r>
              <a:rPr lang="en-GB" sz="1200">
                <a:solidFill>
                  <a:srgbClr val="9E9E9E"/>
                </a:solidFill>
                <a:latin typeface="Open Sans"/>
                <a:ea typeface="Open Sans"/>
                <a:cs typeface="Open Sans"/>
                <a:sym typeface="Open Sans"/>
              </a:rPr>
              <a:t>How are you feeling today?</a:t>
            </a:r>
            <a:endParaRPr sz="1200">
              <a:solidFill>
                <a:srgbClr val="674EA7"/>
              </a:solidFill>
              <a:latin typeface="Open Sans"/>
              <a:ea typeface="Open Sans"/>
              <a:cs typeface="Open Sans"/>
              <a:sym typeface="Open Sans"/>
            </a:endParaRPr>
          </a:p>
          <a:p>
            <a:pPr indent="0" lvl="0" marL="0" marR="0" rtl="0" algn="ctr">
              <a:lnSpc>
                <a:spcPct val="200000"/>
              </a:lnSpc>
              <a:spcBef>
                <a:spcPts val="1500"/>
              </a:spcBef>
              <a:spcAft>
                <a:spcPts val="1500"/>
              </a:spcAft>
              <a:buNone/>
            </a:pPr>
            <a:r>
              <a:rPr lang="en-GB" sz="1200">
                <a:solidFill>
                  <a:srgbClr val="EA9999"/>
                </a:solidFill>
                <a:latin typeface="Open Sans"/>
                <a:ea typeface="Open Sans"/>
                <a:cs typeface="Open Sans"/>
                <a:sym typeface="Open Sans"/>
              </a:rPr>
              <a:t>I am</a:t>
            </a:r>
            <a:r>
              <a:rPr lang="en-GB" sz="1200">
                <a:solidFill>
                  <a:srgbClr val="FF0000"/>
                </a:solidFill>
                <a:latin typeface="Open Sans"/>
                <a:ea typeface="Open Sans"/>
                <a:cs typeface="Open Sans"/>
                <a:sym typeface="Open Sans"/>
              </a:rPr>
              <a:t> </a:t>
            </a:r>
            <a:r>
              <a:rPr lang="en-GB" sz="1200">
                <a:solidFill>
                  <a:srgbClr val="8E7CC3"/>
                </a:solidFill>
                <a:latin typeface="Open Sans"/>
                <a:ea typeface="Open Sans"/>
                <a:cs typeface="Open Sans"/>
                <a:sym typeface="Open Sans"/>
              </a:rPr>
              <a:t>EMOTION</a:t>
            </a:r>
            <a:r>
              <a:rPr lang="en-GB" sz="1200">
                <a:solidFill>
                  <a:srgbClr val="EA9999"/>
                </a:solidFill>
                <a:latin typeface="Open Sans"/>
                <a:ea typeface="Open Sans"/>
                <a:cs typeface="Open Sans"/>
                <a:sym typeface="Open Sans"/>
              </a:rPr>
              <a:t>. </a:t>
            </a:r>
            <a:endParaRPr sz="1200">
              <a:solidFill>
                <a:srgbClr val="B6D7A8"/>
              </a:solidFill>
              <a:latin typeface="Open Sans"/>
              <a:ea typeface="Open Sans"/>
              <a:cs typeface="Open Sans"/>
              <a:sym typeface="Open Sans"/>
            </a:endParaRPr>
          </a:p>
        </p:txBody>
      </p:sp>
      <p:sp>
        <p:nvSpPr>
          <p:cNvPr id="165" name="Google Shape;165;p24"/>
          <p:cNvSpPr txBox="1"/>
          <p:nvPr/>
        </p:nvSpPr>
        <p:spPr>
          <a:xfrm>
            <a:off x="158675" y="3311150"/>
            <a:ext cx="1410000" cy="1625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200">
                <a:solidFill>
                  <a:srgbClr val="CC4125"/>
                </a:solidFill>
                <a:latin typeface="Open Sans"/>
                <a:ea typeface="Open Sans"/>
                <a:cs typeface="Open Sans"/>
                <a:sym typeface="Open Sans"/>
              </a:rPr>
              <a:t>KORERO</a:t>
            </a:r>
            <a:endParaRPr b="1" sz="1200">
              <a:solidFill>
                <a:srgbClr val="CC4125"/>
              </a:solidFill>
              <a:latin typeface="Open Sans"/>
              <a:ea typeface="Open Sans"/>
              <a:cs typeface="Open Sans"/>
              <a:sym typeface="Open Sans"/>
            </a:endParaRPr>
          </a:p>
          <a:p>
            <a:pPr indent="0" lvl="0" marL="0" rtl="0" algn="ctr">
              <a:lnSpc>
                <a:spcPct val="115000"/>
              </a:lnSpc>
              <a:spcBef>
                <a:spcPts val="600"/>
              </a:spcBef>
              <a:spcAft>
                <a:spcPts val="600"/>
              </a:spcAft>
              <a:buClr>
                <a:schemeClr val="dk1"/>
              </a:buClr>
              <a:buSzPts val="1100"/>
              <a:buFont typeface="Arial"/>
              <a:buNone/>
            </a:pPr>
            <a:r>
              <a:rPr b="1" lang="en-GB" sz="1200">
                <a:solidFill>
                  <a:schemeClr val="lt1"/>
                </a:solidFill>
                <a:latin typeface="Open Sans"/>
                <a:ea typeface="Open Sans"/>
                <a:cs typeface="Open Sans"/>
                <a:sym typeface="Open Sans"/>
              </a:rPr>
              <a:t>Practice saying these phrases talking about the present, the past, and the future.</a:t>
            </a:r>
            <a:endParaRPr b="1" sz="1200">
              <a:solidFill>
                <a:srgbClr val="F1C232"/>
              </a:solidFill>
              <a:latin typeface="Open Sans"/>
              <a:ea typeface="Open Sans"/>
              <a:cs typeface="Open Sans"/>
              <a:sym typeface="Open Sans"/>
            </a:endParaRPr>
          </a:p>
        </p:txBody>
      </p:sp>
      <p:sp>
        <p:nvSpPr>
          <p:cNvPr id="166" name="Google Shape;166;p24"/>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CC4125"/>
                </a:solidFill>
                <a:latin typeface="Open Sans"/>
                <a:ea typeface="Open Sans"/>
                <a:cs typeface="Open Sans"/>
                <a:sym typeface="Open Sans"/>
              </a:rPr>
              <a:t>AKO</a:t>
            </a:r>
            <a:r>
              <a:rPr b="1" lang="en-GB">
                <a:solidFill>
                  <a:srgbClr val="CC4125"/>
                </a:solidFill>
                <a:latin typeface="Open Sans"/>
                <a:ea typeface="Open Sans"/>
                <a:cs typeface="Open Sans"/>
                <a:sym typeface="Open Sans"/>
              </a:rPr>
              <a:t>  </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E6B8AF"/>
                </a:solidFill>
                <a:latin typeface="Open Sans"/>
                <a:ea typeface="Open Sans"/>
                <a:cs typeface="Open Sans"/>
                <a:sym typeface="Open Sans"/>
              </a:rPr>
              <a:t>LEARN</a:t>
            </a:r>
            <a:endParaRPr b="1" sz="1200">
              <a:solidFill>
                <a:srgbClr val="E6B8AF"/>
              </a:solidFill>
              <a:latin typeface="Open Sans"/>
              <a:ea typeface="Open Sans"/>
              <a:cs typeface="Open Sans"/>
              <a:sym typeface="Open Sans"/>
            </a:endParaRPr>
          </a:p>
        </p:txBody>
      </p:sp>
      <p:sp>
        <p:nvSpPr>
          <p:cNvPr id="167" name="Google Shape;167;p24"/>
          <p:cNvSpPr txBox="1"/>
          <p:nvPr/>
        </p:nvSpPr>
        <p:spPr>
          <a:xfrm>
            <a:off x="2234175" y="359050"/>
            <a:ext cx="3402000" cy="11508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GB" sz="1600">
                <a:latin typeface="Open Sans"/>
                <a:ea typeface="Open Sans"/>
                <a:cs typeface="Open Sans"/>
                <a:sym typeface="Open Sans"/>
              </a:rPr>
              <a:t>Kei te pēhea koe i tēnei rā?</a:t>
            </a:r>
            <a:endParaRPr sz="1600">
              <a:solidFill>
                <a:srgbClr val="674EA7"/>
              </a:solidFill>
              <a:latin typeface="Open Sans"/>
              <a:ea typeface="Open Sans"/>
              <a:cs typeface="Open Sans"/>
              <a:sym typeface="Open Sans"/>
            </a:endParaRPr>
          </a:p>
          <a:p>
            <a:pPr indent="0" lvl="0" marL="0" marR="0" rtl="0" algn="l">
              <a:lnSpc>
                <a:spcPct val="200000"/>
              </a:lnSpc>
              <a:spcBef>
                <a:spcPts val="1000"/>
              </a:spcBef>
              <a:spcAft>
                <a:spcPts val="1000"/>
              </a:spcAft>
              <a:buNone/>
            </a:pPr>
            <a:r>
              <a:rPr lang="en-GB" sz="1600">
                <a:solidFill>
                  <a:srgbClr val="FF0000"/>
                </a:solidFill>
                <a:latin typeface="Open Sans"/>
                <a:ea typeface="Open Sans"/>
                <a:cs typeface="Open Sans"/>
                <a:sym typeface="Open Sans"/>
              </a:rPr>
              <a:t>Kei te </a:t>
            </a:r>
            <a:r>
              <a:rPr lang="en-GB" sz="1600">
                <a:solidFill>
                  <a:srgbClr val="8E7CC3"/>
                </a:solidFill>
                <a:latin typeface="Open Sans"/>
                <a:ea typeface="Open Sans"/>
                <a:cs typeface="Open Sans"/>
                <a:sym typeface="Open Sans"/>
              </a:rPr>
              <a:t>EMOTION</a:t>
            </a:r>
            <a:r>
              <a:rPr lang="en-GB" sz="1600">
                <a:solidFill>
                  <a:srgbClr val="FF0000"/>
                </a:solidFill>
                <a:latin typeface="Open Sans"/>
                <a:ea typeface="Open Sans"/>
                <a:cs typeface="Open Sans"/>
                <a:sym typeface="Open Sans"/>
              </a:rPr>
              <a:t> ahau. </a:t>
            </a:r>
            <a:endParaRPr sz="1600">
              <a:solidFill>
                <a:srgbClr val="6AA84F"/>
              </a:solidFill>
              <a:latin typeface="Open Sans"/>
              <a:ea typeface="Open Sans"/>
              <a:cs typeface="Open Sans"/>
              <a:sym typeface="Open Sans"/>
            </a:endParaRPr>
          </a:p>
        </p:txBody>
      </p:sp>
      <p:sp>
        <p:nvSpPr>
          <p:cNvPr id="168" name="Google Shape;168;p24"/>
          <p:cNvSpPr txBox="1"/>
          <p:nvPr/>
        </p:nvSpPr>
        <p:spPr>
          <a:xfrm>
            <a:off x="2234175" y="1964550"/>
            <a:ext cx="3402000" cy="11508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GB" sz="1600">
                <a:latin typeface="Open Sans"/>
                <a:ea typeface="Open Sans"/>
                <a:cs typeface="Open Sans"/>
                <a:sym typeface="Open Sans"/>
              </a:rPr>
              <a:t>I pēhea koe inanahi?</a:t>
            </a:r>
            <a:endParaRPr sz="1600">
              <a:solidFill>
                <a:srgbClr val="674EA7"/>
              </a:solidFill>
              <a:latin typeface="Open Sans"/>
              <a:ea typeface="Open Sans"/>
              <a:cs typeface="Open Sans"/>
              <a:sym typeface="Open Sans"/>
            </a:endParaRPr>
          </a:p>
          <a:p>
            <a:pPr indent="0" lvl="0" marL="0" marR="0" rtl="0" algn="l">
              <a:lnSpc>
                <a:spcPct val="200000"/>
              </a:lnSpc>
              <a:spcBef>
                <a:spcPts val="1000"/>
              </a:spcBef>
              <a:spcAft>
                <a:spcPts val="1000"/>
              </a:spcAft>
              <a:buNone/>
            </a:pPr>
            <a:r>
              <a:rPr lang="en-GB" sz="1600">
                <a:solidFill>
                  <a:srgbClr val="FF0000"/>
                </a:solidFill>
                <a:latin typeface="Open Sans"/>
                <a:ea typeface="Open Sans"/>
                <a:cs typeface="Open Sans"/>
                <a:sym typeface="Open Sans"/>
              </a:rPr>
              <a:t>I </a:t>
            </a:r>
            <a:r>
              <a:rPr lang="en-GB" sz="1600">
                <a:solidFill>
                  <a:srgbClr val="8E7CC3"/>
                </a:solidFill>
                <a:latin typeface="Open Sans"/>
                <a:ea typeface="Open Sans"/>
                <a:cs typeface="Open Sans"/>
                <a:sym typeface="Open Sans"/>
              </a:rPr>
              <a:t>EMOTION</a:t>
            </a:r>
            <a:r>
              <a:rPr lang="en-GB" sz="1600">
                <a:solidFill>
                  <a:srgbClr val="FF0000"/>
                </a:solidFill>
                <a:latin typeface="Open Sans"/>
                <a:ea typeface="Open Sans"/>
                <a:cs typeface="Open Sans"/>
                <a:sym typeface="Open Sans"/>
              </a:rPr>
              <a:t> ahau. </a:t>
            </a:r>
            <a:endParaRPr sz="1600">
              <a:solidFill>
                <a:srgbClr val="6AA84F"/>
              </a:solidFill>
              <a:latin typeface="Open Sans"/>
              <a:ea typeface="Open Sans"/>
              <a:cs typeface="Open Sans"/>
              <a:sym typeface="Open Sans"/>
            </a:endParaRPr>
          </a:p>
        </p:txBody>
      </p:sp>
      <p:sp>
        <p:nvSpPr>
          <p:cNvPr id="169" name="Google Shape;169;p24"/>
          <p:cNvSpPr txBox="1"/>
          <p:nvPr/>
        </p:nvSpPr>
        <p:spPr>
          <a:xfrm>
            <a:off x="2203875" y="3677750"/>
            <a:ext cx="3402000" cy="11508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GB" sz="1600">
                <a:latin typeface="Open Sans"/>
                <a:ea typeface="Open Sans"/>
                <a:cs typeface="Open Sans"/>
                <a:sym typeface="Open Sans"/>
              </a:rPr>
              <a:t>Ka pēhea koe apōpō?</a:t>
            </a:r>
            <a:endParaRPr sz="1600">
              <a:solidFill>
                <a:srgbClr val="674EA7"/>
              </a:solidFill>
              <a:latin typeface="Open Sans"/>
              <a:ea typeface="Open Sans"/>
              <a:cs typeface="Open Sans"/>
              <a:sym typeface="Open Sans"/>
            </a:endParaRPr>
          </a:p>
          <a:p>
            <a:pPr indent="0" lvl="0" marL="0" marR="0" rtl="0" algn="l">
              <a:lnSpc>
                <a:spcPct val="200000"/>
              </a:lnSpc>
              <a:spcBef>
                <a:spcPts val="1000"/>
              </a:spcBef>
              <a:spcAft>
                <a:spcPts val="1000"/>
              </a:spcAft>
              <a:buNone/>
            </a:pPr>
            <a:r>
              <a:rPr lang="en-GB" sz="1600">
                <a:solidFill>
                  <a:srgbClr val="FF0000"/>
                </a:solidFill>
                <a:latin typeface="Open Sans"/>
                <a:ea typeface="Open Sans"/>
                <a:cs typeface="Open Sans"/>
                <a:sym typeface="Open Sans"/>
              </a:rPr>
              <a:t>Ka </a:t>
            </a:r>
            <a:r>
              <a:rPr lang="en-GB" sz="1600">
                <a:solidFill>
                  <a:srgbClr val="8E7CC3"/>
                </a:solidFill>
                <a:latin typeface="Open Sans"/>
                <a:ea typeface="Open Sans"/>
                <a:cs typeface="Open Sans"/>
                <a:sym typeface="Open Sans"/>
              </a:rPr>
              <a:t>EMOTION</a:t>
            </a:r>
            <a:r>
              <a:rPr lang="en-GB" sz="1600">
                <a:solidFill>
                  <a:srgbClr val="FF0000"/>
                </a:solidFill>
                <a:latin typeface="Open Sans"/>
                <a:ea typeface="Open Sans"/>
                <a:cs typeface="Open Sans"/>
                <a:sym typeface="Open Sans"/>
              </a:rPr>
              <a:t> ahau. </a:t>
            </a:r>
            <a:endParaRPr sz="1600">
              <a:solidFill>
                <a:srgbClr val="6AA84F"/>
              </a:solidFill>
              <a:latin typeface="Open Sans"/>
              <a:ea typeface="Open Sans"/>
              <a:cs typeface="Open Sans"/>
              <a:sym typeface="Open Sans"/>
            </a:endParaRPr>
          </a:p>
        </p:txBody>
      </p:sp>
      <p:sp>
        <p:nvSpPr>
          <p:cNvPr id="170" name="Google Shape;170;p24"/>
          <p:cNvSpPr txBox="1"/>
          <p:nvPr/>
        </p:nvSpPr>
        <p:spPr>
          <a:xfrm>
            <a:off x="5697500" y="2083913"/>
            <a:ext cx="28383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200000"/>
              </a:lnSpc>
              <a:spcBef>
                <a:spcPts val="0"/>
              </a:spcBef>
              <a:spcAft>
                <a:spcPts val="0"/>
              </a:spcAft>
              <a:buNone/>
            </a:pPr>
            <a:r>
              <a:rPr lang="en-GB" sz="1200">
                <a:solidFill>
                  <a:srgbClr val="9E9E9E"/>
                </a:solidFill>
                <a:latin typeface="Open Sans"/>
                <a:ea typeface="Open Sans"/>
                <a:cs typeface="Open Sans"/>
                <a:sym typeface="Open Sans"/>
              </a:rPr>
              <a:t>How were you feeling yesterday?</a:t>
            </a:r>
            <a:endParaRPr sz="1200">
              <a:solidFill>
                <a:srgbClr val="674EA7"/>
              </a:solidFill>
              <a:latin typeface="Open Sans"/>
              <a:ea typeface="Open Sans"/>
              <a:cs typeface="Open Sans"/>
              <a:sym typeface="Open Sans"/>
            </a:endParaRPr>
          </a:p>
          <a:p>
            <a:pPr indent="0" lvl="0" marL="0" marR="0" rtl="0" algn="ctr">
              <a:lnSpc>
                <a:spcPct val="200000"/>
              </a:lnSpc>
              <a:spcBef>
                <a:spcPts val="1500"/>
              </a:spcBef>
              <a:spcAft>
                <a:spcPts val="1500"/>
              </a:spcAft>
              <a:buNone/>
            </a:pPr>
            <a:r>
              <a:rPr lang="en-GB" sz="1200">
                <a:solidFill>
                  <a:srgbClr val="EA9999"/>
                </a:solidFill>
                <a:latin typeface="Open Sans"/>
                <a:ea typeface="Open Sans"/>
                <a:cs typeface="Open Sans"/>
                <a:sym typeface="Open Sans"/>
              </a:rPr>
              <a:t>I was</a:t>
            </a:r>
            <a:r>
              <a:rPr lang="en-GB" sz="1200">
                <a:solidFill>
                  <a:srgbClr val="FF0000"/>
                </a:solidFill>
                <a:latin typeface="Open Sans"/>
                <a:ea typeface="Open Sans"/>
                <a:cs typeface="Open Sans"/>
                <a:sym typeface="Open Sans"/>
              </a:rPr>
              <a:t> </a:t>
            </a:r>
            <a:r>
              <a:rPr lang="en-GB" sz="1200">
                <a:solidFill>
                  <a:srgbClr val="8E7CC3"/>
                </a:solidFill>
                <a:latin typeface="Open Sans"/>
                <a:ea typeface="Open Sans"/>
                <a:cs typeface="Open Sans"/>
                <a:sym typeface="Open Sans"/>
              </a:rPr>
              <a:t>EMOTION</a:t>
            </a:r>
            <a:r>
              <a:rPr lang="en-GB" sz="1200">
                <a:solidFill>
                  <a:srgbClr val="EA9999"/>
                </a:solidFill>
                <a:latin typeface="Open Sans"/>
                <a:ea typeface="Open Sans"/>
                <a:cs typeface="Open Sans"/>
                <a:sym typeface="Open Sans"/>
              </a:rPr>
              <a:t>. </a:t>
            </a:r>
            <a:endParaRPr sz="1200">
              <a:solidFill>
                <a:srgbClr val="B6D7A8"/>
              </a:solidFill>
              <a:latin typeface="Open Sans"/>
              <a:ea typeface="Open Sans"/>
              <a:cs typeface="Open Sans"/>
              <a:sym typeface="Open Sans"/>
            </a:endParaRPr>
          </a:p>
        </p:txBody>
      </p:sp>
      <p:sp>
        <p:nvSpPr>
          <p:cNvPr id="171" name="Google Shape;171;p24"/>
          <p:cNvSpPr txBox="1"/>
          <p:nvPr/>
        </p:nvSpPr>
        <p:spPr>
          <a:xfrm>
            <a:off x="5697500" y="3731388"/>
            <a:ext cx="28383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200000"/>
              </a:lnSpc>
              <a:spcBef>
                <a:spcPts val="0"/>
              </a:spcBef>
              <a:spcAft>
                <a:spcPts val="0"/>
              </a:spcAft>
              <a:buNone/>
            </a:pPr>
            <a:r>
              <a:rPr lang="en-GB" sz="1200">
                <a:solidFill>
                  <a:srgbClr val="9E9E9E"/>
                </a:solidFill>
                <a:latin typeface="Open Sans"/>
                <a:ea typeface="Open Sans"/>
                <a:cs typeface="Open Sans"/>
                <a:sym typeface="Open Sans"/>
              </a:rPr>
              <a:t>How will you feel tomorrow?</a:t>
            </a:r>
            <a:endParaRPr sz="1200">
              <a:solidFill>
                <a:srgbClr val="674EA7"/>
              </a:solidFill>
              <a:latin typeface="Open Sans"/>
              <a:ea typeface="Open Sans"/>
              <a:cs typeface="Open Sans"/>
              <a:sym typeface="Open Sans"/>
            </a:endParaRPr>
          </a:p>
          <a:p>
            <a:pPr indent="0" lvl="0" marL="0" marR="0" rtl="0" algn="ctr">
              <a:lnSpc>
                <a:spcPct val="200000"/>
              </a:lnSpc>
              <a:spcBef>
                <a:spcPts val="1500"/>
              </a:spcBef>
              <a:spcAft>
                <a:spcPts val="1500"/>
              </a:spcAft>
              <a:buNone/>
            </a:pPr>
            <a:r>
              <a:rPr lang="en-GB" sz="1200">
                <a:solidFill>
                  <a:srgbClr val="EA9999"/>
                </a:solidFill>
                <a:latin typeface="Open Sans"/>
                <a:ea typeface="Open Sans"/>
                <a:cs typeface="Open Sans"/>
                <a:sym typeface="Open Sans"/>
              </a:rPr>
              <a:t>I will be</a:t>
            </a:r>
            <a:r>
              <a:rPr lang="en-GB" sz="1200">
                <a:solidFill>
                  <a:srgbClr val="FF0000"/>
                </a:solidFill>
                <a:latin typeface="Open Sans"/>
                <a:ea typeface="Open Sans"/>
                <a:cs typeface="Open Sans"/>
                <a:sym typeface="Open Sans"/>
              </a:rPr>
              <a:t> </a:t>
            </a:r>
            <a:r>
              <a:rPr lang="en-GB" sz="1200">
                <a:solidFill>
                  <a:srgbClr val="8E7CC3"/>
                </a:solidFill>
                <a:latin typeface="Open Sans"/>
                <a:ea typeface="Open Sans"/>
                <a:cs typeface="Open Sans"/>
                <a:sym typeface="Open Sans"/>
              </a:rPr>
              <a:t>EMOTION</a:t>
            </a:r>
            <a:r>
              <a:rPr lang="en-GB" sz="1200">
                <a:solidFill>
                  <a:srgbClr val="EA9999"/>
                </a:solidFill>
                <a:latin typeface="Open Sans"/>
                <a:ea typeface="Open Sans"/>
                <a:cs typeface="Open Sans"/>
                <a:sym typeface="Open Sans"/>
              </a:rPr>
              <a:t>. </a:t>
            </a:r>
            <a:endParaRPr sz="1200">
              <a:solidFill>
                <a:srgbClr val="B6D7A8"/>
              </a:solidFill>
              <a:latin typeface="Open Sans"/>
              <a:ea typeface="Open Sans"/>
              <a:cs typeface="Open Sans"/>
              <a:sym typeface="Open Sans"/>
            </a:endParaRPr>
          </a:p>
        </p:txBody>
      </p:sp>
      <p:pic>
        <p:nvPicPr>
          <p:cNvPr id="172" name="Google Shape;172;p24"/>
          <p:cNvPicPr preferRelativeResize="0"/>
          <p:nvPr/>
        </p:nvPicPr>
        <p:blipFill rotWithShape="1">
          <a:blip r:embed="rId4">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6" name="Shape 176"/>
        <p:cNvGrpSpPr/>
        <p:nvPr/>
      </p:nvGrpSpPr>
      <p:grpSpPr>
        <a:xfrm>
          <a:off x="0" y="0"/>
          <a:ext cx="0" cy="0"/>
          <a:chOff x="0" y="0"/>
          <a:chExt cx="0" cy="0"/>
        </a:xfrm>
      </p:grpSpPr>
      <p:sp>
        <p:nvSpPr>
          <p:cNvPr id="177" name="Google Shape;177;p25"/>
          <p:cNvSpPr txBox="1"/>
          <p:nvPr>
            <p:ph idx="4294967295" type="subTitle"/>
          </p:nvPr>
        </p:nvSpPr>
        <p:spPr>
          <a:xfrm>
            <a:off x="1994850" y="1653450"/>
            <a:ext cx="5154300" cy="18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666666"/>
                </a:solidFill>
                <a:latin typeface="Open Sans"/>
                <a:ea typeface="Open Sans"/>
                <a:cs typeface="Open Sans"/>
                <a:sym typeface="Open Sans"/>
              </a:rPr>
              <a:t>KŌRERO</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B7B7B7"/>
                </a:solidFill>
                <a:latin typeface="Open Sans"/>
                <a:ea typeface="Open Sans"/>
                <a:cs typeface="Open Sans"/>
                <a:sym typeface="Open Sans"/>
              </a:rPr>
              <a:t>SPEAK</a:t>
            </a:r>
            <a:endParaRPr b="1" sz="1200">
              <a:solidFill>
                <a:srgbClr val="B7B7B7"/>
              </a:solidFill>
              <a:latin typeface="Open Sans"/>
              <a:ea typeface="Open Sans"/>
              <a:cs typeface="Open Sans"/>
              <a:sym typeface="Open Sans"/>
            </a:endParaRPr>
          </a:p>
        </p:txBody>
      </p:sp>
      <p:pic>
        <p:nvPicPr>
          <p:cNvPr id="178" name="Google Shape;178;p25"/>
          <p:cNvPicPr preferRelativeResize="0"/>
          <p:nvPr/>
        </p:nvPicPr>
        <p:blipFill rotWithShape="1">
          <a:blip r:embed="rId3">
            <a:alphaModFix/>
          </a:blip>
          <a:srcRect b="0" l="0" r="17444" t="0"/>
          <a:stretch/>
        </p:blipFill>
        <p:spPr>
          <a:xfrm>
            <a:off x="3206549" y="0"/>
            <a:ext cx="6134001" cy="5143500"/>
          </a:xfrm>
          <a:prstGeom prst="rect">
            <a:avLst/>
          </a:prstGeom>
          <a:noFill/>
          <a:ln>
            <a:noFill/>
          </a:ln>
        </p:spPr>
      </p:pic>
      <p:sp>
        <p:nvSpPr>
          <p:cNvPr id="179" name="Google Shape;179;p25"/>
          <p:cNvSpPr txBox="1"/>
          <p:nvPr/>
        </p:nvSpPr>
        <p:spPr>
          <a:xfrm>
            <a:off x="6881409" y="3756746"/>
            <a:ext cx="2262600" cy="117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None/>
            </a:pPr>
            <a:r>
              <a:rPr lang="en-GB" sz="1200">
                <a:solidFill>
                  <a:srgbClr val="FFFFFF"/>
                </a:solidFill>
                <a:latin typeface="Open Sans"/>
                <a:ea typeface="Open Sans"/>
                <a:cs typeface="Open Sans"/>
                <a:sym typeface="Open Sans"/>
              </a:rPr>
              <a:t>Tip: make it intentional, something you can read and use everyday. A phrase, a children’s book or article.</a:t>
            </a:r>
            <a:endParaRPr b="1" sz="1200">
              <a:solidFill>
                <a:srgbClr val="F1C232"/>
              </a:solidFill>
              <a:latin typeface="Open Sans"/>
              <a:ea typeface="Open Sans"/>
              <a:cs typeface="Open Sans"/>
              <a:sym typeface="Open Sans"/>
            </a:endParaRPr>
          </a:p>
        </p:txBody>
      </p:sp>
      <p:pic>
        <p:nvPicPr>
          <p:cNvPr id="180" name="Google Shape;180;p25"/>
          <p:cNvPicPr preferRelativeResize="0"/>
          <p:nvPr/>
        </p:nvPicPr>
        <p:blipFill rotWithShape="1">
          <a:blip r:embed="rId4">
            <a:alphaModFix/>
          </a:blip>
          <a:srcRect b="29298" l="17005" r="16251" t="5664"/>
          <a:stretch/>
        </p:blipFill>
        <p:spPr>
          <a:xfrm>
            <a:off x="746350" y="0"/>
            <a:ext cx="1713701" cy="1641397"/>
          </a:xfrm>
          <a:prstGeom prst="rect">
            <a:avLst/>
          </a:prstGeom>
          <a:noFill/>
          <a:ln>
            <a:noFill/>
          </a:ln>
        </p:spPr>
      </p:pic>
      <p:sp>
        <p:nvSpPr>
          <p:cNvPr id="181" name="Google Shape;181;p25"/>
          <p:cNvSpPr txBox="1"/>
          <p:nvPr/>
        </p:nvSpPr>
        <p:spPr>
          <a:xfrm>
            <a:off x="0" y="1799722"/>
            <a:ext cx="3206400" cy="294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FFE599"/>
                </a:solidFill>
                <a:latin typeface="Open Sans"/>
                <a:ea typeface="Open Sans"/>
                <a:cs typeface="Open Sans"/>
                <a:sym typeface="Open Sans"/>
              </a:rPr>
              <a:t>Pānui</a:t>
            </a:r>
            <a:endParaRPr b="1" sz="1200">
              <a:solidFill>
                <a:srgbClr val="FFE599"/>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The next slides will cover reading material to add understanding and knowledge to your kete</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Part 1: A whakataukī or proverb</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Part 2: A phrase for our </a:t>
            </a:r>
            <a:r>
              <a:rPr lang="en-GB" sz="1200">
                <a:solidFill>
                  <a:srgbClr val="FFFFFF"/>
                </a:solidFill>
                <a:latin typeface="Open Sans"/>
                <a:ea typeface="Open Sans"/>
                <a:cs typeface="Open Sans"/>
                <a:sym typeface="Open Sans"/>
              </a:rPr>
              <a:t>everyday</a:t>
            </a:r>
            <a:r>
              <a:rPr lang="en-GB" sz="1200">
                <a:solidFill>
                  <a:srgbClr val="FFFFFF"/>
                </a:solidFill>
                <a:latin typeface="Open Sans"/>
                <a:ea typeface="Open Sans"/>
                <a:cs typeface="Open Sans"/>
                <a:sym typeface="Open Sans"/>
              </a:rPr>
              <a:t> </a:t>
            </a:r>
            <a:r>
              <a:rPr lang="en-GB" sz="1200">
                <a:solidFill>
                  <a:srgbClr val="FFFFFF"/>
                </a:solidFill>
                <a:latin typeface="Open Sans"/>
                <a:ea typeface="Open Sans"/>
                <a:cs typeface="Open Sans"/>
                <a:sym typeface="Open Sans"/>
              </a:rPr>
              <a:t>heroes</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Part 3: A praise to celebrate the people in our lives</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Clr>
                <a:schemeClr val="dk1"/>
              </a:buClr>
              <a:buSzPts val="1100"/>
              <a:buFont typeface="Arial"/>
              <a:buNone/>
            </a:pPr>
            <a:r>
              <a:t/>
            </a:r>
            <a:endParaRPr sz="1200">
              <a:solidFill>
                <a:schemeClr val="lt1"/>
              </a:solidFill>
              <a:latin typeface="Open Sans"/>
              <a:ea typeface="Open Sans"/>
              <a:cs typeface="Open Sans"/>
              <a:sym typeface="Open Sans"/>
            </a:endParaRPr>
          </a:p>
          <a:p>
            <a:pPr indent="0" lvl="0" marL="0" rtl="0" algn="ctr">
              <a:lnSpc>
                <a:spcPct val="115000"/>
              </a:lnSpc>
              <a:spcBef>
                <a:spcPts val="600"/>
              </a:spcBef>
              <a:spcAft>
                <a:spcPts val="0"/>
              </a:spcAft>
              <a:buClr>
                <a:schemeClr val="dk1"/>
              </a:buClr>
              <a:buSzPts val="1100"/>
              <a:buFont typeface="Arial"/>
              <a:buNone/>
            </a:pPr>
            <a:r>
              <a:rPr b="1" lang="en-GB" sz="1200">
                <a:solidFill>
                  <a:srgbClr val="F1C232"/>
                </a:solidFill>
                <a:latin typeface="Open Sans"/>
                <a:ea typeface="Open Sans"/>
                <a:cs typeface="Open Sans"/>
                <a:sym typeface="Open Sans"/>
              </a:rPr>
              <a:t>“Iti te kupu, nui te kōrero”.</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600"/>
              </a:spcAft>
              <a:buNone/>
            </a:pPr>
            <a:r>
              <a:t/>
            </a:r>
            <a:endParaRPr b="1" sz="1200">
              <a:solidFill>
                <a:srgbClr val="CC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6"/>
          <p:cNvPicPr preferRelativeResize="0"/>
          <p:nvPr/>
        </p:nvPicPr>
        <p:blipFill>
          <a:blip r:embed="rId3">
            <a:alphaModFix/>
          </a:blip>
          <a:stretch>
            <a:fillRect/>
          </a:stretch>
        </p:blipFill>
        <p:spPr>
          <a:xfrm>
            <a:off x="0" y="0"/>
            <a:ext cx="1726075" cy="1726075"/>
          </a:xfrm>
          <a:prstGeom prst="rect">
            <a:avLst/>
          </a:prstGeom>
          <a:noFill/>
          <a:ln>
            <a:noFill/>
          </a:ln>
        </p:spPr>
      </p:pic>
      <p:sp>
        <p:nvSpPr>
          <p:cNvPr id="187" name="Google Shape;187;p26"/>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txBox="1"/>
          <p:nvPr/>
        </p:nvSpPr>
        <p:spPr>
          <a:xfrm>
            <a:off x="158163" y="2933992"/>
            <a:ext cx="1410000" cy="1625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200">
                <a:solidFill>
                  <a:srgbClr val="FFE599"/>
                </a:solidFill>
                <a:latin typeface="Open Sans"/>
                <a:ea typeface="Open Sans"/>
                <a:cs typeface="Open Sans"/>
                <a:sym typeface="Open Sans"/>
              </a:rPr>
              <a:t>WHAKATAUKĪ</a:t>
            </a:r>
            <a:r>
              <a:rPr b="1" lang="en-GB" sz="1200">
                <a:solidFill>
                  <a:srgbClr val="CC4125"/>
                </a:solidFill>
                <a:latin typeface="Open Sans"/>
                <a:ea typeface="Open Sans"/>
                <a:cs typeface="Open Sans"/>
                <a:sym typeface="Open Sans"/>
              </a:rPr>
              <a:t> </a:t>
            </a:r>
            <a:r>
              <a:rPr b="1" lang="en-GB" sz="1200">
                <a:solidFill>
                  <a:srgbClr val="FFFFFF"/>
                </a:solidFill>
                <a:latin typeface="Open Sans"/>
                <a:ea typeface="Open Sans"/>
                <a:cs typeface="Open Sans"/>
                <a:sym typeface="Open Sans"/>
              </a:rPr>
              <a:t>and </a:t>
            </a:r>
            <a:r>
              <a:rPr b="1" lang="en-GB" sz="1200">
                <a:solidFill>
                  <a:srgbClr val="FFE599"/>
                </a:solidFill>
                <a:latin typeface="Open Sans"/>
                <a:ea typeface="Open Sans"/>
                <a:cs typeface="Open Sans"/>
                <a:sym typeface="Open Sans"/>
              </a:rPr>
              <a:t>KĪWAHA</a:t>
            </a:r>
            <a:endParaRPr b="1" sz="1200">
              <a:solidFill>
                <a:srgbClr val="FFE599"/>
              </a:solidFill>
              <a:latin typeface="Open Sans"/>
              <a:ea typeface="Open Sans"/>
              <a:cs typeface="Open Sans"/>
              <a:sym typeface="Open Sans"/>
            </a:endParaRPr>
          </a:p>
          <a:p>
            <a:pPr indent="0" lvl="0" marL="0" rtl="0" algn="ctr">
              <a:lnSpc>
                <a:spcPct val="115000"/>
              </a:lnSpc>
              <a:spcBef>
                <a:spcPts val="600"/>
              </a:spcBef>
              <a:spcAft>
                <a:spcPts val="600"/>
              </a:spcAft>
              <a:buClr>
                <a:schemeClr val="dk1"/>
              </a:buClr>
              <a:buSzPts val="1100"/>
              <a:buFont typeface="Arial"/>
              <a:buNone/>
            </a:pPr>
            <a:r>
              <a:rPr b="1" lang="en-GB" sz="1200">
                <a:solidFill>
                  <a:schemeClr val="lt1"/>
                </a:solidFill>
                <a:latin typeface="Open Sans"/>
                <a:ea typeface="Open Sans"/>
                <a:cs typeface="Open Sans"/>
                <a:sym typeface="Open Sans"/>
              </a:rPr>
              <a:t>Read</a:t>
            </a:r>
            <a:r>
              <a:rPr b="1" lang="en-GB" sz="1200">
                <a:solidFill>
                  <a:schemeClr val="lt1"/>
                </a:solidFill>
                <a:latin typeface="Open Sans"/>
                <a:ea typeface="Open Sans"/>
                <a:cs typeface="Open Sans"/>
                <a:sym typeface="Open Sans"/>
              </a:rPr>
              <a:t> these phrases to deepen your understand and them to your kete mātauranga.</a:t>
            </a:r>
            <a:endParaRPr b="1" sz="1200">
              <a:solidFill>
                <a:srgbClr val="F1C232"/>
              </a:solidFill>
              <a:latin typeface="Open Sans"/>
              <a:ea typeface="Open Sans"/>
              <a:cs typeface="Open Sans"/>
              <a:sym typeface="Open Sans"/>
            </a:endParaRPr>
          </a:p>
        </p:txBody>
      </p:sp>
      <p:sp>
        <p:nvSpPr>
          <p:cNvPr id="189" name="Google Shape;189;p26"/>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1C232"/>
                </a:solidFill>
                <a:latin typeface="Open Sans"/>
                <a:ea typeface="Open Sans"/>
                <a:cs typeface="Open Sans"/>
                <a:sym typeface="Open Sans"/>
              </a:rPr>
              <a:t>PĀNUI</a:t>
            </a:r>
            <a:r>
              <a:rPr b="1" lang="en-GB">
                <a:solidFill>
                  <a:srgbClr val="CC4125"/>
                </a:solidFill>
                <a:latin typeface="Open Sans"/>
                <a:ea typeface="Open Sans"/>
                <a:cs typeface="Open Sans"/>
                <a:sym typeface="Open Sans"/>
              </a:rPr>
              <a:t>  </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FFF2CC"/>
                </a:solidFill>
                <a:latin typeface="Open Sans"/>
                <a:ea typeface="Open Sans"/>
                <a:cs typeface="Open Sans"/>
                <a:sym typeface="Open Sans"/>
              </a:rPr>
              <a:t>READ</a:t>
            </a:r>
            <a:endParaRPr b="1" sz="1200">
              <a:solidFill>
                <a:srgbClr val="FFF2CC"/>
              </a:solidFill>
              <a:latin typeface="Open Sans"/>
              <a:ea typeface="Open Sans"/>
              <a:cs typeface="Open Sans"/>
              <a:sym typeface="Open Sans"/>
            </a:endParaRPr>
          </a:p>
        </p:txBody>
      </p:sp>
      <p:sp>
        <p:nvSpPr>
          <p:cNvPr id="190" name="Google Shape;190;p26"/>
          <p:cNvSpPr txBox="1"/>
          <p:nvPr/>
        </p:nvSpPr>
        <p:spPr>
          <a:xfrm>
            <a:off x="2646700" y="338157"/>
            <a:ext cx="6105000" cy="172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200">
                <a:solidFill>
                  <a:srgbClr val="BF9000"/>
                </a:solidFill>
                <a:latin typeface="Open Sans"/>
                <a:ea typeface="Open Sans"/>
                <a:cs typeface="Open Sans"/>
                <a:sym typeface="Open Sans"/>
              </a:rPr>
              <a:t>“Hōkia ki ō maunga kia pūrea koe e ngā hau o Tāwhirimātea”.</a:t>
            </a:r>
            <a:endParaRPr b="1" sz="1200">
              <a:solidFill>
                <a:srgbClr val="BF9000"/>
              </a:solidFill>
              <a:latin typeface="Open Sans"/>
              <a:ea typeface="Open Sans"/>
              <a:cs typeface="Open Sans"/>
              <a:sym typeface="Open Sans"/>
            </a:endParaRPr>
          </a:p>
          <a:p>
            <a:pPr indent="0" lvl="0" marL="0" marR="0" rtl="0" algn="ctr">
              <a:lnSpc>
                <a:spcPct val="200000"/>
              </a:lnSpc>
              <a:spcBef>
                <a:spcPts val="1000"/>
              </a:spcBef>
              <a:spcAft>
                <a:spcPts val="0"/>
              </a:spcAft>
              <a:buNone/>
            </a:pPr>
            <a:r>
              <a:rPr lang="en-GB" sz="1200">
                <a:solidFill>
                  <a:srgbClr val="F1C232"/>
                </a:solidFill>
                <a:latin typeface="Open Sans"/>
                <a:ea typeface="Open Sans"/>
                <a:cs typeface="Open Sans"/>
                <a:sym typeface="Open Sans"/>
              </a:rPr>
              <a:t>Return to your mountain and be cleansed by the winds of Tāwhirimāte</a:t>
            </a:r>
            <a:r>
              <a:rPr lang="en-GB" sz="1200">
                <a:solidFill>
                  <a:srgbClr val="F6B26B"/>
                </a:solidFill>
                <a:latin typeface="Open Sans"/>
                <a:ea typeface="Open Sans"/>
                <a:cs typeface="Open Sans"/>
                <a:sym typeface="Open Sans"/>
              </a:rPr>
              <a:t>a.</a:t>
            </a:r>
            <a:r>
              <a:rPr lang="en-GB" sz="1200">
                <a:solidFill>
                  <a:srgbClr val="F6B26B"/>
                </a:solidFill>
                <a:latin typeface="Open Sans"/>
                <a:ea typeface="Open Sans"/>
                <a:cs typeface="Open Sans"/>
                <a:sym typeface="Open Sans"/>
              </a:rPr>
              <a:t> </a:t>
            </a:r>
            <a:endParaRPr sz="1200">
              <a:solidFill>
                <a:srgbClr val="F6B26B"/>
              </a:solidFill>
              <a:latin typeface="Open Sans"/>
              <a:ea typeface="Open Sans"/>
              <a:cs typeface="Open Sans"/>
              <a:sym typeface="Open Sans"/>
            </a:endParaRPr>
          </a:p>
          <a:p>
            <a:pPr indent="0" lvl="0" marL="0" marR="0" rtl="0" algn="ctr">
              <a:lnSpc>
                <a:spcPct val="100000"/>
              </a:lnSpc>
              <a:spcBef>
                <a:spcPts val="1000"/>
              </a:spcBef>
              <a:spcAft>
                <a:spcPts val="1000"/>
              </a:spcAft>
              <a:buNone/>
            </a:pPr>
            <a:r>
              <a:rPr lang="en-GB" sz="1200">
                <a:latin typeface="Open Sans"/>
                <a:ea typeface="Open Sans"/>
                <a:cs typeface="Open Sans"/>
                <a:sym typeface="Open Sans"/>
              </a:rPr>
              <a:t>This whakatauākī tells us to return home during times of hardship  and seek the support of whānau, learn about our tūpuna, iwi, marae, hapū to elevate our mauri and deepen our tuākiritanga or sense of self. Overall understanding who we are and where we come from.</a:t>
            </a:r>
            <a:endParaRPr sz="1200">
              <a:latin typeface="Open Sans"/>
              <a:ea typeface="Open Sans"/>
              <a:cs typeface="Open Sans"/>
              <a:sym typeface="Open Sans"/>
            </a:endParaRPr>
          </a:p>
        </p:txBody>
      </p:sp>
      <p:pic>
        <p:nvPicPr>
          <p:cNvPr id="191" name="Google Shape;191;p26"/>
          <p:cNvPicPr preferRelativeResize="0"/>
          <p:nvPr/>
        </p:nvPicPr>
        <p:blipFill rotWithShape="1">
          <a:blip r:embed="rId4">
            <a:alphaModFix/>
          </a:blip>
          <a:srcRect b="29298" l="17005" r="16251" t="5664"/>
          <a:stretch/>
        </p:blipFill>
        <p:spPr>
          <a:xfrm>
            <a:off x="75" y="0"/>
            <a:ext cx="1726201" cy="1653377"/>
          </a:xfrm>
          <a:prstGeom prst="rect">
            <a:avLst/>
          </a:prstGeom>
          <a:noFill/>
          <a:ln>
            <a:noFill/>
          </a:ln>
        </p:spPr>
      </p:pic>
      <p:sp>
        <p:nvSpPr>
          <p:cNvPr id="192" name="Google Shape;192;p26"/>
          <p:cNvSpPr txBox="1"/>
          <p:nvPr>
            <p:ph idx="4294967295" type="subTitle"/>
          </p:nvPr>
        </p:nvSpPr>
        <p:spPr>
          <a:xfrm rot="-5399402">
            <a:off x="1424972" y="949738"/>
            <a:ext cx="1725900" cy="57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BF9000"/>
                </a:solidFill>
                <a:latin typeface="Open Sans"/>
                <a:ea typeface="Open Sans"/>
                <a:cs typeface="Open Sans"/>
                <a:sym typeface="Open Sans"/>
              </a:rPr>
              <a:t>WHAKATAUKĪ</a:t>
            </a:r>
            <a:r>
              <a:rPr b="1" lang="en-GB">
                <a:solidFill>
                  <a:srgbClr val="CC4125"/>
                </a:solidFill>
                <a:latin typeface="Open Sans"/>
                <a:ea typeface="Open Sans"/>
                <a:cs typeface="Open Sans"/>
                <a:sym typeface="Open Sans"/>
              </a:rPr>
              <a:t>  </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000">
                <a:solidFill>
                  <a:srgbClr val="F1C232"/>
                </a:solidFill>
                <a:latin typeface="Open Sans"/>
                <a:ea typeface="Open Sans"/>
                <a:cs typeface="Open Sans"/>
                <a:sym typeface="Open Sans"/>
              </a:rPr>
              <a:t>Proverb</a:t>
            </a:r>
            <a:endParaRPr b="1" sz="1000">
              <a:solidFill>
                <a:srgbClr val="F1C232"/>
              </a:solidFill>
              <a:latin typeface="Open Sans"/>
              <a:ea typeface="Open Sans"/>
              <a:cs typeface="Open Sans"/>
              <a:sym typeface="Open Sans"/>
            </a:endParaRPr>
          </a:p>
        </p:txBody>
      </p:sp>
      <p:sp>
        <p:nvSpPr>
          <p:cNvPr id="193" name="Google Shape;193;p26"/>
          <p:cNvSpPr txBox="1"/>
          <p:nvPr>
            <p:ph idx="4294967295" type="subTitle"/>
          </p:nvPr>
        </p:nvSpPr>
        <p:spPr>
          <a:xfrm rot="-5399402">
            <a:off x="1424984" y="3488188"/>
            <a:ext cx="1725900" cy="57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BF9000"/>
                </a:solidFill>
                <a:latin typeface="Open Sans"/>
                <a:ea typeface="Open Sans"/>
                <a:cs typeface="Open Sans"/>
                <a:sym typeface="Open Sans"/>
              </a:rPr>
              <a:t>KĪWAHA</a:t>
            </a:r>
            <a:r>
              <a:rPr b="1" lang="en-GB">
                <a:solidFill>
                  <a:srgbClr val="BF9000"/>
                </a:solidFill>
                <a:latin typeface="Open Sans"/>
                <a:ea typeface="Open Sans"/>
                <a:cs typeface="Open Sans"/>
                <a:sym typeface="Open Sans"/>
              </a:rPr>
              <a:t> </a:t>
            </a:r>
            <a:r>
              <a:rPr b="1" lang="en-GB">
                <a:solidFill>
                  <a:srgbClr val="CC4125"/>
                </a:solidFill>
                <a:latin typeface="Open Sans"/>
                <a:ea typeface="Open Sans"/>
                <a:cs typeface="Open Sans"/>
                <a:sym typeface="Open Sans"/>
              </a:rPr>
              <a:t> </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000">
                <a:solidFill>
                  <a:srgbClr val="F1C232"/>
                </a:solidFill>
                <a:latin typeface="Open Sans"/>
                <a:ea typeface="Open Sans"/>
                <a:cs typeface="Open Sans"/>
                <a:sym typeface="Open Sans"/>
              </a:rPr>
              <a:t>SAYINGS</a:t>
            </a:r>
            <a:endParaRPr b="1" sz="1000">
              <a:solidFill>
                <a:srgbClr val="F1C232"/>
              </a:solidFill>
              <a:latin typeface="Open Sans"/>
              <a:ea typeface="Open Sans"/>
              <a:cs typeface="Open Sans"/>
              <a:sym typeface="Open Sans"/>
            </a:endParaRPr>
          </a:p>
        </p:txBody>
      </p:sp>
      <p:sp>
        <p:nvSpPr>
          <p:cNvPr id="194" name="Google Shape;194;p26"/>
          <p:cNvSpPr txBox="1"/>
          <p:nvPr/>
        </p:nvSpPr>
        <p:spPr>
          <a:xfrm>
            <a:off x="2810250" y="2676238"/>
            <a:ext cx="2838900" cy="212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200">
                <a:solidFill>
                  <a:srgbClr val="BF9000"/>
                </a:solidFill>
                <a:latin typeface="Open Sans"/>
                <a:ea typeface="Open Sans"/>
                <a:cs typeface="Open Sans"/>
                <a:sym typeface="Open Sans"/>
              </a:rPr>
              <a:t>“Ko koe a tuahangata”.</a:t>
            </a:r>
            <a:endParaRPr b="1" sz="1200">
              <a:solidFill>
                <a:srgbClr val="BF9000"/>
              </a:solidFill>
              <a:latin typeface="Open Sans"/>
              <a:ea typeface="Open Sans"/>
              <a:cs typeface="Open Sans"/>
              <a:sym typeface="Open Sans"/>
            </a:endParaRPr>
          </a:p>
          <a:p>
            <a:pPr indent="0" lvl="0" marL="0" marR="0" rtl="0" algn="ctr">
              <a:lnSpc>
                <a:spcPct val="200000"/>
              </a:lnSpc>
              <a:spcBef>
                <a:spcPts val="1000"/>
              </a:spcBef>
              <a:spcAft>
                <a:spcPts val="0"/>
              </a:spcAft>
              <a:buNone/>
            </a:pPr>
            <a:r>
              <a:rPr lang="en-GB" sz="1200">
                <a:solidFill>
                  <a:srgbClr val="F1C232"/>
                </a:solidFill>
                <a:latin typeface="Open Sans"/>
                <a:ea typeface="Open Sans"/>
                <a:cs typeface="Open Sans"/>
                <a:sym typeface="Open Sans"/>
              </a:rPr>
              <a:t>You’re my hero</a:t>
            </a:r>
            <a:r>
              <a:rPr lang="en-GB" sz="1200">
                <a:solidFill>
                  <a:srgbClr val="F6B26B"/>
                </a:solidFill>
                <a:latin typeface="Open Sans"/>
                <a:ea typeface="Open Sans"/>
                <a:cs typeface="Open Sans"/>
                <a:sym typeface="Open Sans"/>
              </a:rPr>
              <a:t> </a:t>
            </a:r>
            <a:endParaRPr sz="1200">
              <a:solidFill>
                <a:srgbClr val="F6B26B"/>
              </a:solidFill>
              <a:latin typeface="Open Sans"/>
              <a:ea typeface="Open Sans"/>
              <a:cs typeface="Open Sans"/>
              <a:sym typeface="Open Sans"/>
            </a:endParaRPr>
          </a:p>
          <a:p>
            <a:pPr indent="0" lvl="0" marL="0" marR="0" rtl="0" algn="ctr">
              <a:lnSpc>
                <a:spcPct val="100000"/>
              </a:lnSpc>
              <a:spcBef>
                <a:spcPts val="1000"/>
              </a:spcBef>
              <a:spcAft>
                <a:spcPts val="1000"/>
              </a:spcAft>
              <a:buNone/>
            </a:pPr>
            <a:r>
              <a:rPr lang="en-GB" sz="1200">
                <a:latin typeface="Open Sans"/>
                <a:ea typeface="Open Sans"/>
                <a:cs typeface="Open Sans"/>
                <a:sym typeface="Open Sans"/>
              </a:rPr>
              <a:t>This phrase is used to celebrate a hero and let them know how important they are. This could be a friend, teacher or dad.</a:t>
            </a:r>
            <a:endParaRPr sz="1200">
              <a:latin typeface="Open Sans"/>
              <a:ea typeface="Open Sans"/>
              <a:cs typeface="Open Sans"/>
              <a:sym typeface="Open Sans"/>
            </a:endParaRPr>
          </a:p>
        </p:txBody>
      </p:sp>
      <p:sp>
        <p:nvSpPr>
          <p:cNvPr id="195" name="Google Shape;195;p26"/>
          <p:cNvSpPr txBox="1"/>
          <p:nvPr/>
        </p:nvSpPr>
        <p:spPr>
          <a:xfrm>
            <a:off x="5812703" y="2676238"/>
            <a:ext cx="2838900" cy="212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200">
                <a:solidFill>
                  <a:srgbClr val="BF9000"/>
                </a:solidFill>
                <a:latin typeface="Open Sans"/>
                <a:ea typeface="Open Sans"/>
                <a:cs typeface="Open Sans"/>
                <a:sym typeface="Open Sans"/>
              </a:rPr>
              <a:t>“Kei tawhiti koe”.</a:t>
            </a:r>
            <a:endParaRPr b="1" sz="1200">
              <a:solidFill>
                <a:srgbClr val="BF9000"/>
              </a:solidFill>
              <a:latin typeface="Open Sans"/>
              <a:ea typeface="Open Sans"/>
              <a:cs typeface="Open Sans"/>
              <a:sym typeface="Open Sans"/>
            </a:endParaRPr>
          </a:p>
          <a:p>
            <a:pPr indent="0" lvl="0" marL="0" marR="0" rtl="0" algn="ctr">
              <a:lnSpc>
                <a:spcPct val="200000"/>
              </a:lnSpc>
              <a:spcBef>
                <a:spcPts val="1000"/>
              </a:spcBef>
              <a:spcAft>
                <a:spcPts val="0"/>
              </a:spcAft>
              <a:buNone/>
            </a:pPr>
            <a:r>
              <a:rPr lang="en-GB" sz="1200">
                <a:solidFill>
                  <a:srgbClr val="F1C232"/>
                </a:solidFill>
                <a:latin typeface="Open Sans"/>
                <a:ea typeface="Open Sans"/>
                <a:cs typeface="Open Sans"/>
                <a:sym typeface="Open Sans"/>
              </a:rPr>
              <a:t>You’re number one!</a:t>
            </a:r>
            <a:endParaRPr sz="1200">
              <a:solidFill>
                <a:srgbClr val="F1C232"/>
              </a:solidFill>
              <a:latin typeface="Open Sans"/>
              <a:ea typeface="Open Sans"/>
              <a:cs typeface="Open Sans"/>
              <a:sym typeface="Open Sans"/>
            </a:endParaRPr>
          </a:p>
          <a:p>
            <a:pPr indent="0" lvl="0" marL="0" marR="0" rtl="0" algn="ctr">
              <a:lnSpc>
                <a:spcPct val="100000"/>
              </a:lnSpc>
              <a:spcBef>
                <a:spcPts val="1000"/>
              </a:spcBef>
              <a:spcAft>
                <a:spcPts val="1000"/>
              </a:spcAft>
              <a:buNone/>
            </a:pPr>
            <a:r>
              <a:rPr lang="en-GB" sz="1200">
                <a:latin typeface="Open Sans"/>
                <a:ea typeface="Open Sans"/>
                <a:cs typeface="Open Sans"/>
                <a:sym typeface="Open Sans"/>
              </a:rPr>
              <a:t>This phrase can be used to praise someone that has done a great job. Also, good for celebrating achievements and thanking our everyday wins.</a:t>
            </a:r>
            <a:endParaRPr sz="1200">
              <a:latin typeface="Open Sans"/>
              <a:ea typeface="Open Sans"/>
              <a:cs typeface="Open Sans"/>
              <a:sym typeface="Open Sans"/>
            </a:endParaRPr>
          </a:p>
        </p:txBody>
      </p:sp>
      <p:sp>
        <p:nvSpPr>
          <p:cNvPr id="196" name="Google Shape;196;p26"/>
          <p:cNvSpPr/>
          <p:nvPr/>
        </p:nvSpPr>
        <p:spPr>
          <a:xfrm>
            <a:off x="5487300" y="2174038"/>
            <a:ext cx="164400" cy="197400"/>
          </a:xfrm>
          <a:prstGeom prst="chevron">
            <a:avLst>
              <a:gd fmla="val 50000" name="adj"/>
            </a:avLst>
          </a:prstGeom>
          <a:solidFill>
            <a:srgbClr val="BF9000"/>
          </a:solidFill>
          <a:ln cap="flat" cmpd="sng" w="2857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7" name="Google Shape;197;p26"/>
          <p:cNvSpPr/>
          <p:nvPr/>
        </p:nvSpPr>
        <p:spPr>
          <a:xfrm>
            <a:off x="5639700" y="2174038"/>
            <a:ext cx="164400" cy="197400"/>
          </a:xfrm>
          <a:prstGeom prst="chevron">
            <a:avLst>
              <a:gd fmla="val 50000" name="adj"/>
            </a:avLst>
          </a:prstGeom>
          <a:solidFill>
            <a:srgbClr val="BF9000"/>
          </a:solidFill>
          <a:ln cap="flat" cmpd="sng" w="2857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8" name="Google Shape;198;p26"/>
          <p:cNvSpPr/>
          <p:nvPr/>
        </p:nvSpPr>
        <p:spPr>
          <a:xfrm>
            <a:off x="5792100" y="2174038"/>
            <a:ext cx="164400" cy="197400"/>
          </a:xfrm>
          <a:prstGeom prst="chevron">
            <a:avLst>
              <a:gd fmla="val 50000" name="adj"/>
            </a:avLst>
          </a:prstGeom>
          <a:solidFill>
            <a:srgbClr val="BF9000"/>
          </a:solidFill>
          <a:ln cap="flat" cmpd="sng" w="2857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cxnSp>
        <p:nvCxnSpPr>
          <p:cNvPr id="199" name="Google Shape;199;p26"/>
          <p:cNvCxnSpPr/>
          <p:nvPr/>
        </p:nvCxnSpPr>
        <p:spPr>
          <a:xfrm flipH="1">
            <a:off x="4001725" y="2277938"/>
            <a:ext cx="1324800" cy="8700"/>
          </a:xfrm>
          <a:prstGeom prst="straightConnector1">
            <a:avLst/>
          </a:prstGeom>
          <a:noFill/>
          <a:ln cap="flat" cmpd="sng" w="28575">
            <a:solidFill>
              <a:srgbClr val="BF9000"/>
            </a:solidFill>
            <a:prstDash val="solid"/>
            <a:round/>
            <a:headEnd len="med" w="med" type="none"/>
            <a:tailEnd len="med" w="med" type="none"/>
          </a:ln>
        </p:spPr>
      </p:cxnSp>
      <p:cxnSp>
        <p:nvCxnSpPr>
          <p:cNvPr id="200" name="Google Shape;200;p26"/>
          <p:cNvCxnSpPr/>
          <p:nvPr/>
        </p:nvCxnSpPr>
        <p:spPr>
          <a:xfrm flipH="1">
            <a:off x="6135325" y="2277938"/>
            <a:ext cx="1324800" cy="8700"/>
          </a:xfrm>
          <a:prstGeom prst="straightConnector1">
            <a:avLst/>
          </a:prstGeom>
          <a:noFill/>
          <a:ln cap="flat" cmpd="sng" w="28575">
            <a:solidFill>
              <a:srgbClr val="BF9000"/>
            </a:solidFill>
            <a:prstDash val="solid"/>
            <a:round/>
            <a:headEnd len="med" w="med" type="none"/>
            <a:tailEnd len="med" w="med" type="none"/>
          </a:ln>
        </p:spPr>
      </p:cxnSp>
      <p:sp>
        <p:nvSpPr>
          <p:cNvPr id="201" name="Google Shape;201;p26"/>
          <p:cNvSpPr/>
          <p:nvPr/>
        </p:nvSpPr>
        <p:spPr>
          <a:xfrm rot="-5400000">
            <a:off x="5616990" y="3446039"/>
            <a:ext cx="164400" cy="197400"/>
          </a:xfrm>
          <a:prstGeom prst="chevron">
            <a:avLst>
              <a:gd fmla="val 50000" name="adj"/>
            </a:avLst>
          </a:prstGeom>
          <a:solidFill>
            <a:srgbClr val="BF9000"/>
          </a:solidFill>
          <a:ln cap="flat" cmpd="sng" w="2857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cxnSp>
        <p:nvCxnSpPr>
          <p:cNvPr id="202" name="Google Shape;202;p26"/>
          <p:cNvCxnSpPr/>
          <p:nvPr/>
        </p:nvCxnSpPr>
        <p:spPr>
          <a:xfrm flipH="1" rot="10800000">
            <a:off x="5698700" y="2760175"/>
            <a:ext cx="900" cy="534300"/>
          </a:xfrm>
          <a:prstGeom prst="straightConnector1">
            <a:avLst/>
          </a:prstGeom>
          <a:noFill/>
          <a:ln cap="flat" cmpd="sng" w="28575">
            <a:solidFill>
              <a:srgbClr val="BF9000"/>
            </a:solidFill>
            <a:prstDash val="solid"/>
            <a:round/>
            <a:headEnd len="med" w="med" type="none"/>
            <a:tailEnd len="med" w="med" type="none"/>
          </a:ln>
        </p:spPr>
      </p:cxnSp>
      <p:cxnSp>
        <p:nvCxnSpPr>
          <p:cNvPr id="203" name="Google Shape;203;p26"/>
          <p:cNvCxnSpPr/>
          <p:nvPr/>
        </p:nvCxnSpPr>
        <p:spPr>
          <a:xfrm flipH="1" rot="10800000">
            <a:off x="5698700" y="4014875"/>
            <a:ext cx="900" cy="534300"/>
          </a:xfrm>
          <a:prstGeom prst="straightConnector1">
            <a:avLst/>
          </a:prstGeom>
          <a:noFill/>
          <a:ln cap="flat" cmpd="sng" w="28575">
            <a:solidFill>
              <a:srgbClr val="BF9000"/>
            </a:solidFill>
            <a:prstDash val="solid"/>
            <a:round/>
            <a:headEnd len="med" w="med" type="none"/>
            <a:tailEnd len="med" w="med" type="none"/>
          </a:ln>
        </p:spPr>
      </p:cxnSp>
      <p:sp>
        <p:nvSpPr>
          <p:cNvPr id="204" name="Google Shape;204;p26"/>
          <p:cNvSpPr/>
          <p:nvPr/>
        </p:nvSpPr>
        <p:spPr>
          <a:xfrm rot="-5400000">
            <a:off x="5616990" y="3598439"/>
            <a:ext cx="164400" cy="197400"/>
          </a:xfrm>
          <a:prstGeom prst="chevron">
            <a:avLst>
              <a:gd fmla="val 50000" name="adj"/>
            </a:avLst>
          </a:prstGeom>
          <a:solidFill>
            <a:srgbClr val="BF9000"/>
          </a:solidFill>
          <a:ln cap="flat" cmpd="sng" w="2857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5" name="Google Shape;205;p26"/>
          <p:cNvSpPr/>
          <p:nvPr/>
        </p:nvSpPr>
        <p:spPr>
          <a:xfrm rot="-5400000">
            <a:off x="5616990" y="3750839"/>
            <a:ext cx="164400" cy="197400"/>
          </a:xfrm>
          <a:prstGeom prst="chevron">
            <a:avLst>
              <a:gd fmla="val 50000" name="adj"/>
            </a:avLst>
          </a:prstGeom>
          <a:solidFill>
            <a:srgbClr val="BF9000"/>
          </a:solidFill>
          <a:ln cap="flat" cmpd="sng" w="2857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9" name="Shape 209"/>
        <p:cNvGrpSpPr/>
        <p:nvPr/>
      </p:nvGrpSpPr>
      <p:grpSpPr>
        <a:xfrm>
          <a:off x="0" y="0"/>
          <a:ext cx="0" cy="0"/>
          <a:chOff x="0" y="0"/>
          <a:chExt cx="0" cy="0"/>
        </a:xfrm>
      </p:grpSpPr>
      <p:sp>
        <p:nvSpPr>
          <p:cNvPr id="210" name="Google Shape;210;p27"/>
          <p:cNvSpPr txBox="1"/>
          <p:nvPr>
            <p:ph idx="4294967295" type="subTitle"/>
          </p:nvPr>
        </p:nvSpPr>
        <p:spPr>
          <a:xfrm>
            <a:off x="1994850" y="1653450"/>
            <a:ext cx="5154300" cy="18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666666"/>
                </a:solidFill>
                <a:latin typeface="Open Sans"/>
                <a:ea typeface="Open Sans"/>
                <a:cs typeface="Open Sans"/>
                <a:sym typeface="Open Sans"/>
              </a:rPr>
              <a:t>KŌRERO</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B7B7B7"/>
                </a:solidFill>
                <a:latin typeface="Open Sans"/>
                <a:ea typeface="Open Sans"/>
                <a:cs typeface="Open Sans"/>
                <a:sym typeface="Open Sans"/>
              </a:rPr>
              <a:t>SPEAK</a:t>
            </a:r>
            <a:endParaRPr b="1" sz="1200">
              <a:solidFill>
                <a:srgbClr val="B7B7B7"/>
              </a:solidFill>
              <a:latin typeface="Open Sans"/>
              <a:ea typeface="Open Sans"/>
              <a:cs typeface="Open Sans"/>
              <a:sym typeface="Open Sans"/>
            </a:endParaRPr>
          </a:p>
        </p:txBody>
      </p:sp>
      <p:pic>
        <p:nvPicPr>
          <p:cNvPr id="211" name="Google Shape;211;p27"/>
          <p:cNvPicPr preferRelativeResize="0"/>
          <p:nvPr/>
        </p:nvPicPr>
        <p:blipFill rotWithShape="1">
          <a:blip r:embed="rId3">
            <a:alphaModFix/>
          </a:blip>
          <a:srcRect b="0" l="0" r="18771" t="1603"/>
          <a:stretch/>
        </p:blipFill>
        <p:spPr>
          <a:xfrm>
            <a:off x="3225850" y="0"/>
            <a:ext cx="6011600" cy="5143500"/>
          </a:xfrm>
          <a:prstGeom prst="rect">
            <a:avLst/>
          </a:prstGeom>
          <a:noFill/>
          <a:ln>
            <a:noFill/>
          </a:ln>
        </p:spPr>
      </p:pic>
      <p:sp>
        <p:nvSpPr>
          <p:cNvPr id="212" name="Google Shape;212;p27"/>
          <p:cNvSpPr txBox="1"/>
          <p:nvPr/>
        </p:nvSpPr>
        <p:spPr>
          <a:xfrm>
            <a:off x="7055700" y="3490050"/>
            <a:ext cx="2088300" cy="14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None/>
            </a:pPr>
            <a:r>
              <a:rPr lang="en-GB" sz="1200">
                <a:solidFill>
                  <a:srgbClr val="FFFFFF"/>
                </a:solidFill>
                <a:latin typeface="Open Sans"/>
                <a:ea typeface="Open Sans"/>
                <a:cs typeface="Open Sans"/>
                <a:sym typeface="Open Sans"/>
              </a:rPr>
              <a:t>Tip: Start with one waiata, understand the kupu and do it as a group. Learning with whānau or friends can be fun.</a:t>
            </a:r>
            <a:endParaRPr b="1" sz="1200">
              <a:solidFill>
                <a:srgbClr val="E69138"/>
              </a:solidFill>
              <a:latin typeface="Open Sans"/>
              <a:ea typeface="Open Sans"/>
              <a:cs typeface="Open Sans"/>
              <a:sym typeface="Open Sans"/>
            </a:endParaRPr>
          </a:p>
        </p:txBody>
      </p:sp>
      <p:pic>
        <p:nvPicPr>
          <p:cNvPr id="213" name="Google Shape;213;p27"/>
          <p:cNvPicPr preferRelativeResize="0"/>
          <p:nvPr/>
        </p:nvPicPr>
        <p:blipFill rotWithShape="1">
          <a:blip r:embed="rId4">
            <a:alphaModFix/>
          </a:blip>
          <a:srcRect b="29298" l="17005" r="16251" t="5664"/>
          <a:stretch/>
        </p:blipFill>
        <p:spPr>
          <a:xfrm>
            <a:off x="756100" y="0"/>
            <a:ext cx="1713701" cy="1641397"/>
          </a:xfrm>
          <a:prstGeom prst="rect">
            <a:avLst/>
          </a:prstGeom>
          <a:noFill/>
          <a:ln>
            <a:noFill/>
          </a:ln>
        </p:spPr>
      </p:pic>
      <p:sp>
        <p:nvSpPr>
          <p:cNvPr id="214" name="Google Shape;214;p27"/>
          <p:cNvSpPr txBox="1"/>
          <p:nvPr/>
        </p:nvSpPr>
        <p:spPr>
          <a:xfrm>
            <a:off x="0" y="1834940"/>
            <a:ext cx="3225900" cy="294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200">
                <a:solidFill>
                  <a:srgbClr val="F9CB9C"/>
                </a:solidFill>
                <a:latin typeface="Open Sans"/>
                <a:ea typeface="Open Sans"/>
                <a:cs typeface="Open Sans"/>
                <a:sym typeface="Open Sans"/>
              </a:rPr>
              <a:t>Waiata</a:t>
            </a:r>
            <a:endParaRPr b="1" sz="1200">
              <a:solidFill>
                <a:srgbClr val="FFE599"/>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The next three slides will cover a waiata that celebrates te reo Māori</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1: The words to the waiata </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2: A video to learn the actions</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3: Sing along with Taoroa school who participated in our Language Moment in 2020 </a:t>
            </a:r>
            <a:endParaRPr sz="1200">
              <a:solidFill>
                <a:schemeClr val="lt1"/>
              </a:solidFill>
              <a:latin typeface="Open Sans"/>
              <a:ea typeface="Open Sans"/>
              <a:cs typeface="Open Sans"/>
              <a:sym typeface="Open Sans"/>
            </a:endParaRPr>
          </a:p>
          <a:p>
            <a:pPr indent="0" lvl="0" marL="0" rtl="0" algn="ctr">
              <a:lnSpc>
                <a:spcPct val="115000"/>
              </a:lnSpc>
              <a:spcBef>
                <a:spcPts val="600"/>
              </a:spcBef>
              <a:spcAft>
                <a:spcPts val="0"/>
              </a:spcAft>
              <a:buNone/>
            </a:pPr>
            <a:r>
              <a:rPr b="1" lang="en-GB" sz="1200">
                <a:solidFill>
                  <a:srgbClr val="E69138"/>
                </a:solidFill>
                <a:latin typeface="Open Sans"/>
                <a:ea typeface="Open Sans"/>
                <a:cs typeface="Open Sans"/>
                <a:sym typeface="Open Sans"/>
              </a:rPr>
              <a:t>“Me he korokoro Tūī”.</a:t>
            </a:r>
            <a:endParaRPr b="1" sz="1200">
              <a:solidFill>
                <a:srgbClr val="F1C232"/>
              </a:solidFill>
              <a:latin typeface="Open Sans"/>
              <a:ea typeface="Open Sans"/>
              <a:cs typeface="Open Sans"/>
              <a:sym typeface="Open Sans"/>
            </a:endParaRPr>
          </a:p>
          <a:p>
            <a:pPr indent="0" lvl="0" marL="0" rtl="0" algn="ctr">
              <a:lnSpc>
                <a:spcPct val="115000"/>
              </a:lnSpc>
              <a:spcBef>
                <a:spcPts val="600"/>
              </a:spcBef>
              <a:spcAft>
                <a:spcPts val="0"/>
              </a:spcAft>
              <a:buNone/>
            </a:pPr>
            <a:r>
              <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600"/>
              </a:spcAft>
              <a:buNone/>
            </a:pPr>
            <a:r>
              <a:t/>
            </a:r>
            <a:endParaRPr b="1" sz="1200">
              <a:solidFill>
                <a:srgbClr val="CC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8"/>
          <p:cNvPicPr preferRelativeResize="0"/>
          <p:nvPr/>
        </p:nvPicPr>
        <p:blipFill>
          <a:blip r:embed="rId3">
            <a:alphaModFix/>
          </a:blip>
          <a:stretch>
            <a:fillRect/>
          </a:stretch>
        </p:blipFill>
        <p:spPr>
          <a:xfrm>
            <a:off x="0" y="0"/>
            <a:ext cx="1726075" cy="1726075"/>
          </a:xfrm>
          <a:prstGeom prst="rect">
            <a:avLst/>
          </a:prstGeom>
          <a:noFill/>
          <a:ln>
            <a:noFill/>
          </a:ln>
        </p:spPr>
      </p:pic>
      <p:sp>
        <p:nvSpPr>
          <p:cNvPr id="220" name="Google Shape;220;p28"/>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txBox="1"/>
          <p:nvPr/>
        </p:nvSpPr>
        <p:spPr>
          <a:xfrm>
            <a:off x="209800" y="4293875"/>
            <a:ext cx="1359000" cy="64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F0944D"/>
                </a:solidFill>
                <a:latin typeface="Open Sans"/>
                <a:ea typeface="Open Sans"/>
                <a:cs typeface="Open Sans"/>
                <a:sym typeface="Open Sans"/>
              </a:rPr>
              <a:t>Learn </a:t>
            </a:r>
            <a:r>
              <a:rPr lang="en-GB" sz="1200">
                <a:solidFill>
                  <a:schemeClr val="lt1"/>
                </a:solidFill>
                <a:latin typeface="Open Sans"/>
                <a:ea typeface="Open Sans"/>
                <a:cs typeface="Open Sans"/>
                <a:sym typeface="Open Sans"/>
              </a:rPr>
              <a:t>the meaning of</a:t>
            </a:r>
            <a:r>
              <a:rPr lang="en-GB" sz="1200">
                <a:solidFill>
                  <a:srgbClr val="6D9EEB"/>
                </a:solidFill>
                <a:latin typeface="Open Sans"/>
                <a:ea typeface="Open Sans"/>
                <a:cs typeface="Open Sans"/>
                <a:sym typeface="Open Sans"/>
              </a:rPr>
              <a:t> </a:t>
            </a:r>
            <a:r>
              <a:rPr lang="en-GB" sz="1200">
                <a:solidFill>
                  <a:schemeClr val="lt1"/>
                </a:solidFill>
                <a:latin typeface="Open Sans"/>
                <a:ea typeface="Open Sans"/>
                <a:cs typeface="Open Sans"/>
                <a:sym typeface="Open Sans"/>
              </a:rPr>
              <a:t>this beautiful waiata</a:t>
            </a:r>
            <a:endParaRPr sz="1200">
              <a:solidFill>
                <a:srgbClr val="F0944D"/>
              </a:solidFill>
              <a:latin typeface="Open Sans"/>
              <a:ea typeface="Open Sans"/>
              <a:cs typeface="Open Sans"/>
              <a:sym typeface="Open Sans"/>
            </a:endParaRPr>
          </a:p>
        </p:txBody>
      </p:sp>
      <p:sp>
        <p:nvSpPr>
          <p:cNvPr id="222" name="Google Shape;222;p28"/>
          <p:cNvSpPr txBox="1"/>
          <p:nvPr>
            <p:ph idx="4294967295" type="subTitle"/>
          </p:nvPr>
        </p:nvSpPr>
        <p:spPr>
          <a:xfrm>
            <a:off x="2779050" y="111050"/>
            <a:ext cx="52965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b="1" lang="en-GB" sz="2200">
                <a:solidFill>
                  <a:srgbClr val="F0944D"/>
                </a:solidFill>
                <a:latin typeface="Open Sans"/>
                <a:ea typeface="Open Sans"/>
                <a:cs typeface="Open Sans"/>
                <a:sym typeface="Open Sans"/>
              </a:rPr>
              <a:t>Waiata</a:t>
            </a:r>
            <a:r>
              <a:rPr b="1" lang="en-GB" sz="2200">
                <a:solidFill>
                  <a:srgbClr val="F0944D"/>
                </a:solidFill>
                <a:latin typeface="Open Sans"/>
                <a:ea typeface="Open Sans"/>
                <a:cs typeface="Open Sans"/>
                <a:sym typeface="Open Sans"/>
              </a:rPr>
              <a:t> </a:t>
            </a:r>
            <a:r>
              <a:rPr b="1" lang="en-GB">
                <a:solidFill>
                  <a:srgbClr val="FBBC04"/>
                </a:solidFill>
                <a:latin typeface="Open Sans"/>
                <a:ea typeface="Open Sans"/>
                <a:cs typeface="Open Sans"/>
                <a:sym typeface="Open Sans"/>
              </a:rPr>
              <a:t>Whakarongo</a:t>
            </a:r>
            <a:endParaRPr b="1" sz="2200">
              <a:solidFill>
                <a:srgbClr val="FBBC04"/>
              </a:solidFill>
              <a:latin typeface="Open Sans"/>
              <a:ea typeface="Open Sans"/>
              <a:cs typeface="Open Sans"/>
              <a:sym typeface="Open Sans"/>
            </a:endParaRPr>
          </a:p>
        </p:txBody>
      </p:sp>
      <p:sp>
        <p:nvSpPr>
          <p:cNvPr id="223" name="Google Shape;223;p28"/>
          <p:cNvSpPr txBox="1"/>
          <p:nvPr/>
        </p:nvSpPr>
        <p:spPr>
          <a:xfrm>
            <a:off x="2157750" y="626675"/>
            <a:ext cx="6539100" cy="4296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‘Whakarongo’ is a waiata-ā-ringa by Ngoi Pēwhairangi. It is one of Ngoi's most famous compositions and incorporates her beliefs and methodology on teaching te reo Māori.</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Ngoi gathered her whānau together to assist her with creating the actions and teaching the people from Koha as the majority of them were Pākehā who had never learnt a Māori song before. </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The verse that begins with </a:t>
            </a:r>
            <a:r>
              <a:rPr b="1" lang="en-GB" sz="1200">
                <a:solidFill>
                  <a:schemeClr val="dk1"/>
                </a:solidFill>
                <a:latin typeface="Open Sans"/>
                <a:ea typeface="Open Sans"/>
                <a:cs typeface="Open Sans"/>
                <a:sym typeface="Open Sans"/>
              </a:rPr>
              <a:t>‘Whiua ki te ao . . .’</a:t>
            </a:r>
            <a:endParaRPr b="1"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is the verse to encourage everyone to spread reo Māori to the nation and to the world. </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The verse that begins </a:t>
            </a:r>
            <a:r>
              <a:rPr b="1" lang="en-GB" sz="1200">
                <a:solidFill>
                  <a:schemeClr val="dk1"/>
                </a:solidFill>
                <a:latin typeface="Open Sans"/>
                <a:ea typeface="Open Sans"/>
                <a:cs typeface="Open Sans"/>
                <a:sym typeface="Open Sans"/>
              </a:rPr>
              <a:t>‘Tēnā kia purea te . . .’. </a:t>
            </a:r>
            <a:endParaRPr b="1"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The waiata contains a poignant message which is summarised in the lines </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rPr b="1" lang="en-GB" sz="1200">
                <a:solidFill>
                  <a:schemeClr val="dk1"/>
                </a:solidFill>
                <a:latin typeface="Open Sans"/>
                <a:ea typeface="Open Sans"/>
                <a:cs typeface="Open Sans"/>
                <a:sym typeface="Open Sans"/>
              </a:rPr>
              <a:t>'He kupu tuku iho mō tēnei reanga. Whakarongo! Tō reo whakarongo!</a:t>
            </a:r>
            <a:r>
              <a:rPr lang="en-GB"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(A language to be passed on for this generation - Listen! Listen to your language).</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This waiata is sung all around the motu and is used to celebrate and uplift te reo Māori</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solidFill>
                  <a:schemeClr val="dk1"/>
                </a:solidFill>
                <a:latin typeface="Open Sans"/>
                <a:ea typeface="Open Sans"/>
                <a:cs typeface="Open Sans"/>
                <a:sym typeface="Open Sans"/>
              </a:rPr>
              <a:t>Learn the kupu on the next slide</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200">
              <a:latin typeface="Comfortaa"/>
              <a:ea typeface="Comfortaa"/>
              <a:cs typeface="Comfortaa"/>
              <a:sym typeface="Comfortaa"/>
            </a:endParaRPr>
          </a:p>
        </p:txBody>
      </p:sp>
      <p:sp>
        <p:nvSpPr>
          <p:cNvPr id="224" name="Google Shape;224;p28"/>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0944D"/>
                </a:solidFill>
                <a:latin typeface="Open Sans"/>
                <a:ea typeface="Open Sans"/>
                <a:cs typeface="Open Sans"/>
                <a:sym typeface="Open Sans"/>
              </a:rPr>
              <a:t>WAIATA</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FBBC04"/>
                </a:solidFill>
                <a:latin typeface="Open Sans"/>
                <a:ea typeface="Open Sans"/>
                <a:cs typeface="Open Sans"/>
                <a:sym typeface="Open Sans"/>
              </a:rPr>
              <a:t>SING</a:t>
            </a:r>
            <a:endParaRPr b="1" sz="1200">
              <a:solidFill>
                <a:srgbClr val="FBBC04"/>
              </a:solidFill>
              <a:latin typeface="Open Sans"/>
              <a:ea typeface="Open Sans"/>
              <a:cs typeface="Open Sans"/>
              <a:sym typeface="Open Sans"/>
            </a:endParaRPr>
          </a:p>
        </p:txBody>
      </p:sp>
      <p:pic>
        <p:nvPicPr>
          <p:cNvPr id="225" name="Google Shape;225;p28"/>
          <p:cNvPicPr preferRelativeResize="0"/>
          <p:nvPr/>
        </p:nvPicPr>
        <p:blipFill rotWithShape="1">
          <a:blip r:embed="rId4">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29"/>
          <p:cNvPicPr preferRelativeResize="0"/>
          <p:nvPr/>
        </p:nvPicPr>
        <p:blipFill>
          <a:blip r:embed="rId3">
            <a:alphaModFix/>
          </a:blip>
          <a:stretch>
            <a:fillRect/>
          </a:stretch>
        </p:blipFill>
        <p:spPr>
          <a:xfrm>
            <a:off x="0" y="0"/>
            <a:ext cx="1726075" cy="1726075"/>
          </a:xfrm>
          <a:prstGeom prst="rect">
            <a:avLst/>
          </a:prstGeom>
          <a:noFill/>
          <a:ln>
            <a:noFill/>
          </a:ln>
        </p:spPr>
      </p:pic>
      <p:sp>
        <p:nvSpPr>
          <p:cNvPr id="231" name="Google Shape;231;p29"/>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txBox="1"/>
          <p:nvPr/>
        </p:nvSpPr>
        <p:spPr>
          <a:xfrm>
            <a:off x="209800" y="4293875"/>
            <a:ext cx="1359000" cy="64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F0944D"/>
                </a:solidFill>
                <a:latin typeface="Open Sans"/>
                <a:ea typeface="Open Sans"/>
                <a:cs typeface="Open Sans"/>
                <a:sym typeface="Open Sans"/>
              </a:rPr>
              <a:t>Learn </a:t>
            </a:r>
            <a:r>
              <a:rPr lang="en-GB" sz="1200">
                <a:solidFill>
                  <a:schemeClr val="lt1"/>
                </a:solidFill>
                <a:latin typeface="Open Sans"/>
                <a:ea typeface="Open Sans"/>
                <a:cs typeface="Open Sans"/>
                <a:sym typeface="Open Sans"/>
              </a:rPr>
              <a:t>the lyrics.</a:t>
            </a:r>
            <a:endParaRPr sz="1200">
              <a:solidFill>
                <a:srgbClr val="F0944D"/>
              </a:solidFill>
              <a:latin typeface="Open Sans"/>
              <a:ea typeface="Open Sans"/>
              <a:cs typeface="Open Sans"/>
              <a:sym typeface="Open Sans"/>
            </a:endParaRPr>
          </a:p>
        </p:txBody>
      </p:sp>
      <p:sp>
        <p:nvSpPr>
          <p:cNvPr id="233" name="Google Shape;233;p29"/>
          <p:cNvSpPr txBox="1"/>
          <p:nvPr>
            <p:ph idx="4294967295" type="subTitle"/>
          </p:nvPr>
        </p:nvSpPr>
        <p:spPr>
          <a:xfrm>
            <a:off x="2779050" y="187250"/>
            <a:ext cx="52965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b="1" lang="en-GB" sz="2200">
                <a:solidFill>
                  <a:srgbClr val="F0944D"/>
                </a:solidFill>
                <a:latin typeface="Open Sans"/>
                <a:ea typeface="Open Sans"/>
                <a:cs typeface="Open Sans"/>
                <a:sym typeface="Open Sans"/>
              </a:rPr>
              <a:t>Waiata </a:t>
            </a:r>
            <a:r>
              <a:rPr b="1" lang="en-GB">
                <a:solidFill>
                  <a:srgbClr val="FBBC04"/>
                </a:solidFill>
                <a:latin typeface="Open Sans"/>
                <a:ea typeface="Open Sans"/>
                <a:cs typeface="Open Sans"/>
                <a:sym typeface="Open Sans"/>
              </a:rPr>
              <a:t>Whakarongo</a:t>
            </a:r>
            <a:endParaRPr b="1" sz="2200">
              <a:solidFill>
                <a:srgbClr val="FBBC04"/>
              </a:solidFill>
              <a:latin typeface="Open Sans"/>
              <a:ea typeface="Open Sans"/>
              <a:cs typeface="Open Sans"/>
              <a:sym typeface="Open Sans"/>
            </a:endParaRPr>
          </a:p>
        </p:txBody>
      </p:sp>
      <p:sp>
        <p:nvSpPr>
          <p:cNvPr id="234" name="Google Shape;234;p29"/>
          <p:cNvSpPr txBox="1"/>
          <p:nvPr/>
        </p:nvSpPr>
        <p:spPr>
          <a:xfrm>
            <a:off x="2157750" y="829550"/>
            <a:ext cx="6539100" cy="3591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     He kupu tuku iho mō tēnei reanga</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Whakarongo, ki te reo Māori e karanga nei</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Whakarongo, ki ngā akoranga rangatira</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Nā te Atua i tukuiho ki a tātou e</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i="1" lang="en-GB" sz="1200">
                <a:latin typeface="Open Sans"/>
                <a:ea typeface="Open Sans"/>
                <a:cs typeface="Open Sans"/>
                <a:sym typeface="Open Sans"/>
              </a:rPr>
              <a:t>(</a:t>
            </a:r>
            <a:r>
              <a:rPr i="1" lang="en-GB" sz="1200">
                <a:solidFill>
                  <a:schemeClr val="dk1"/>
                </a:solidFill>
                <a:latin typeface="Open Sans"/>
                <a:ea typeface="Open Sans"/>
                <a:cs typeface="Open Sans"/>
                <a:sym typeface="Open Sans"/>
              </a:rPr>
              <a:t>Pupuritia</a:t>
            </a:r>
            <a:r>
              <a:rPr i="1" lang="en-GB" sz="1200">
                <a:latin typeface="Open Sans"/>
                <a:ea typeface="Open Sans"/>
                <a:cs typeface="Open Sans"/>
                <a:sym typeface="Open Sans"/>
              </a:rPr>
              <a:t>) </a:t>
            </a:r>
            <a:r>
              <a:rPr lang="en-GB" sz="1200">
                <a:latin typeface="Open Sans"/>
                <a:ea typeface="Open Sans"/>
                <a:cs typeface="Open Sans"/>
                <a:sym typeface="Open Sans"/>
              </a:rPr>
              <a:t>Pupuritia, kōrerotia mō ake tonu. </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Tirohia, ngā tikanga tapu a ngā tipuna.  </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Kapohia, hei oranga ngākau – auē</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    Whiua ki te ao, whiua ki te rangi, whiua ki ngā iwi katoa.</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Kaua rawa rā e tukua e kia memeha e</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Whakarongo, ki te reo Māori e karanga nei</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Whakarongo, ki ngā akoranga rangatira</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Tēnā kia purea e te hauora e</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   He kupu tukuiho mō tēnei reanga.  He kupu tukuiho mō tēnei reanga</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rPr lang="en-GB" sz="1200">
                <a:latin typeface="Open Sans"/>
                <a:ea typeface="Open Sans"/>
                <a:cs typeface="Open Sans"/>
                <a:sym typeface="Open Sans"/>
              </a:rPr>
              <a:t>         Whakarongo!   Tēnā whakarongo!</a:t>
            </a:r>
            <a:endParaRPr sz="1200">
              <a:latin typeface="Open Sans"/>
              <a:ea typeface="Open Sans"/>
              <a:cs typeface="Open Sans"/>
              <a:sym typeface="Open Sans"/>
            </a:endParaRPr>
          </a:p>
          <a:p>
            <a:pPr indent="0" lvl="0" marL="0" marR="0" rtl="0" algn="ctr">
              <a:lnSpc>
                <a:spcPct val="150000"/>
              </a:lnSpc>
              <a:spcBef>
                <a:spcPts val="0"/>
              </a:spcBef>
              <a:spcAft>
                <a:spcPts val="0"/>
              </a:spcAft>
              <a:buNone/>
            </a:pPr>
            <a:r>
              <a:t/>
            </a:r>
            <a:endParaRPr sz="1200">
              <a:latin typeface="Comfortaa"/>
              <a:ea typeface="Comfortaa"/>
              <a:cs typeface="Comfortaa"/>
              <a:sym typeface="Comfortaa"/>
            </a:endParaRPr>
          </a:p>
        </p:txBody>
      </p:sp>
      <p:sp>
        <p:nvSpPr>
          <p:cNvPr id="235" name="Google Shape;235;p29"/>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0944D"/>
                </a:solidFill>
                <a:latin typeface="Open Sans"/>
                <a:ea typeface="Open Sans"/>
                <a:cs typeface="Open Sans"/>
                <a:sym typeface="Open Sans"/>
              </a:rPr>
              <a:t>WAIATA</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FBBC04"/>
                </a:solidFill>
                <a:latin typeface="Open Sans"/>
                <a:ea typeface="Open Sans"/>
                <a:cs typeface="Open Sans"/>
                <a:sym typeface="Open Sans"/>
              </a:rPr>
              <a:t>SING</a:t>
            </a:r>
            <a:endParaRPr b="1" sz="1200">
              <a:solidFill>
                <a:srgbClr val="FBBC04"/>
              </a:solidFill>
              <a:latin typeface="Open Sans"/>
              <a:ea typeface="Open Sans"/>
              <a:cs typeface="Open Sans"/>
              <a:sym typeface="Open Sans"/>
            </a:endParaRPr>
          </a:p>
        </p:txBody>
      </p:sp>
      <p:pic>
        <p:nvPicPr>
          <p:cNvPr id="236" name="Google Shape;236;p29"/>
          <p:cNvPicPr preferRelativeResize="0"/>
          <p:nvPr/>
        </p:nvPicPr>
        <p:blipFill rotWithShape="1">
          <a:blip r:embed="rId4">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0"/>
          <p:cNvPicPr preferRelativeResize="0"/>
          <p:nvPr/>
        </p:nvPicPr>
        <p:blipFill>
          <a:blip r:embed="rId3">
            <a:alphaModFix/>
          </a:blip>
          <a:stretch>
            <a:fillRect/>
          </a:stretch>
        </p:blipFill>
        <p:spPr>
          <a:xfrm>
            <a:off x="0" y="0"/>
            <a:ext cx="1726075" cy="1726075"/>
          </a:xfrm>
          <a:prstGeom prst="rect">
            <a:avLst/>
          </a:prstGeom>
          <a:noFill/>
          <a:ln>
            <a:noFill/>
          </a:ln>
        </p:spPr>
      </p:pic>
      <p:sp>
        <p:nvSpPr>
          <p:cNvPr id="242" name="Google Shape;242;p30"/>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0"/>
          <p:cNvSpPr txBox="1"/>
          <p:nvPr/>
        </p:nvSpPr>
        <p:spPr>
          <a:xfrm>
            <a:off x="183675" y="4141475"/>
            <a:ext cx="1359000" cy="64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200">
              <a:solidFill>
                <a:schemeClr val="lt1"/>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lang="en-GB" sz="1200">
                <a:solidFill>
                  <a:srgbClr val="F0944D"/>
                </a:solidFill>
                <a:latin typeface="Open Sans"/>
                <a:ea typeface="Open Sans"/>
                <a:cs typeface="Open Sans"/>
                <a:sym typeface="Open Sans"/>
              </a:rPr>
              <a:t> Practice actions </a:t>
            </a:r>
            <a:r>
              <a:rPr lang="en-GB" sz="1200">
                <a:solidFill>
                  <a:schemeClr val="lt1"/>
                </a:solidFill>
                <a:latin typeface="Open Sans"/>
                <a:ea typeface="Open Sans"/>
                <a:cs typeface="Open Sans"/>
                <a:sym typeface="Open Sans"/>
              </a:rPr>
              <a:t>with the video</a:t>
            </a:r>
            <a:endParaRPr sz="1200">
              <a:solidFill>
                <a:srgbClr val="F0944D"/>
              </a:solidFill>
              <a:latin typeface="Open Sans"/>
              <a:ea typeface="Open Sans"/>
              <a:cs typeface="Open Sans"/>
              <a:sym typeface="Open Sans"/>
            </a:endParaRPr>
          </a:p>
          <a:p>
            <a:pPr indent="0" lvl="0" marL="0" rtl="0" algn="ctr">
              <a:spcBef>
                <a:spcPts val="0"/>
              </a:spcBef>
              <a:spcAft>
                <a:spcPts val="0"/>
              </a:spcAft>
              <a:buNone/>
            </a:pPr>
            <a:r>
              <a:t/>
            </a:r>
            <a:endParaRPr sz="1200">
              <a:solidFill>
                <a:srgbClr val="F0944D"/>
              </a:solidFill>
              <a:latin typeface="Open Sans"/>
              <a:ea typeface="Open Sans"/>
              <a:cs typeface="Open Sans"/>
              <a:sym typeface="Open Sans"/>
            </a:endParaRPr>
          </a:p>
        </p:txBody>
      </p:sp>
      <p:sp>
        <p:nvSpPr>
          <p:cNvPr id="244" name="Google Shape;244;p30"/>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0944D"/>
                </a:solidFill>
                <a:latin typeface="Open Sans"/>
                <a:ea typeface="Open Sans"/>
                <a:cs typeface="Open Sans"/>
                <a:sym typeface="Open Sans"/>
              </a:rPr>
              <a:t>WAIATA</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FBBC04"/>
                </a:solidFill>
                <a:latin typeface="Open Sans"/>
                <a:ea typeface="Open Sans"/>
                <a:cs typeface="Open Sans"/>
                <a:sym typeface="Open Sans"/>
              </a:rPr>
              <a:t>SING</a:t>
            </a:r>
            <a:endParaRPr b="1" sz="1200">
              <a:solidFill>
                <a:srgbClr val="FBBC04"/>
              </a:solidFill>
              <a:latin typeface="Open Sans"/>
              <a:ea typeface="Open Sans"/>
              <a:cs typeface="Open Sans"/>
              <a:sym typeface="Open Sans"/>
            </a:endParaRPr>
          </a:p>
        </p:txBody>
      </p:sp>
      <p:sp>
        <p:nvSpPr>
          <p:cNvPr id="245" name="Google Shape;245;p30"/>
          <p:cNvSpPr txBox="1"/>
          <p:nvPr>
            <p:ph idx="4294967295" type="subTitle"/>
          </p:nvPr>
        </p:nvSpPr>
        <p:spPr>
          <a:xfrm>
            <a:off x="2290100" y="242650"/>
            <a:ext cx="6278100" cy="4026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b="1" lang="en-GB">
                <a:solidFill>
                  <a:srgbClr val="F0944D"/>
                </a:solidFill>
                <a:latin typeface="Open Sans"/>
                <a:ea typeface="Open Sans"/>
                <a:cs typeface="Open Sans"/>
                <a:sym typeface="Open Sans"/>
              </a:rPr>
              <a:t>Learn this </a:t>
            </a:r>
            <a:r>
              <a:rPr b="1" lang="en-GB">
                <a:solidFill>
                  <a:srgbClr val="F0944D"/>
                </a:solidFill>
                <a:latin typeface="Open Sans"/>
                <a:ea typeface="Open Sans"/>
                <a:cs typeface="Open Sans"/>
                <a:sym typeface="Open Sans"/>
              </a:rPr>
              <a:t>beautiful</a:t>
            </a:r>
            <a:r>
              <a:rPr b="1" lang="en-GB">
                <a:solidFill>
                  <a:srgbClr val="F0944D"/>
                </a:solidFill>
                <a:latin typeface="Open Sans"/>
                <a:ea typeface="Open Sans"/>
                <a:cs typeface="Open Sans"/>
                <a:sym typeface="Open Sans"/>
              </a:rPr>
              <a:t> waiata - </a:t>
            </a:r>
            <a:r>
              <a:rPr b="1" lang="en-GB">
                <a:solidFill>
                  <a:srgbClr val="FBBC04"/>
                </a:solidFill>
                <a:latin typeface="Open Sans"/>
                <a:ea typeface="Open Sans"/>
                <a:cs typeface="Open Sans"/>
                <a:sym typeface="Open Sans"/>
              </a:rPr>
              <a:t>Whakaronga</a:t>
            </a:r>
            <a:endParaRPr b="1">
              <a:solidFill>
                <a:srgbClr val="FBBC04"/>
              </a:solidFill>
              <a:latin typeface="Open Sans"/>
              <a:ea typeface="Open Sans"/>
              <a:cs typeface="Open Sans"/>
              <a:sym typeface="Open Sans"/>
            </a:endParaRPr>
          </a:p>
        </p:txBody>
      </p:sp>
      <p:pic>
        <p:nvPicPr>
          <p:cNvPr id="246" name="Google Shape;246;p30" title="Whakarongo">
            <a:hlinkClick r:id="rId4"/>
          </p:cNvPr>
          <p:cNvPicPr preferRelativeResize="0"/>
          <p:nvPr/>
        </p:nvPicPr>
        <p:blipFill>
          <a:blip r:embed="rId5">
            <a:alphaModFix/>
          </a:blip>
          <a:stretch>
            <a:fillRect/>
          </a:stretch>
        </p:blipFill>
        <p:spPr>
          <a:xfrm>
            <a:off x="2290088" y="715475"/>
            <a:ext cx="6278024" cy="4068300"/>
          </a:xfrm>
          <a:prstGeom prst="rect">
            <a:avLst/>
          </a:prstGeom>
          <a:noFill/>
          <a:ln>
            <a:noFill/>
          </a:ln>
        </p:spPr>
      </p:pic>
      <p:pic>
        <p:nvPicPr>
          <p:cNvPr id="247" name="Google Shape;247;p30"/>
          <p:cNvPicPr preferRelativeResize="0"/>
          <p:nvPr/>
        </p:nvPicPr>
        <p:blipFill rotWithShape="1">
          <a:blip r:embed="rId6">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1"/>
          <p:cNvPicPr preferRelativeResize="0"/>
          <p:nvPr/>
        </p:nvPicPr>
        <p:blipFill>
          <a:blip r:embed="rId3">
            <a:alphaModFix/>
          </a:blip>
          <a:stretch>
            <a:fillRect/>
          </a:stretch>
        </p:blipFill>
        <p:spPr>
          <a:xfrm>
            <a:off x="0" y="0"/>
            <a:ext cx="1726075" cy="1726075"/>
          </a:xfrm>
          <a:prstGeom prst="rect">
            <a:avLst/>
          </a:prstGeom>
          <a:noFill/>
          <a:ln>
            <a:noFill/>
          </a:ln>
        </p:spPr>
      </p:pic>
      <p:sp>
        <p:nvSpPr>
          <p:cNvPr id="253" name="Google Shape;253;p31"/>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txBox="1"/>
          <p:nvPr/>
        </p:nvSpPr>
        <p:spPr>
          <a:xfrm>
            <a:off x="209800" y="4293875"/>
            <a:ext cx="1359000" cy="64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F0944D"/>
                </a:solidFill>
                <a:latin typeface="Open Sans"/>
                <a:ea typeface="Open Sans"/>
                <a:cs typeface="Open Sans"/>
                <a:sym typeface="Open Sans"/>
              </a:rPr>
              <a:t>Sing along</a:t>
            </a:r>
            <a:r>
              <a:rPr lang="en-GB" sz="1200">
                <a:solidFill>
                  <a:srgbClr val="FFFFFF"/>
                </a:solidFill>
                <a:latin typeface="Open Sans"/>
                <a:ea typeface="Open Sans"/>
                <a:cs typeface="Open Sans"/>
                <a:sym typeface="Open Sans"/>
              </a:rPr>
              <a:t> with Taoroa School</a:t>
            </a:r>
            <a:endParaRPr sz="1200">
              <a:solidFill>
                <a:srgbClr val="FFFFFF"/>
              </a:solidFill>
              <a:latin typeface="Open Sans"/>
              <a:ea typeface="Open Sans"/>
              <a:cs typeface="Open Sans"/>
              <a:sym typeface="Open Sans"/>
            </a:endParaRPr>
          </a:p>
        </p:txBody>
      </p:sp>
      <p:sp>
        <p:nvSpPr>
          <p:cNvPr id="255" name="Google Shape;255;p31"/>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0944D"/>
                </a:solidFill>
                <a:latin typeface="Open Sans"/>
                <a:ea typeface="Open Sans"/>
                <a:cs typeface="Open Sans"/>
                <a:sym typeface="Open Sans"/>
              </a:rPr>
              <a:t>WAIATA</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FBBC04"/>
                </a:solidFill>
                <a:latin typeface="Open Sans"/>
                <a:ea typeface="Open Sans"/>
                <a:cs typeface="Open Sans"/>
                <a:sym typeface="Open Sans"/>
              </a:rPr>
              <a:t>SING</a:t>
            </a:r>
            <a:endParaRPr b="1" sz="1200">
              <a:solidFill>
                <a:srgbClr val="FBBC04"/>
              </a:solidFill>
              <a:latin typeface="Open Sans"/>
              <a:ea typeface="Open Sans"/>
              <a:cs typeface="Open Sans"/>
              <a:sym typeface="Open Sans"/>
            </a:endParaRPr>
          </a:p>
        </p:txBody>
      </p:sp>
      <p:sp>
        <p:nvSpPr>
          <p:cNvPr id="256" name="Google Shape;256;p31"/>
          <p:cNvSpPr txBox="1"/>
          <p:nvPr>
            <p:ph idx="4294967295" type="subTitle"/>
          </p:nvPr>
        </p:nvSpPr>
        <p:spPr>
          <a:xfrm>
            <a:off x="2874138" y="395050"/>
            <a:ext cx="5109900" cy="4026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b="1" lang="en-GB">
                <a:solidFill>
                  <a:srgbClr val="F0944D"/>
                </a:solidFill>
                <a:latin typeface="Open Sans"/>
                <a:ea typeface="Open Sans"/>
                <a:cs typeface="Open Sans"/>
                <a:sym typeface="Open Sans"/>
              </a:rPr>
              <a:t>Waiata with</a:t>
            </a:r>
            <a:r>
              <a:rPr b="1" lang="en-GB">
                <a:solidFill>
                  <a:srgbClr val="6FA8DC"/>
                </a:solidFill>
                <a:latin typeface="Open Sans"/>
                <a:ea typeface="Open Sans"/>
                <a:cs typeface="Open Sans"/>
                <a:sym typeface="Open Sans"/>
              </a:rPr>
              <a:t> </a:t>
            </a:r>
            <a:r>
              <a:rPr b="1" lang="en-GB">
                <a:solidFill>
                  <a:srgbClr val="FBBC04"/>
                </a:solidFill>
                <a:latin typeface="Open Sans"/>
                <a:ea typeface="Open Sans"/>
                <a:cs typeface="Open Sans"/>
                <a:sym typeface="Open Sans"/>
              </a:rPr>
              <a:t>Taoroa School</a:t>
            </a:r>
            <a:endParaRPr b="1">
              <a:solidFill>
                <a:srgbClr val="FBBC04"/>
              </a:solidFill>
              <a:latin typeface="Open Sans"/>
              <a:ea typeface="Open Sans"/>
              <a:cs typeface="Open Sans"/>
              <a:sym typeface="Open Sans"/>
            </a:endParaRPr>
          </a:p>
        </p:txBody>
      </p:sp>
      <p:pic>
        <p:nvPicPr>
          <p:cNvPr id="257" name="Google Shape;257;p31" title="Whakarongo - Taoroa School">
            <a:hlinkClick r:id="rId4"/>
          </p:cNvPr>
          <p:cNvPicPr preferRelativeResize="0"/>
          <p:nvPr/>
        </p:nvPicPr>
        <p:blipFill>
          <a:blip r:embed="rId5">
            <a:alphaModFix/>
          </a:blip>
          <a:stretch>
            <a:fillRect/>
          </a:stretch>
        </p:blipFill>
        <p:spPr>
          <a:xfrm>
            <a:off x="2789875" y="977350"/>
            <a:ext cx="5278424" cy="3958825"/>
          </a:xfrm>
          <a:prstGeom prst="rect">
            <a:avLst/>
          </a:prstGeom>
          <a:noFill/>
          <a:ln>
            <a:noFill/>
          </a:ln>
        </p:spPr>
      </p:pic>
      <p:pic>
        <p:nvPicPr>
          <p:cNvPr id="258" name="Google Shape;258;p31"/>
          <p:cNvPicPr preferRelativeResize="0"/>
          <p:nvPr/>
        </p:nvPicPr>
        <p:blipFill rotWithShape="1">
          <a:blip r:embed="rId6">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2"/>
          <p:cNvPicPr preferRelativeResize="0"/>
          <p:nvPr/>
        </p:nvPicPr>
        <p:blipFill>
          <a:blip r:embed="rId3">
            <a:alphaModFix/>
          </a:blip>
          <a:stretch>
            <a:fillRect/>
          </a:stretch>
        </p:blipFill>
        <p:spPr>
          <a:xfrm>
            <a:off x="0" y="0"/>
            <a:ext cx="1726075" cy="1726075"/>
          </a:xfrm>
          <a:prstGeom prst="rect">
            <a:avLst/>
          </a:prstGeom>
          <a:noFill/>
          <a:ln>
            <a:noFill/>
          </a:ln>
        </p:spPr>
      </p:pic>
      <p:sp>
        <p:nvSpPr>
          <p:cNvPr id="264" name="Google Shape;264;p32"/>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2"/>
          <p:cNvSpPr txBox="1"/>
          <p:nvPr/>
        </p:nvSpPr>
        <p:spPr>
          <a:xfrm>
            <a:off x="1975825" y="292325"/>
            <a:ext cx="7087500" cy="221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444444"/>
                </a:solidFill>
                <a:latin typeface="Open Sans"/>
                <a:ea typeface="Open Sans"/>
                <a:cs typeface="Open Sans"/>
                <a:sym typeface="Open Sans"/>
              </a:rPr>
              <a:t>Make a recording of your kōrero and share with us!</a:t>
            </a:r>
            <a:endParaRPr sz="1600">
              <a:solidFill>
                <a:srgbClr val="444444"/>
              </a:solidFill>
              <a:latin typeface="Open Sans"/>
              <a:ea typeface="Open Sans"/>
              <a:cs typeface="Open Sans"/>
              <a:sym typeface="Open Sans"/>
            </a:endParaRPr>
          </a:p>
          <a:p>
            <a:pPr indent="0" lvl="0" marL="0" rtl="0" algn="l">
              <a:lnSpc>
                <a:spcPct val="115000"/>
              </a:lnSpc>
              <a:spcBef>
                <a:spcPts val="600"/>
              </a:spcBef>
              <a:spcAft>
                <a:spcPts val="0"/>
              </a:spcAft>
              <a:buNone/>
            </a:pPr>
            <a:r>
              <a:rPr lang="en-GB">
                <a:solidFill>
                  <a:srgbClr val="444444"/>
                </a:solidFill>
                <a:latin typeface="Open Sans"/>
                <a:ea typeface="Open Sans"/>
                <a:cs typeface="Open Sans"/>
                <a:sym typeface="Open Sans"/>
              </a:rPr>
              <a:t>I</a:t>
            </a:r>
            <a:r>
              <a:rPr lang="en-GB">
                <a:solidFill>
                  <a:srgbClr val="444444"/>
                </a:solidFill>
                <a:latin typeface="Open Sans"/>
                <a:ea typeface="Open Sans"/>
                <a:cs typeface="Open Sans"/>
                <a:sym typeface="Open Sans"/>
              </a:rPr>
              <a:t>f you want, make your clip famous by having it featured on our resource for schools around Aotearoa!</a:t>
            </a:r>
            <a:endParaRPr>
              <a:solidFill>
                <a:srgbClr val="444444"/>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a:solidFill>
                  <a:srgbClr val="444444"/>
                </a:solidFill>
                <a:latin typeface="Open Sans"/>
                <a:ea typeface="Open Sans"/>
                <a:cs typeface="Open Sans"/>
                <a:sym typeface="Open Sans"/>
              </a:rPr>
              <a:t>Tag us on Facebook or Insta	@</a:t>
            </a:r>
            <a:r>
              <a:rPr lang="en-GB" u="sng">
                <a:solidFill>
                  <a:schemeClr val="hlink"/>
                </a:solidFill>
                <a:latin typeface="Open Sans"/>
                <a:ea typeface="Open Sans"/>
                <a:cs typeface="Open Sans"/>
                <a:sym typeface="Open Sans"/>
                <a:hlinkClick r:id="rId4"/>
              </a:rPr>
              <a:t>KotuiAkoVLN</a:t>
            </a:r>
            <a:endParaRPr>
              <a:solidFill>
                <a:srgbClr val="444444"/>
              </a:solidFill>
              <a:latin typeface="Open Sans"/>
              <a:ea typeface="Open Sans"/>
              <a:cs typeface="Open Sans"/>
              <a:sym typeface="Open Sans"/>
            </a:endParaRPr>
          </a:p>
          <a:p>
            <a:pPr indent="0" lvl="0" marL="0" rtl="0" algn="l">
              <a:lnSpc>
                <a:spcPct val="115000"/>
              </a:lnSpc>
              <a:spcBef>
                <a:spcPts val="600"/>
              </a:spcBef>
              <a:spcAft>
                <a:spcPts val="0"/>
              </a:spcAft>
              <a:buNone/>
            </a:pPr>
            <a:r>
              <a:t/>
            </a:r>
            <a:endParaRPr>
              <a:solidFill>
                <a:srgbClr val="444444"/>
              </a:solidFill>
              <a:latin typeface="Open Sans"/>
              <a:ea typeface="Open Sans"/>
              <a:cs typeface="Open Sans"/>
              <a:sym typeface="Open Sans"/>
            </a:endParaRPr>
          </a:p>
          <a:p>
            <a:pPr indent="0" lvl="0" marL="0" rtl="0" algn="l">
              <a:lnSpc>
                <a:spcPct val="115000"/>
              </a:lnSpc>
              <a:spcBef>
                <a:spcPts val="600"/>
              </a:spcBef>
              <a:spcAft>
                <a:spcPts val="0"/>
              </a:spcAft>
              <a:buNone/>
            </a:pPr>
            <a:r>
              <a:t/>
            </a:r>
            <a:endParaRPr>
              <a:solidFill>
                <a:srgbClr val="444444"/>
              </a:solidFill>
              <a:latin typeface="Open Sans"/>
              <a:ea typeface="Open Sans"/>
              <a:cs typeface="Open Sans"/>
              <a:sym typeface="Open Sans"/>
            </a:endParaRPr>
          </a:p>
          <a:p>
            <a:pPr indent="0" lvl="0" marL="0" rtl="0" algn="l">
              <a:lnSpc>
                <a:spcPct val="115000"/>
              </a:lnSpc>
              <a:spcBef>
                <a:spcPts val="600"/>
              </a:spcBef>
              <a:spcAft>
                <a:spcPts val="600"/>
              </a:spcAft>
              <a:buNone/>
            </a:pPr>
            <a:r>
              <a:rPr lang="en-GB">
                <a:solidFill>
                  <a:srgbClr val="444444"/>
                </a:solidFill>
                <a:latin typeface="Open Sans SemiBold"/>
                <a:ea typeface="Open Sans SemiBold"/>
                <a:cs typeface="Open Sans SemiBold"/>
                <a:sym typeface="Open Sans SemiBold"/>
              </a:rPr>
              <a:t>There are many ways to record!</a:t>
            </a:r>
            <a:endParaRPr>
              <a:solidFill>
                <a:srgbClr val="444444"/>
              </a:solidFill>
              <a:latin typeface="Open Sans SemiBold"/>
              <a:ea typeface="Open Sans SemiBold"/>
              <a:cs typeface="Open Sans SemiBold"/>
              <a:sym typeface="Open Sans SemiBold"/>
            </a:endParaRPr>
          </a:p>
        </p:txBody>
      </p:sp>
      <p:sp>
        <p:nvSpPr>
          <p:cNvPr id="266" name="Google Shape;266;p32"/>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666666"/>
                </a:solidFill>
                <a:latin typeface="Open Sans"/>
                <a:ea typeface="Open Sans"/>
                <a:cs typeface="Open Sans"/>
                <a:sym typeface="Open Sans"/>
              </a:rPr>
              <a:t>TOHA</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B7B7B7"/>
                </a:solidFill>
                <a:latin typeface="Open Sans"/>
                <a:ea typeface="Open Sans"/>
                <a:cs typeface="Open Sans"/>
                <a:sym typeface="Open Sans"/>
              </a:rPr>
              <a:t>SHARE</a:t>
            </a:r>
            <a:endParaRPr b="1" sz="1200">
              <a:solidFill>
                <a:srgbClr val="B7B7B7"/>
              </a:solidFill>
              <a:latin typeface="Open Sans"/>
              <a:ea typeface="Open Sans"/>
              <a:cs typeface="Open Sans"/>
              <a:sym typeface="Open Sans"/>
            </a:endParaRPr>
          </a:p>
        </p:txBody>
      </p:sp>
      <p:sp>
        <p:nvSpPr>
          <p:cNvPr id="267" name="Google Shape;267;p32"/>
          <p:cNvSpPr txBox="1"/>
          <p:nvPr/>
        </p:nvSpPr>
        <p:spPr>
          <a:xfrm>
            <a:off x="191225" y="3975475"/>
            <a:ext cx="1306500" cy="103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200">
                <a:solidFill>
                  <a:srgbClr val="C27BA0"/>
                </a:solidFill>
                <a:latin typeface="Comfortaa"/>
                <a:ea typeface="Comfortaa"/>
                <a:cs typeface="Comfortaa"/>
                <a:sym typeface="Comfortaa"/>
              </a:rPr>
              <a:t>On a device</a:t>
            </a:r>
            <a:r>
              <a:rPr lang="en-GB" sz="1200">
                <a:solidFill>
                  <a:srgbClr val="C27BA0"/>
                </a:solidFill>
                <a:latin typeface="Comfortaa"/>
                <a:ea typeface="Comfortaa"/>
                <a:cs typeface="Comfortaa"/>
                <a:sym typeface="Comfortaa"/>
              </a:rPr>
              <a:t> </a:t>
            </a:r>
            <a:endParaRPr sz="1200">
              <a:solidFill>
                <a:srgbClr val="C27BA0"/>
              </a:solidFill>
              <a:latin typeface="Comfortaa"/>
              <a:ea typeface="Comfortaa"/>
              <a:cs typeface="Comfortaa"/>
              <a:sym typeface="Comfortaa"/>
            </a:endParaRPr>
          </a:p>
          <a:p>
            <a:pPr indent="0" lvl="0" marL="0" marR="0" rtl="0" algn="ctr">
              <a:lnSpc>
                <a:spcPct val="100000"/>
              </a:lnSpc>
              <a:spcBef>
                <a:spcPts val="1000"/>
              </a:spcBef>
              <a:spcAft>
                <a:spcPts val="1000"/>
              </a:spcAft>
              <a:buNone/>
            </a:pPr>
            <a:r>
              <a:rPr lang="en-GB" sz="1200">
                <a:solidFill>
                  <a:srgbClr val="FFFFFF"/>
                </a:solidFill>
                <a:latin typeface="Comfortaa"/>
                <a:ea typeface="Comfortaa"/>
                <a:cs typeface="Comfortaa"/>
                <a:sym typeface="Comfortaa"/>
              </a:rPr>
              <a:t>Record one, two or all of the phrases!</a:t>
            </a:r>
            <a:endParaRPr sz="1200">
              <a:solidFill>
                <a:srgbClr val="FFFFFF"/>
              </a:solidFill>
              <a:latin typeface="Comfortaa"/>
              <a:ea typeface="Comfortaa"/>
              <a:cs typeface="Comfortaa"/>
              <a:sym typeface="Comfortaa"/>
            </a:endParaRPr>
          </a:p>
        </p:txBody>
      </p:sp>
      <p:pic>
        <p:nvPicPr>
          <p:cNvPr id="268" name="Google Shape;268;p32"/>
          <p:cNvPicPr preferRelativeResize="0"/>
          <p:nvPr/>
        </p:nvPicPr>
        <p:blipFill>
          <a:blip r:embed="rId5">
            <a:alphaModFix/>
          </a:blip>
          <a:stretch>
            <a:fillRect/>
          </a:stretch>
        </p:blipFill>
        <p:spPr>
          <a:xfrm>
            <a:off x="2376325" y="3151700"/>
            <a:ext cx="1914624" cy="430800"/>
          </a:xfrm>
          <a:prstGeom prst="rect">
            <a:avLst/>
          </a:prstGeom>
          <a:noFill/>
          <a:ln>
            <a:noFill/>
          </a:ln>
        </p:spPr>
      </p:pic>
      <p:grpSp>
        <p:nvGrpSpPr>
          <p:cNvPr id="269" name="Google Shape;269;p32"/>
          <p:cNvGrpSpPr/>
          <p:nvPr/>
        </p:nvGrpSpPr>
        <p:grpSpPr>
          <a:xfrm>
            <a:off x="4701200" y="3028075"/>
            <a:ext cx="3016450" cy="1984500"/>
            <a:chOff x="4119350" y="3028075"/>
            <a:chExt cx="3016450" cy="1984500"/>
          </a:xfrm>
        </p:grpSpPr>
        <p:pic>
          <p:nvPicPr>
            <p:cNvPr id="270" name="Google Shape;270;p32"/>
            <p:cNvPicPr preferRelativeResize="0"/>
            <p:nvPr/>
          </p:nvPicPr>
          <p:blipFill rotWithShape="1">
            <a:blip r:embed="rId6">
              <a:alphaModFix/>
            </a:blip>
            <a:srcRect b="13015" l="12399" r="13532" t="13820"/>
            <a:stretch/>
          </p:blipFill>
          <p:spPr>
            <a:xfrm>
              <a:off x="4119350" y="3028075"/>
              <a:ext cx="3016450" cy="1984500"/>
            </a:xfrm>
            <a:prstGeom prst="rect">
              <a:avLst/>
            </a:prstGeom>
            <a:noFill/>
            <a:ln>
              <a:noFill/>
            </a:ln>
          </p:spPr>
        </p:pic>
        <p:pic>
          <p:nvPicPr>
            <p:cNvPr id="271" name="Google Shape;271;p32"/>
            <p:cNvPicPr preferRelativeResize="0"/>
            <p:nvPr/>
          </p:nvPicPr>
          <p:blipFill rotWithShape="1">
            <a:blip r:embed="rId7">
              <a:alphaModFix/>
            </a:blip>
            <a:srcRect b="0" l="0" r="7766" t="0"/>
            <a:stretch/>
          </p:blipFill>
          <p:spPr>
            <a:xfrm>
              <a:off x="4601000" y="3177575"/>
              <a:ext cx="2081500" cy="1315675"/>
            </a:xfrm>
            <a:prstGeom prst="rect">
              <a:avLst/>
            </a:prstGeom>
            <a:noFill/>
            <a:ln>
              <a:noFill/>
            </a:ln>
          </p:spPr>
        </p:pic>
      </p:grpSp>
      <p:pic>
        <p:nvPicPr>
          <p:cNvPr id="272" name="Google Shape;272;p32"/>
          <p:cNvPicPr preferRelativeResize="0"/>
          <p:nvPr/>
        </p:nvPicPr>
        <p:blipFill>
          <a:blip r:embed="rId8">
            <a:alphaModFix/>
          </a:blip>
          <a:stretch>
            <a:fillRect/>
          </a:stretch>
        </p:blipFill>
        <p:spPr>
          <a:xfrm>
            <a:off x="2043150" y="3975470"/>
            <a:ext cx="1586025" cy="912479"/>
          </a:xfrm>
          <a:prstGeom prst="rect">
            <a:avLst/>
          </a:prstGeom>
          <a:noFill/>
          <a:ln>
            <a:noFill/>
          </a:ln>
        </p:spPr>
      </p:pic>
      <p:grpSp>
        <p:nvGrpSpPr>
          <p:cNvPr id="273" name="Google Shape;273;p32"/>
          <p:cNvGrpSpPr/>
          <p:nvPr/>
        </p:nvGrpSpPr>
        <p:grpSpPr>
          <a:xfrm rot="487224">
            <a:off x="7580397" y="1805911"/>
            <a:ext cx="1286771" cy="2218208"/>
            <a:chOff x="5501250" y="2966825"/>
            <a:chExt cx="1100250" cy="2024275"/>
          </a:xfrm>
        </p:grpSpPr>
        <p:pic>
          <p:nvPicPr>
            <p:cNvPr id="274" name="Google Shape;274;p32"/>
            <p:cNvPicPr preferRelativeResize="0"/>
            <p:nvPr/>
          </p:nvPicPr>
          <p:blipFill rotWithShape="1">
            <a:blip r:embed="rId9">
              <a:alphaModFix/>
            </a:blip>
            <a:srcRect b="0" l="21637" r="24012" t="0"/>
            <a:stretch/>
          </p:blipFill>
          <p:spPr>
            <a:xfrm>
              <a:off x="5501250" y="2966825"/>
              <a:ext cx="1100250" cy="2024275"/>
            </a:xfrm>
            <a:prstGeom prst="rect">
              <a:avLst/>
            </a:prstGeom>
            <a:noFill/>
            <a:ln>
              <a:noFill/>
            </a:ln>
          </p:spPr>
        </p:pic>
        <p:pic>
          <p:nvPicPr>
            <p:cNvPr id="275" name="Google Shape;275;p32"/>
            <p:cNvPicPr preferRelativeResize="0"/>
            <p:nvPr/>
          </p:nvPicPr>
          <p:blipFill rotWithShape="1">
            <a:blip r:embed="rId10">
              <a:alphaModFix/>
            </a:blip>
            <a:srcRect b="309" l="11396" r="15594" t="0"/>
            <a:stretch/>
          </p:blipFill>
          <p:spPr>
            <a:xfrm>
              <a:off x="5676750" y="3266375"/>
              <a:ext cx="803250" cy="1419425"/>
            </a:xfrm>
            <a:prstGeom prst="rect">
              <a:avLst/>
            </a:prstGeom>
            <a:noFill/>
            <a:ln>
              <a:noFill/>
            </a:ln>
          </p:spPr>
        </p:pic>
      </p:grpSp>
      <p:sp>
        <p:nvSpPr>
          <p:cNvPr id="276" name="Google Shape;276;p32"/>
          <p:cNvSpPr txBox="1"/>
          <p:nvPr/>
        </p:nvSpPr>
        <p:spPr>
          <a:xfrm>
            <a:off x="3410425" y="4018775"/>
            <a:ext cx="1188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u="sng">
                <a:solidFill>
                  <a:schemeClr val="hlink"/>
                </a:solidFill>
                <a:latin typeface="Open Sans"/>
                <a:ea typeface="Open Sans"/>
                <a:cs typeface="Open Sans"/>
                <a:sym typeface="Open Sans"/>
                <a:hlinkClick r:id="rId11"/>
              </a:rPr>
              <a:t>Seesaw activity for teachers</a:t>
            </a:r>
            <a:endParaRPr sz="1000">
              <a:latin typeface="Open Sans"/>
              <a:ea typeface="Open Sans"/>
              <a:cs typeface="Open Sans"/>
              <a:sym typeface="Open Sans"/>
            </a:endParaRPr>
          </a:p>
        </p:txBody>
      </p:sp>
      <p:pic>
        <p:nvPicPr>
          <p:cNvPr id="277" name="Google Shape;277;p32"/>
          <p:cNvPicPr preferRelativeResize="0"/>
          <p:nvPr/>
        </p:nvPicPr>
        <p:blipFill rotWithShape="1">
          <a:blip r:embed="rId12">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29298" l="17005" r="16251" t="5664"/>
          <a:stretch/>
        </p:blipFill>
        <p:spPr>
          <a:xfrm>
            <a:off x="75" y="0"/>
            <a:ext cx="2422501" cy="2320301"/>
          </a:xfrm>
          <a:prstGeom prst="rect">
            <a:avLst/>
          </a:prstGeom>
          <a:noFill/>
          <a:ln>
            <a:noFill/>
          </a:ln>
        </p:spPr>
      </p:pic>
      <p:sp>
        <p:nvSpPr>
          <p:cNvPr id="68" name="Google Shape;68;p15"/>
          <p:cNvSpPr/>
          <p:nvPr/>
        </p:nvSpPr>
        <p:spPr>
          <a:xfrm>
            <a:off x="75" y="2148850"/>
            <a:ext cx="2422500" cy="299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ph idx="4294967295" type="subTitle"/>
          </p:nvPr>
        </p:nvSpPr>
        <p:spPr>
          <a:xfrm>
            <a:off x="348225" y="4031625"/>
            <a:ext cx="1726200" cy="88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600">
                <a:solidFill>
                  <a:srgbClr val="666666"/>
                </a:solidFill>
                <a:latin typeface="Open Sans"/>
                <a:ea typeface="Open Sans"/>
                <a:cs typeface="Open Sans"/>
                <a:sym typeface="Open Sans"/>
              </a:rPr>
              <a:t>NAU MAI</a:t>
            </a:r>
            <a:endParaRPr b="1" sz="2600">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2200">
                <a:solidFill>
                  <a:srgbClr val="B7B7B7"/>
                </a:solidFill>
                <a:latin typeface="Open Sans"/>
                <a:ea typeface="Open Sans"/>
                <a:cs typeface="Open Sans"/>
                <a:sym typeface="Open Sans"/>
              </a:rPr>
              <a:t>WELCOME</a:t>
            </a:r>
            <a:endParaRPr b="1" sz="2200">
              <a:solidFill>
                <a:srgbClr val="B7B7B7"/>
              </a:solidFill>
              <a:latin typeface="Open Sans"/>
              <a:ea typeface="Open Sans"/>
              <a:cs typeface="Open Sans"/>
              <a:sym typeface="Open Sans"/>
            </a:endParaRPr>
          </a:p>
        </p:txBody>
      </p:sp>
      <p:sp>
        <p:nvSpPr>
          <p:cNvPr id="70" name="Google Shape;70;p15"/>
          <p:cNvSpPr txBox="1"/>
          <p:nvPr/>
        </p:nvSpPr>
        <p:spPr>
          <a:xfrm>
            <a:off x="2558885" y="521700"/>
            <a:ext cx="6415500" cy="42348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GB" sz="2000">
                <a:solidFill>
                  <a:srgbClr val="999999"/>
                </a:solidFill>
                <a:latin typeface="Open Sans"/>
                <a:ea typeface="Open Sans"/>
                <a:cs typeface="Open Sans"/>
                <a:sym typeface="Open Sans"/>
              </a:rPr>
              <a:t>Nau mai, haere mai koutou katoa</a:t>
            </a:r>
            <a:endParaRPr b="1" sz="2000">
              <a:solidFill>
                <a:srgbClr val="999999"/>
              </a:solidFill>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1100"/>
              <a:buFont typeface="Arial"/>
              <a:buNone/>
            </a:pPr>
            <a:r>
              <a:t/>
            </a:r>
            <a:endParaRPr b="1" sz="2000">
              <a:solidFill>
                <a:srgbClr val="999999"/>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GB" sz="1600">
                <a:solidFill>
                  <a:srgbClr val="434343"/>
                </a:solidFill>
                <a:latin typeface="Open Sans"/>
                <a:ea typeface="Open Sans"/>
                <a:cs typeface="Open Sans"/>
                <a:sym typeface="Open Sans"/>
              </a:rPr>
              <a:t>Please use these resources to support you, your ākonga, kura, whānau and wider community.</a:t>
            </a:r>
            <a:endParaRPr sz="1600">
              <a:solidFill>
                <a:srgbClr val="434343"/>
              </a:solidFill>
              <a:latin typeface="Open Sans"/>
              <a:ea typeface="Open Sans"/>
              <a:cs typeface="Open Sans"/>
              <a:sym typeface="Open Sans"/>
            </a:endParaRPr>
          </a:p>
          <a:p>
            <a:pPr indent="0" lvl="0" marL="0" rtl="0" algn="ctr">
              <a:lnSpc>
                <a:spcPct val="100000"/>
              </a:lnSpc>
              <a:spcBef>
                <a:spcPts val="1000"/>
              </a:spcBef>
              <a:spcAft>
                <a:spcPts val="0"/>
              </a:spcAft>
              <a:buClr>
                <a:schemeClr val="dk1"/>
              </a:buClr>
              <a:buSzPts val="1100"/>
              <a:buFont typeface="Arial"/>
              <a:buNone/>
            </a:pPr>
            <a:r>
              <a:t/>
            </a:r>
            <a:endParaRPr b="1" sz="1600">
              <a:solidFill>
                <a:srgbClr val="666666"/>
              </a:solidFill>
              <a:latin typeface="Open Sans"/>
              <a:ea typeface="Open Sans"/>
              <a:cs typeface="Open Sans"/>
              <a:sym typeface="Open Sans"/>
            </a:endParaRPr>
          </a:p>
          <a:p>
            <a:pPr indent="0" lvl="0" marL="0" rtl="0" algn="ctr">
              <a:lnSpc>
                <a:spcPct val="100000"/>
              </a:lnSpc>
              <a:spcBef>
                <a:spcPts val="1000"/>
              </a:spcBef>
              <a:spcAft>
                <a:spcPts val="0"/>
              </a:spcAft>
              <a:buClr>
                <a:schemeClr val="dk1"/>
              </a:buClr>
              <a:buSzPts val="1100"/>
              <a:buFont typeface="Arial"/>
              <a:buNone/>
            </a:pPr>
            <a:r>
              <a:rPr b="1" lang="en-GB" sz="1600">
                <a:solidFill>
                  <a:srgbClr val="666666"/>
                </a:solidFill>
                <a:latin typeface="Open Sans"/>
                <a:ea typeface="Open Sans"/>
                <a:cs typeface="Open Sans"/>
                <a:sym typeface="Open Sans"/>
              </a:rPr>
              <a:t>Content:</a:t>
            </a:r>
            <a:endParaRPr b="1" sz="1600">
              <a:solidFill>
                <a:srgbClr val="666666"/>
              </a:solidFill>
              <a:latin typeface="Open Sans"/>
              <a:ea typeface="Open Sans"/>
              <a:cs typeface="Open Sans"/>
              <a:sym typeface="Open Sans"/>
            </a:endParaRPr>
          </a:p>
          <a:p>
            <a:pPr indent="-330200" lvl="0" marL="457200" rtl="0" algn="ctr">
              <a:lnSpc>
                <a:spcPct val="115000"/>
              </a:lnSpc>
              <a:spcBef>
                <a:spcPts val="1000"/>
              </a:spcBef>
              <a:spcAft>
                <a:spcPts val="0"/>
              </a:spcAft>
              <a:buClr>
                <a:srgbClr val="666666"/>
              </a:buClr>
              <a:buSzPts val="1600"/>
              <a:buFont typeface="Open Sans"/>
              <a:buAutoNum type="arabicPeriod"/>
            </a:pPr>
            <a:r>
              <a:rPr b="1" lang="en-GB" sz="1600">
                <a:solidFill>
                  <a:schemeClr val="accent5"/>
                </a:solidFill>
                <a:latin typeface="Open Sans"/>
                <a:ea typeface="Open Sans"/>
                <a:cs typeface="Open Sans"/>
                <a:sym typeface="Open Sans"/>
              </a:rPr>
              <a:t>Kōrero</a:t>
            </a:r>
            <a:r>
              <a:rPr b="1" lang="en-GB" sz="1600">
                <a:solidFill>
                  <a:srgbClr val="666666"/>
                </a:solidFill>
                <a:latin typeface="Open Sans"/>
                <a:ea typeface="Open Sans"/>
                <a:cs typeface="Open Sans"/>
                <a:sym typeface="Open Sans"/>
              </a:rPr>
              <a:t> </a:t>
            </a:r>
            <a:r>
              <a:rPr lang="en-GB" sz="1600">
                <a:solidFill>
                  <a:srgbClr val="666666"/>
                </a:solidFill>
                <a:latin typeface="Open Sans"/>
                <a:ea typeface="Open Sans"/>
                <a:cs typeface="Open Sans"/>
                <a:sym typeface="Open Sans"/>
              </a:rPr>
              <a:t>- Speak: Karakia &amp; Pepeha</a:t>
            </a:r>
            <a:endParaRPr sz="1600">
              <a:solidFill>
                <a:srgbClr val="666666"/>
              </a:solidFill>
              <a:latin typeface="Open Sans"/>
              <a:ea typeface="Open Sans"/>
              <a:cs typeface="Open Sans"/>
              <a:sym typeface="Open Sans"/>
            </a:endParaRPr>
          </a:p>
          <a:p>
            <a:pPr indent="-330200" lvl="0" marL="457200" rtl="0" algn="ctr">
              <a:lnSpc>
                <a:spcPct val="115000"/>
              </a:lnSpc>
              <a:spcBef>
                <a:spcPts val="0"/>
              </a:spcBef>
              <a:spcAft>
                <a:spcPts val="0"/>
              </a:spcAft>
              <a:buClr>
                <a:srgbClr val="666666"/>
              </a:buClr>
              <a:buSzPts val="1600"/>
              <a:buFont typeface="Open Sans"/>
              <a:buAutoNum type="arabicPeriod"/>
            </a:pPr>
            <a:r>
              <a:rPr b="1" lang="en-GB" sz="1600">
                <a:solidFill>
                  <a:srgbClr val="FF0000"/>
                </a:solidFill>
                <a:latin typeface="Open Sans"/>
                <a:ea typeface="Open Sans"/>
                <a:cs typeface="Open Sans"/>
                <a:sym typeface="Open Sans"/>
              </a:rPr>
              <a:t>Ako</a:t>
            </a:r>
            <a:r>
              <a:rPr b="1" lang="en-GB" sz="1600">
                <a:solidFill>
                  <a:srgbClr val="666666"/>
                </a:solidFill>
                <a:latin typeface="Open Sans"/>
                <a:ea typeface="Open Sans"/>
                <a:cs typeface="Open Sans"/>
                <a:sym typeface="Open Sans"/>
              </a:rPr>
              <a:t> </a:t>
            </a:r>
            <a:r>
              <a:rPr lang="en-GB" sz="1600">
                <a:solidFill>
                  <a:srgbClr val="666666"/>
                </a:solidFill>
                <a:latin typeface="Open Sans"/>
                <a:ea typeface="Open Sans"/>
                <a:cs typeface="Open Sans"/>
                <a:sym typeface="Open Sans"/>
              </a:rPr>
              <a:t>- Learn: Phrases about Auronga/ Emotions</a:t>
            </a:r>
            <a:endParaRPr sz="1600">
              <a:solidFill>
                <a:srgbClr val="666666"/>
              </a:solidFill>
              <a:latin typeface="Open Sans"/>
              <a:ea typeface="Open Sans"/>
              <a:cs typeface="Open Sans"/>
              <a:sym typeface="Open Sans"/>
            </a:endParaRPr>
          </a:p>
          <a:p>
            <a:pPr indent="-330200" lvl="0" marL="457200" rtl="0" algn="ctr">
              <a:lnSpc>
                <a:spcPct val="115000"/>
              </a:lnSpc>
              <a:spcBef>
                <a:spcPts val="0"/>
              </a:spcBef>
              <a:spcAft>
                <a:spcPts val="0"/>
              </a:spcAft>
              <a:buClr>
                <a:srgbClr val="666666"/>
              </a:buClr>
              <a:buSzPts val="1600"/>
              <a:buFont typeface="Open Sans"/>
              <a:buAutoNum type="arabicPeriod"/>
            </a:pPr>
            <a:r>
              <a:rPr b="1" lang="en-GB" sz="1600">
                <a:solidFill>
                  <a:srgbClr val="F1C232"/>
                </a:solidFill>
                <a:latin typeface="Open Sans"/>
                <a:ea typeface="Open Sans"/>
                <a:cs typeface="Open Sans"/>
                <a:sym typeface="Open Sans"/>
              </a:rPr>
              <a:t>Pānui</a:t>
            </a:r>
            <a:r>
              <a:rPr b="1" lang="en-GB" sz="1600">
                <a:solidFill>
                  <a:srgbClr val="666666"/>
                </a:solidFill>
                <a:latin typeface="Open Sans"/>
                <a:ea typeface="Open Sans"/>
                <a:cs typeface="Open Sans"/>
                <a:sym typeface="Open Sans"/>
              </a:rPr>
              <a:t> </a:t>
            </a:r>
            <a:r>
              <a:rPr lang="en-GB" sz="1600">
                <a:solidFill>
                  <a:srgbClr val="666666"/>
                </a:solidFill>
                <a:latin typeface="Open Sans"/>
                <a:ea typeface="Open Sans"/>
                <a:cs typeface="Open Sans"/>
                <a:sym typeface="Open Sans"/>
              </a:rPr>
              <a:t>- Read: Whakataukī/ proverbs and kīwaha/ sayings</a:t>
            </a:r>
            <a:endParaRPr sz="1600">
              <a:solidFill>
                <a:srgbClr val="666666"/>
              </a:solidFill>
              <a:latin typeface="Open Sans"/>
              <a:ea typeface="Open Sans"/>
              <a:cs typeface="Open Sans"/>
              <a:sym typeface="Open Sans"/>
            </a:endParaRPr>
          </a:p>
          <a:p>
            <a:pPr indent="-330200" lvl="0" marL="457200" rtl="0" algn="ctr">
              <a:lnSpc>
                <a:spcPct val="115000"/>
              </a:lnSpc>
              <a:spcBef>
                <a:spcPts val="0"/>
              </a:spcBef>
              <a:spcAft>
                <a:spcPts val="0"/>
              </a:spcAft>
              <a:buClr>
                <a:srgbClr val="666666"/>
              </a:buClr>
              <a:buSzPts val="1600"/>
              <a:buFont typeface="Open Sans"/>
              <a:buAutoNum type="arabicPeriod"/>
            </a:pPr>
            <a:r>
              <a:rPr b="1" lang="en-GB" sz="1600">
                <a:solidFill>
                  <a:srgbClr val="FF9900"/>
                </a:solidFill>
                <a:latin typeface="Open Sans"/>
                <a:ea typeface="Open Sans"/>
                <a:cs typeface="Open Sans"/>
                <a:sym typeface="Open Sans"/>
              </a:rPr>
              <a:t>Waiata</a:t>
            </a:r>
            <a:r>
              <a:rPr b="1" lang="en-GB" sz="1600">
                <a:solidFill>
                  <a:srgbClr val="666666"/>
                </a:solidFill>
                <a:latin typeface="Open Sans"/>
                <a:ea typeface="Open Sans"/>
                <a:cs typeface="Open Sans"/>
                <a:sym typeface="Open Sans"/>
              </a:rPr>
              <a:t> </a:t>
            </a:r>
            <a:r>
              <a:rPr lang="en-GB" sz="1600">
                <a:solidFill>
                  <a:srgbClr val="666666"/>
                </a:solidFill>
                <a:latin typeface="Open Sans"/>
                <a:ea typeface="Open Sans"/>
                <a:cs typeface="Open Sans"/>
                <a:sym typeface="Open Sans"/>
              </a:rPr>
              <a:t>- Sing: A waiata to learn, practice and sing</a:t>
            </a:r>
            <a:endParaRPr sz="1600">
              <a:solidFill>
                <a:srgbClr val="666666"/>
              </a:solidFill>
              <a:latin typeface="Open Sans"/>
              <a:ea typeface="Open Sans"/>
              <a:cs typeface="Open Sans"/>
              <a:sym typeface="Open Sans"/>
            </a:endParaRPr>
          </a:p>
          <a:p>
            <a:pPr indent="0" lvl="0" marL="0" rtl="0" algn="ctr">
              <a:lnSpc>
                <a:spcPct val="115000"/>
              </a:lnSpc>
              <a:spcBef>
                <a:spcPts val="1000"/>
              </a:spcBef>
              <a:spcAft>
                <a:spcPts val="0"/>
              </a:spcAft>
              <a:buNone/>
            </a:pPr>
            <a:r>
              <a:t/>
            </a:r>
            <a:endParaRPr b="1" sz="1600">
              <a:solidFill>
                <a:srgbClr val="666666"/>
              </a:solidFill>
              <a:latin typeface="Open Sans"/>
              <a:ea typeface="Open Sans"/>
              <a:cs typeface="Open Sans"/>
              <a:sym typeface="Open Sans"/>
            </a:endParaRPr>
          </a:p>
          <a:p>
            <a:pPr indent="0" lvl="0" marL="0" rtl="0" algn="ctr">
              <a:lnSpc>
                <a:spcPct val="115000"/>
              </a:lnSpc>
              <a:spcBef>
                <a:spcPts val="1000"/>
              </a:spcBef>
              <a:spcAft>
                <a:spcPts val="0"/>
              </a:spcAft>
              <a:buClr>
                <a:schemeClr val="dk1"/>
              </a:buClr>
              <a:buSzPts val="1100"/>
              <a:buFont typeface="Arial"/>
              <a:buNone/>
            </a:pPr>
            <a:r>
              <a:rPr b="1" lang="en-GB" sz="1600">
                <a:solidFill>
                  <a:srgbClr val="45818E"/>
                </a:solidFill>
                <a:latin typeface="Open Sans"/>
                <a:ea typeface="Open Sans"/>
                <a:cs typeface="Open Sans"/>
                <a:sym typeface="Open Sans"/>
              </a:rPr>
              <a:t>“Ko te reo kia tika, ko te reo kia rere, ko te reo kia Māori”.</a:t>
            </a:r>
            <a:endParaRPr sz="1600">
              <a:solidFill>
                <a:srgbClr val="45818E"/>
              </a:solidFill>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33"/>
          <p:cNvPicPr preferRelativeResize="0"/>
          <p:nvPr/>
        </p:nvPicPr>
        <p:blipFill rotWithShape="1">
          <a:blip r:embed="rId3">
            <a:alphaModFix/>
          </a:blip>
          <a:srcRect b="10017" l="0" r="0" t="19235"/>
          <a:stretch/>
        </p:blipFill>
        <p:spPr>
          <a:xfrm>
            <a:off x="232500" y="4210725"/>
            <a:ext cx="1882075" cy="749650"/>
          </a:xfrm>
          <a:prstGeom prst="rect">
            <a:avLst/>
          </a:prstGeom>
          <a:noFill/>
          <a:ln>
            <a:noFill/>
          </a:ln>
        </p:spPr>
      </p:pic>
      <p:sp>
        <p:nvSpPr>
          <p:cNvPr id="283" name="Google Shape;283;p33"/>
          <p:cNvSpPr/>
          <p:nvPr/>
        </p:nvSpPr>
        <p:spPr>
          <a:xfrm>
            <a:off x="8470050" y="90400"/>
            <a:ext cx="674100" cy="55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3"/>
          <p:cNvSpPr txBox="1"/>
          <p:nvPr/>
        </p:nvSpPr>
        <p:spPr>
          <a:xfrm>
            <a:off x="232500" y="206500"/>
            <a:ext cx="8679000" cy="4845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GB" sz="3800">
                <a:solidFill>
                  <a:schemeClr val="accent5"/>
                </a:solidFill>
                <a:latin typeface="Jost"/>
                <a:ea typeface="Jost"/>
                <a:cs typeface="Jost"/>
                <a:sym typeface="Jost"/>
              </a:rPr>
              <a:t>Want to learn with us?</a:t>
            </a:r>
            <a:endParaRPr b="1" sz="3800">
              <a:solidFill>
                <a:schemeClr val="accent5"/>
              </a:solidFill>
              <a:latin typeface="Jost"/>
              <a:ea typeface="Jost"/>
              <a:cs typeface="Jost"/>
              <a:sym typeface="Jost"/>
            </a:endParaRPr>
          </a:p>
          <a:p>
            <a:pPr indent="0" lvl="0" marL="0" rtl="0" algn="ctr">
              <a:lnSpc>
                <a:spcPct val="150000"/>
              </a:lnSpc>
              <a:spcBef>
                <a:spcPts val="600"/>
              </a:spcBef>
              <a:spcAft>
                <a:spcPts val="0"/>
              </a:spcAft>
              <a:buNone/>
            </a:pPr>
            <a:r>
              <a:rPr lang="en-GB" sz="2100">
                <a:solidFill>
                  <a:srgbClr val="8E7CC3"/>
                </a:solidFill>
                <a:latin typeface="Jost Medium"/>
                <a:ea typeface="Jost Medium"/>
                <a:cs typeface="Jost Medium"/>
                <a:sym typeface="Jost Medium"/>
              </a:rPr>
              <a:t>Learn te reo &amp; kapa haka online</a:t>
            </a:r>
            <a:endParaRPr sz="2100">
              <a:solidFill>
                <a:srgbClr val="8E7CC3"/>
              </a:solidFill>
              <a:latin typeface="Jost Medium"/>
              <a:ea typeface="Jost Medium"/>
              <a:cs typeface="Jost Medium"/>
              <a:sym typeface="Jost Medium"/>
            </a:endParaRPr>
          </a:p>
          <a:p>
            <a:pPr indent="0" lvl="0" marL="0" rtl="0" algn="ctr">
              <a:lnSpc>
                <a:spcPct val="150000"/>
              </a:lnSpc>
              <a:spcBef>
                <a:spcPts val="1600"/>
              </a:spcBef>
              <a:spcAft>
                <a:spcPts val="0"/>
              </a:spcAft>
              <a:buNone/>
            </a:pPr>
            <a:r>
              <a:rPr b="1" lang="en-GB" sz="1600">
                <a:solidFill>
                  <a:schemeClr val="accent5"/>
                </a:solidFill>
                <a:latin typeface="Open Sans"/>
                <a:ea typeface="Open Sans"/>
                <a:cs typeface="Open Sans"/>
                <a:sym typeface="Open Sans"/>
              </a:rPr>
              <a:t>Weekly online Zoom sessions</a:t>
            </a:r>
            <a:r>
              <a:rPr lang="en-GB" sz="1600">
                <a:latin typeface="Open Sans"/>
                <a:ea typeface="Open Sans"/>
                <a:cs typeface="Open Sans"/>
                <a:sym typeface="Open Sans"/>
              </a:rPr>
              <a:t> and independent activities</a:t>
            </a:r>
            <a:endParaRPr sz="1600">
              <a:latin typeface="Open Sans"/>
              <a:ea typeface="Open Sans"/>
              <a:cs typeface="Open Sans"/>
              <a:sym typeface="Open Sans"/>
            </a:endParaRPr>
          </a:p>
          <a:p>
            <a:pPr indent="0" lvl="0" marL="0" rtl="0" algn="ctr">
              <a:lnSpc>
                <a:spcPct val="150000"/>
              </a:lnSpc>
              <a:spcBef>
                <a:spcPts val="1000"/>
              </a:spcBef>
              <a:spcAft>
                <a:spcPts val="0"/>
              </a:spcAft>
              <a:buNone/>
            </a:pPr>
            <a:r>
              <a:rPr lang="en-GB" sz="1600">
                <a:latin typeface="Open Sans"/>
                <a:ea typeface="Open Sans"/>
                <a:cs typeface="Open Sans"/>
                <a:sym typeface="Open Sans"/>
              </a:rPr>
              <a:t>Tamariki can</a:t>
            </a:r>
            <a:r>
              <a:rPr b="1" lang="en-GB" sz="1600">
                <a:solidFill>
                  <a:srgbClr val="6AA84F"/>
                </a:solidFill>
                <a:latin typeface="Open Sans"/>
                <a:ea typeface="Open Sans"/>
                <a:cs typeface="Open Sans"/>
                <a:sym typeface="Open Sans"/>
              </a:rPr>
              <a:t> </a:t>
            </a:r>
            <a:r>
              <a:rPr b="1" lang="en-GB" sz="1600">
                <a:solidFill>
                  <a:schemeClr val="accent5"/>
                </a:solidFill>
                <a:latin typeface="Open Sans"/>
                <a:ea typeface="Open Sans"/>
                <a:cs typeface="Open Sans"/>
                <a:sym typeface="Open Sans"/>
              </a:rPr>
              <a:t>learn as a class</a:t>
            </a:r>
            <a:r>
              <a:rPr lang="en-GB" sz="1600">
                <a:latin typeface="Open Sans"/>
                <a:ea typeface="Open Sans"/>
                <a:cs typeface="Open Sans"/>
                <a:sym typeface="Open Sans"/>
              </a:rPr>
              <a:t> with their kaiako or in </a:t>
            </a:r>
            <a:r>
              <a:rPr b="1" lang="en-GB" sz="1600">
                <a:solidFill>
                  <a:schemeClr val="accent5"/>
                </a:solidFill>
                <a:latin typeface="Open Sans"/>
                <a:ea typeface="Open Sans"/>
                <a:cs typeface="Open Sans"/>
                <a:sym typeface="Open Sans"/>
              </a:rPr>
              <a:t>small groups</a:t>
            </a:r>
            <a:endParaRPr sz="1600">
              <a:solidFill>
                <a:schemeClr val="accent5"/>
              </a:solidFill>
              <a:latin typeface="Open Sans"/>
              <a:ea typeface="Open Sans"/>
              <a:cs typeface="Open Sans"/>
              <a:sym typeface="Open Sans"/>
            </a:endParaRPr>
          </a:p>
          <a:p>
            <a:pPr indent="0" lvl="0" marL="0" rtl="0" algn="ctr">
              <a:lnSpc>
                <a:spcPct val="150000"/>
              </a:lnSpc>
              <a:spcBef>
                <a:spcPts val="1000"/>
              </a:spcBef>
              <a:spcAft>
                <a:spcPts val="0"/>
              </a:spcAft>
              <a:buNone/>
            </a:pPr>
            <a:r>
              <a:rPr lang="en-GB" sz="1600">
                <a:latin typeface="Open Sans"/>
                <a:ea typeface="Open Sans"/>
                <a:cs typeface="Open Sans"/>
                <a:sym typeface="Open Sans"/>
              </a:rPr>
              <a:t>Kaiako and tauira have continued access to</a:t>
            </a:r>
            <a:r>
              <a:rPr b="1" lang="en-GB" sz="1600">
                <a:solidFill>
                  <a:srgbClr val="6AA84F"/>
                </a:solidFill>
                <a:latin typeface="Open Sans"/>
                <a:ea typeface="Open Sans"/>
                <a:cs typeface="Open Sans"/>
                <a:sym typeface="Open Sans"/>
              </a:rPr>
              <a:t> </a:t>
            </a:r>
            <a:r>
              <a:rPr b="1" lang="en-GB" sz="1600">
                <a:solidFill>
                  <a:schemeClr val="accent5"/>
                </a:solidFill>
                <a:latin typeface="Open Sans"/>
                <a:ea typeface="Open Sans"/>
                <a:cs typeface="Open Sans"/>
                <a:sym typeface="Open Sans"/>
              </a:rPr>
              <a:t>tailored resources</a:t>
            </a:r>
            <a:endParaRPr b="1" sz="1600">
              <a:solidFill>
                <a:schemeClr val="accent5"/>
              </a:solidFill>
              <a:latin typeface="Open Sans"/>
              <a:ea typeface="Open Sans"/>
              <a:cs typeface="Open Sans"/>
              <a:sym typeface="Open Sans"/>
            </a:endParaRPr>
          </a:p>
          <a:p>
            <a:pPr indent="0" lvl="0" marL="0" rtl="0" algn="ctr">
              <a:lnSpc>
                <a:spcPct val="150000"/>
              </a:lnSpc>
              <a:spcBef>
                <a:spcPts val="1000"/>
              </a:spcBef>
              <a:spcAft>
                <a:spcPts val="0"/>
              </a:spcAft>
              <a:buNone/>
            </a:pPr>
            <a:r>
              <a:rPr lang="en-GB" sz="1600">
                <a:latin typeface="Open Sans"/>
                <a:ea typeface="Open Sans"/>
                <a:cs typeface="Open Sans"/>
                <a:sym typeface="Open Sans"/>
              </a:rPr>
              <a:t>Programmes are </a:t>
            </a:r>
            <a:r>
              <a:rPr b="1" lang="en-GB" sz="1600">
                <a:solidFill>
                  <a:schemeClr val="accent5"/>
                </a:solidFill>
                <a:latin typeface="Open Sans"/>
                <a:ea typeface="Open Sans"/>
                <a:cs typeface="Open Sans"/>
                <a:sym typeface="Open Sans"/>
              </a:rPr>
              <a:t>levelled</a:t>
            </a:r>
            <a:r>
              <a:rPr lang="en-GB" sz="1600">
                <a:latin typeface="Open Sans"/>
                <a:ea typeface="Open Sans"/>
                <a:cs typeface="Open Sans"/>
                <a:sym typeface="Open Sans"/>
              </a:rPr>
              <a:t> for beginners (NZC L1) through to intermediate (L4)</a:t>
            </a:r>
            <a:endParaRPr sz="1600">
              <a:latin typeface="Open Sans"/>
              <a:ea typeface="Open Sans"/>
              <a:cs typeface="Open Sans"/>
              <a:sym typeface="Open Sans"/>
            </a:endParaRPr>
          </a:p>
          <a:p>
            <a:pPr indent="0" lvl="0" marL="0" rtl="0" algn="ctr">
              <a:lnSpc>
                <a:spcPct val="150000"/>
              </a:lnSpc>
              <a:spcBef>
                <a:spcPts val="1000"/>
              </a:spcBef>
              <a:spcAft>
                <a:spcPts val="0"/>
              </a:spcAft>
              <a:buNone/>
            </a:pPr>
            <a:r>
              <a:t/>
            </a:r>
            <a:endParaRPr sz="1600">
              <a:latin typeface="Open Sans"/>
              <a:ea typeface="Open Sans"/>
              <a:cs typeface="Open Sans"/>
              <a:sym typeface="Open Sans"/>
            </a:endParaRPr>
          </a:p>
          <a:p>
            <a:pPr indent="0" lvl="0" marL="0" rtl="0" algn="ctr">
              <a:lnSpc>
                <a:spcPct val="150000"/>
              </a:lnSpc>
              <a:spcBef>
                <a:spcPts val="1000"/>
              </a:spcBef>
              <a:spcAft>
                <a:spcPts val="0"/>
              </a:spcAft>
              <a:buNone/>
            </a:pPr>
            <a:r>
              <a:rPr b="1" lang="en-GB" sz="1800" u="sng">
                <a:solidFill>
                  <a:schemeClr val="hlink"/>
                </a:solidFill>
                <a:latin typeface="Open Sans"/>
                <a:ea typeface="Open Sans"/>
                <a:cs typeface="Open Sans"/>
                <a:sym typeface="Open Sans"/>
                <a:hlinkClick r:id="rId4"/>
              </a:rPr>
              <a:t>https://www.kotuiako.school.nz/</a:t>
            </a:r>
            <a:endParaRPr b="1" sz="1800">
              <a:solidFill>
                <a:srgbClr val="38761D"/>
              </a:solidFill>
              <a:latin typeface="Open Sans"/>
              <a:ea typeface="Open Sans"/>
              <a:cs typeface="Open Sans"/>
              <a:sym typeface="Open Sans"/>
            </a:endParaRPr>
          </a:p>
          <a:p>
            <a:pPr indent="0" lvl="0" marL="0" rtl="0" algn="ctr">
              <a:lnSpc>
                <a:spcPct val="150000"/>
              </a:lnSpc>
              <a:spcBef>
                <a:spcPts val="1000"/>
              </a:spcBef>
              <a:spcAft>
                <a:spcPts val="1000"/>
              </a:spcAft>
              <a:buNone/>
            </a:pPr>
            <a:r>
              <a:t/>
            </a:r>
            <a:endParaRPr b="1" sz="1800">
              <a:solidFill>
                <a:srgbClr val="38761D"/>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4"/>
          <p:cNvSpPr txBox="1"/>
          <p:nvPr/>
        </p:nvSpPr>
        <p:spPr>
          <a:xfrm>
            <a:off x="2543250" y="1647900"/>
            <a:ext cx="6480000" cy="34665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GB" sz="1600">
                <a:solidFill>
                  <a:srgbClr val="999999"/>
                </a:solidFill>
                <a:latin typeface="Open Sans"/>
                <a:ea typeface="Open Sans"/>
                <a:cs typeface="Open Sans"/>
                <a:sym typeface="Open Sans"/>
              </a:rPr>
              <a:t>E rere ana ngā mihi mahana ki a koutou katoa.</a:t>
            </a:r>
            <a:endParaRPr b="1" sz="1600">
              <a:solidFill>
                <a:srgbClr val="999999"/>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t/>
            </a:r>
            <a:endParaRPr b="1" sz="2800">
              <a:solidFill>
                <a:srgbClr val="999999"/>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i="1" lang="en-GB" sz="1600">
                <a:solidFill>
                  <a:srgbClr val="666666"/>
                </a:solidFill>
                <a:latin typeface="Open Sans"/>
                <a:ea typeface="Open Sans"/>
                <a:cs typeface="Open Sans"/>
                <a:sym typeface="Open Sans"/>
              </a:rPr>
              <a:t>Thanks to the kura, ākonga &amp; kaiako who shared their video.</a:t>
            </a:r>
            <a:endParaRPr i="1" sz="1600">
              <a:solidFill>
                <a:srgbClr val="666666"/>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b="1" lang="en-GB" sz="2800">
                <a:solidFill>
                  <a:srgbClr val="999999"/>
                </a:solidFill>
                <a:latin typeface="Open Sans"/>
                <a:ea typeface="Open Sans"/>
                <a:cs typeface="Open Sans"/>
                <a:sym typeface="Open Sans"/>
              </a:rPr>
              <a:t> </a:t>
            </a:r>
            <a:endParaRPr b="1" sz="2800">
              <a:solidFill>
                <a:srgbClr val="999999"/>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b="1" lang="en-GB" sz="1600">
                <a:solidFill>
                  <a:srgbClr val="666666"/>
                </a:solidFill>
                <a:latin typeface="Open Sans"/>
                <a:ea typeface="Open Sans"/>
                <a:cs typeface="Open Sans"/>
                <a:sym typeface="Open Sans"/>
              </a:rPr>
              <a:t>We hope you enjoy these resources and they are helpful in your reo Māori journey.</a:t>
            </a:r>
            <a:endParaRPr b="1" sz="1600">
              <a:solidFill>
                <a:srgbClr val="666666"/>
              </a:solidFill>
              <a:latin typeface="Open Sans"/>
              <a:ea typeface="Open Sans"/>
              <a:cs typeface="Open Sans"/>
              <a:sym typeface="Open Sans"/>
            </a:endParaRPr>
          </a:p>
          <a:p>
            <a:pPr indent="0" lvl="0" marL="0" rtl="0" algn="ctr">
              <a:lnSpc>
                <a:spcPct val="115000"/>
              </a:lnSpc>
              <a:spcBef>
                <a:spcPts val="1000"/>
              </a:spcBef>
              <a:spcAft>
                <a:spcPts val="0"/>
              </a:spcAft>
              <a:buClr>
                <a:schemeClr val="dk1"/>
              </a:buClr>
              <a:buSzPts val="1100"/>
              <a:buFont typeface="Arial"/>
              <a:buNone/>
            </a:pPr>
            <a:r>
              <a:t/>
            </a:r>
            <a:endParaRPr b="1" sz="500">
              <a:solidFill>
                <a:srgbClr val="666666"/>
              </a:solidFill>
              <a:latin typeface="Open Sans"/>
              <a:ea typeface="Open Sans"/>
              <a:cs typeface="Open Sans"/>
              <a:sym typeface="Open Sans"/>
            </a:endParaRPr>
          </a:p>
          <a:p>
            <a:pPr indent="0" lvl="0" marL="0" rtl="0" algn="ctr">
              <a:lnSpc>
                <a:spcPct val="115000"/>
              </a:lnSpc>
              <a:spcBef>
                <a:spcPts val="1000"/>
              </a:spcBef>
              <a:spcAft>
                <a:spcPts val="0"/>
              </a:spcAft>
              <a:buClr>
                <a:schemeClr val="dk1"/>
              </a:buClr>
              <a:buSzPts val="1100"/>
              <a:buFont typeface="Arial"/>
              <a:buNone/>
            </a:pPr>
            <a:r>
              <a:rPr b="1" i="1" lang="en-GB" sz="1600">
                <a:solidFill>
                  <a:schemeClr val="accent5"/>
                </a:solidFill>
                <a:latin typeface="Open Sans"/>
                <a:ea typeface="Open Sans"/>
                <a:cs typeface="Open Sans"/>
                <a:sym typeface="Open Sans"/>
              </a:rPr>
              <a:t>“Hīkina a tātou ākonga, kia haere kōtui tātou ki tua”.</a:t>
            </a:r>
            <a:endParaRPr b="1" i="1" sz="1600">
              <a:solidFill>
                <a:schemeClr val="accent5"/>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GB" sz="1600">
                <a:solidFill>
                  <a:schemeClr val="accent5"/>
                </a:solidFill>
                <a:latin typeface="Open Sans"/>
                <a:ea typeface="Open Sans"/>
                <a:cs typeface="Open Sans"/>
                <a:sym typeface="Open Sans"/>
              </a:rPr>
              <a:t>Walk hand-in-hand with us to uplift our learners and safeguard the future.</a:t>
            </a:r>
            <a:endParaRPr sz="1600">
              <a:solidFill>
                <a:schemeClr val="accent5"/>
              </a:solidFill>
              <a:latin typeface="Open Sans"/>
              <a:ea typeface="Open Sans"/>
              <a:cs typeface="Open Sans"/>
              <a:sym typeface="Open Sans"/>
            </a:endParaRPr>
          </a:p>
        </p:txBody>
      </p:sp>
      <p:pic>
        <p:nvPicPr>
          <p:cNvPr id="290" name="Google Shape;290;p34"/>
          <p:cNvPicPr preferRelativeResize="0"/>
          <p:nvPr/>
        </p:nvPicPr>
        <p:blipFill>
          <a:blip r:embed="rId3">
            <a:alphaModFix/>
          </a:blip>
          <a:stretch>
            <a:fillRect/>
          </a:stretch>
        </p:blipFill>
        <p:spPr>
          <a:xfrm>
            <a:off x="0" y="0"/>
            <a:ext cx="2422499" cy="2422499"/>
          </a:xfrm>
          <a:prstGeom prst="rect">
            <a:avLst/>
          </a:prstGeom>
          <a:noFill/>
          <a:ln>
            <a:noFill/>
          </a:ln>
        </p:spPr>
      </p:pic>
      <p:sp>
        <p:nvSpPr>
          <p:cNvPr id="291" name="Google Shape;291;p34"/>
          <p:cNvSpPr/>
          <p:nvPr/>
        </p:nvSpPr>
        <p:spPr>
          <a:xfrm>
            <a:off x="75" y="2341250"/>
            <a:ext cx="2422500" cy="280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4"/>
          <p:cNvSpPr txBox="1"/>
          <p:nvPr>
            <p:ph idx="4294967295" type="subTitle"/>
          </p:nvPr>
        </p:nvSpPr>
        <p:spPr>
          <a:xfrm>
            <a:off x="348225" y="3574425"/>
            <a:ext cx="1726200" cy="88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666666"/>
                </a:solidFill>
                <a:latin typeface="Open Sans"/>
                <a:ea typeface="Open Sans"/>
                <a:cs typeface="Open Sans"/>
                <a:sym typeface="Open Sans"/>
              </a:rPr>
              <a:t>HEI KONEI RĀ</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a:solidFill>
                  <a:srgbClr val="B7B7B7"/>
                </a:solidFill>
                <a:latin typeface="Open Sans"/>
                <a:ea typeface="Open Sans"/>
                <a:cs typeface="Open Sans"/>
                <a:sym typeface="Open Sans"/>
              </a:rPr>
              <a:t>SEE YOU AGAIN</a:t>
            </a:r>
            <a:endParaRPr b="1">
              <a:solidFill>
                <a:srgbClr val="B7B7B7"/>
              </a:solidFill>
              <a:latin typeface="Open Sans"/>
              <a:ea typeface="Open Sans"/>
              <a:cs typeface="Open Sans"/>
              <a:sym typeface="Open Sans"/>
            </a:endParaRPr>
          </a:p>
        </p:txBody>
      </p:sp>
      <p:sp>
        <p:nvSpPr>
          <p:cNvPr id="293" name="Google Shape;293;p34"/>
          <p:cNvSpPr/>
          <p:nvPr/>
        </p:nvSpPr>
        <p:spPr>
          <a:xfrm>
            <a:off x="8470050" y="90400"/>
            <a:ext cx="674100" cy="55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34"/>
          <p:cNvPicPr preferRelativeResize="0"/>
          <p:nvPr/>
        </p:nvPicPr>
        <p:blipFill>
          <a:blip r:embed="rId4">
            <a:alphaModFix/>
          </a:blip>
          <a:stretch>
            <a:fillRect/>
          </a:stretch>
        </p:blipFill>
        <p:spPr>
          <a:xfrm>
            <a:off x="2422501" y="0"/>
            <a:ext cx="6721500" cy="1204489"/>
          </a:xfrm>
          <a:prstGeom prst="rect">
            <a:avLst/>
          </a:prstGeom>
          <a:noFill/>
          <a:ln>
            <a:noFill/>
          </a:ln>
        </p:spPr>
      </p:pic>
      <p:pic>
        <p:nvPicPr>
          <p:cNvPr id="295" name="Google Shape;295;p34"/>
          <p:cNvPicPr preferRelativeResize="0"/>
          <p:nvPr/>
        </p:nvPicPr>
        <p:blipFill rotWithShape="1">
          <a:blip r:embed="rId5">
            <a:alphaModFix/>
          </a:blip>
          <a:srcRect b="29298" l="17005" r="16251" t="5664"/>
          <a:stretch/>
        </p:blipFill>
        <p:spPr>
          <a:xfrm>
            <a:off x="75" y="0"/>
            <a:ext cx="2422501" cy="2320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6"/>
          <p:cNvSpPr txBox="1"/>
          <p:nvPr/>
        </p:nvSpPr>
        <p:spPr>
          <a:xfrm>
            <a:off x="3802350" y="391500"/>
            <a:ext cx="5177400" cy="42324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GB" sz="1600">
                <a:solidFill>
                  <a:srgbClr val="CCCCCC"/>
                </a:solidFill>
                <a:latin typeface="Open Sans"/>
                <a:ea typeface="Open Sans"/>
                <a:cs typeface="Open Sans"/>
                <a:sym typeface="Open Sans"/>
              </a:rPr>
              <a:t>Toitū te kupu, toitū te reo!</a:t>
            </a:r>
            <a:endParaRPr b="1" sz="1600">
              <a:solidFill>
                <a:srgbClr val="CCCCCC"/>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t/>
            </a:r>
            <a:endParaRPr b="1">
              <a:solidFill>
                <a:srgbClr val="FFFFFF"/>
              </a:solidFill>
              <a:latin typeface="Open Sans"/>
              <a:ea typeface="Open Sans"/>
              <a:cs typeface="Open Sans"/>
              <a:sym typeface="Open Sans"/>
            </a:endParaRPr>
          </a:p>
          <a:p>
            <a:pPr indent="0" lvl="0" marL="0" rtl="0" algn="ctr">
              <a:lnSpc>
                <a:spcPct val="115000"/>
              </a:lnSpc>
              <a:spcBef>
                <a:spcPts val="1000"/>
              </a:spcBef>
              <a:spcAft>
                <a:spcPts val="0"/>
              </a:spcAft>
              <a:buNone/>
            </a:pPr>
            <a:r>
              <a:rPr b="1" lang="en-GB">
                <a:solidFill>
                  <a:srgbClr val="EFEFEF"/>
                </a:solidFill>
                <a:latin typeface="Open Sans"/>
                <a:ea typeface="Open Sans"/>
                <a:cs typeface="Open Sans"/>
                <a:sym typeface="Open Sans"/>
              </a:rPr>
              <a:t>Celebrate the 50th anniversary of Te Wiki o te Reo Māori (Māori Language Week). </a:t>
            </a:r>
            <a:endParaRPr b="1">
              <a:solidFill>
                <a:srgbClr val="EFEFEF"/>
              </a:solidFill>
              <a:latin typeface="Open Sans"/>
              <a:ea typeface="Open Sans"/>
              <a:cs typeface="Open Sans"/>
              <a:sym typeface="Open Sans"/>
            </a:endParaRPr>
          </a:p>
          <a:p>
            <a:pPr indent="0" lvl="0" marL="0" rtl="0" algn="ctr">
              <a:lnSpc>
                <a:spcPct val="115000"/>
              </a:lnSpc>
              <a:spcBef>
                <a:spcPts val="1000"/>
              </a:spcBef>
              <a:spcAft>
                <a:spcPts val="0"/>
              </a:spcAft>
              <a:buNone/>
            </a:pPr>
            <a:r>
              <a:rPr lang="en-GB">
                <a:solidFill>
                  <a:srgbClr val="EFEFEF"/>
                </a:solidFill>
                <a:latin typeface="Open Sans"/>
                <a:ea typeface="Open Sans"/>
                <a:cs typeface="Open Sans"/>
                <a:sym typeface="Open Sans"/>
              </a:rPr>
              <a:t>‘Born of activism, the week grew from a single ‘Māori Language Day’ set up in 1972. The seeds of a full week dedicated to te reo Māori were planted in 1974. By 1975 Te Wiki had found its footing and was off! Its growth and gains are what we celebrate 50 years on.’</a:t>
            </a:r>
            <a:endParaRPr>
              <a:solidFill>
                <a:srgbClr val="EFEFEF"/>
              </a:solidFill>
              <a:latin typeface="Open Sans"/>
              <a:ea typeface="Open Sans"/>
              <a:cs typeface="Open Sans"/>
              <a:sym typeface="Open Sans"/>
            </a:endParaRPr>
          </a:p>
          <a:p>
            <a:pPr indent="0" lvl="0" marL="0" rtl="0" algn="ctr">
              <a:lnSpc>
                <a:spcPct val="115000"/>
              </a:lnSpc>
              <a:spcBef>
                <a:spcPts val="1000"/>
              </a:spcBef>
              <a:spcAft>
                <a:spcPts val="0"/>
              </a:spcAft>
              <a:buNone/>
            </a:pPr>
            <a:r>
              <a:rPr lang="en-GB">
                <a:solidFill>
                  <a:srgbClr val="EFEFEF"/>
                </a:solidFill>
                <a:latin typeface="Open Sans"/>
                <a:ea typeface="Open Sans"/>
                <a:cs typeface="Open Sans"/>
                <a:sym typeface="Open Sans"/>
              </a:rPr>
              <a:t>Kōtui Ako VLN want to do our part in ensuring our language thrives in our communities.</a:t>
            </a:r>
            <a:endParaRPr>
              <a:solidFill>
                <a:srgbClr val="EFEFEF"/>
              </a:solidFill>
              <a:latin typeface="Open Sans"/>
              <a:ea typeface="Open Sans"/>
              <a:cs typeface="Open Sans"/>
              <a:sym typeface="Open Sans"/>
            </a:endParaRPr>
          </a:p>
          <a:p>
            <a:pPr indent="0" lvl="0" marL="0" rtl="0" algn="ctr">
              <a:lnSpc>
                <a:spcPct val="115000"/>
              </a:lnSpc>
              <a:spcBef>
                <a:spcPts val="1000"/>
              </a:spcBef>
              <a:spcAft>
                <a:spcPts val="0"/>
              </a:spcAft>
              <a:buNone/>
            </a:pPr>
            <a:r>
              <a:rPr lang="en-GB">
                <a:solidFill>
                  <a:srgbClr val="EFEFEF"/>
                </a:solidFill>
                <a:latin typeface="Open Sans"/>
                <a:ea typeface="Open Sans"/>
                <a:cs typeface="Open Sans"/>
                <a:sym typeface="Open Sans"/>
              </a:rPr>
              <a:t>We hope these resources support your reo Māori journey</a:t>
            </a:r>
            <a:endParaRPr>
              <a:solidFill>
                <a:srgbClr val="EFEFEF"/>
              </a:solidFill>
              <a:latin typeface="Open Sans"/>
              <a:ea typeface="Open Sans"/>
              <a:cs typeface="Open Sans"/>
              <a:sym typeface="Open Sans"/>
            </a:endParaRPr>
          </a:p>
          <a:p>
            <a:pPr indent="0" lvl="0" marL="0" rtl="0" algn="ctr">
              <a:lnSpc>
                <a:spcPct val="115000"/>
              </a:lnSpc>
              <a:spcBef>
                <a:spcPts val="1000"/>
              </a:spcBef>
              <a:spcAft>
                <a:spcPts val="0"/>
              </a:spcAft>
              <a:buClr>
                <a:schemeClr val="dk1"/>
              </a:buClr>
              <a:buSzPts val="1100"/>
              <a:buFont typeface="Arial"/>
              <a:buNone/>
            </a:pPr>
            <a:r>
              <a:t/>
            </a:r>
            <a:endParaRPr b="1" sz="1200">
              <a:solidFill>
                <a:srgbClr val="CCCCCC"/>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b="1" lang="en-GB" sz="1200">
                <a:solidFill>
                  <a:srgbClr val="CCCCCC"/>
                </a:solidFill>
                <a:latin typeface="Open Sans"/>
                <a:ea typeface="Open Sans"/>
                <a:cs typeface="Open Sans"/>
                <a:sym typeface="Open Sans"/>
              </a:rPr>
              <a:t>“Poipoia tō tātou reo, kia puawai ai”.</a:t>
            </a:r>
            <a:r>
              <a:rPr b="1" lang="en-GB" sz="1200">
                <a:solidFill>
                  <a:srgbClr val="CCCCCC"/>
                </a:solidFill>
                <a:latin typeface="Open Sans"/>
                <a:ea typeface="Open Sans"/>
                <a:cs typeface="Open Sans"/>
                <a:sym typeface="Open Sans"/>
              </a:rPr>
              <a:t>.</a:t>
            </a:r>
            <a:endParaRPr sz="1200">
              <a:solidFill>
                <a:srgbClr val="CCCCCC"/>
              </a:solidFill>
              <a:latin typeface="Comfortaa"/>
              <a:ea typeface="Comfortaa"/>
              <a:cs typeface="Comfortaa"/>
              <a:sym typeface="Comfortaa"/>
            </a:endParaRPr>
          </a:p>
        </p:txBody>
      </p:sp>
      <p:pic>
        <p:nvPicPr>
          <p:cNvPr id="76" name="Google Shape;76;p16" title="Banner-te-wiki.png"/>
          <p:cNvPicPr preferRelativeResize="0"/>
          <p:nvPr/>
        </p:nvPicPr>
        <p:blipFill rotWithShape="1">
          <a:blip r:embed="rId3">
            <a:alphaModFix/>
          </a:blip>
          <a:srcRect b="0" l="20367" r="20165" t="0"/>
          <a:stretch/>
        </p:blipFill>
        <p:spPr>
          <a:xfrm>
            <a:off x="0" y="0"/>
            <a:ext cx="3915202"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17"/>
          <p:cNvSpPr txBox="1"/>
          <p:nvPr>
            <p:ph idx="4294967295" type="subTitle"/>
          </p:nvPr>
        </p:nvSpPr>
        <p:spPr>
          <a:xfrm>
            <a:off x="1994850" y="1653450"/>
            <a:ext cx="5154300" cy="18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666666"/>
                </a:solidFill>
                <a:latin typeface="Open Sans"/>
                <a:ea typeface="Open Sans"/>
                <a:cs typeface="Open Sans"/>
                <a:sym typeface="Open Sans"/>
              </a:rPr>
              <a:t>KŌRERO</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B7B7B7"/>
                </a:solidFill>
                <a:latin typeface="Open Sans"/>
                <a:ea typeface="Open Sans"/>
                <a:cs typeface="Open Sans"/>
                <a:sym typeface="Open Sans"/>
              </a:rPr>
              <a:t>SPEAK</a:t>
            </a:r>
            <a:endParaRPr b="1" sz="1200">
              <a:solidFill>
                <a:srgbClr val="B7B7B7"/>
              </a:solidFill>
              <a:latin typeface="Open Sans"/>
              <a:ea typeface="Open Sans"/>
              <a:cs typeface="Open Sans"/>
              <a:sym typeface="Open Sans"/>
            </a:endParaRPr>
          </a:p>
        </p:txBody>
      </p:sp>
      <p:pic>
        <p:nvPicPr>
          <p:cNvPr id="82" name="Google Shape;82;p17"/>
          <p:cNvPicPr preferRelativeResize="0"/>
          <p:nvPr/>
        </p:nvPicPr>
        <p:blipFill rotWithShape="1">
          <a:blip r:embed="rId3">
            <a:alphaModFix/>
          </a:blip>
          <a:srcRect b="2600" l="1358" r="20092" t="2495"/>
          <a:stretch/>
        </p:blipFill>
        <p:spPr>
          <a:xfrm>
            <a:off x="3158500" y="0"/>
            <a:ext cx="5982500" cy="5143500"/>
          </a:xfrm>
          <a:prstGeom prst="rect">
            <a:avLst/>
          </a:prstGeom>
          <a:noFill/>
          <a:ln>
            <a:noFill/>
          </a:ln>
        </p:spPr>
      </p:pic>
      <p:pic>
        <p:nvPicPr>
          <p:cNvPr id="83" name="Google Shape;83;p17"/>
          <p:cNvPicPr preferRelativeResize="0"/>
          <p:nvPr/>
        </p:nvPicPr>
        <p:blipFill rotWithShape="1">
          <a:blip r:embed="rId4">
            <a:alphaModFix/>
          </a:blip>
          <a:srcRect b="29298" l="17005" r="16251" t="5664"/>
          <a:stretch/>
        </p:blipFill>
        <p:spPr>
          <a:xfrm>
            <a:off x="731503" y="0"/>
            <a:ext cx="1713701" cy="1641397"/>
          </a:xfrm>
          <a:prstGeom prst="rect">
            <a:avLst/>
          </a:prstGeom>
          <a:noFill/>
          <a:ln>
            <a:noFill/>
          </a:ln>
        </p:spPr>
      </p:pic>
      <p:sp>
        <p:nvSpPr>
          <p:cNvPr id="84" name="Google Shape;84;p17"/>
          <p:cNvSpPr txBox="1"/>
          <p:nvPr/>
        </p:nvSpPr>
        <p:spPr>
          <a:xfrm>
            <a:off x="6582901" y="3672750"/>
            <a:ext cx="2561100" cy="11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None/>
            </a:pPr>
            <a:r>
              <a:rPr lang="en-GB" sz="1200">
                <a:solidFill>
                  <a:srgbClr val="FFFFFF"/>
                </a:solidFill>
                <a:latin typeface="Open Sans"/>
                <a:ea typeface="Open Sans"/>
                <a:cs typeface="Open Sans"/>
                <a:sym typeface="Open Sans"/>
              </a:rPr>
              <a:t>Tip: Set an hour or space where you only speak te reo Māori. It could be a reading corner or lunch time</a:t>
            </a:r>
            <a:endParaRPr b="1" sz="1200">
              <a:solidFill>
                <a:srgbClr val="FFFFFF"/>
              </a:solidFill>
              <a:latin typeface="Open Sans"/>
              <a:ea typeface="Open Sans"/>
              <a:cs typeface="Open Sans"/>
              <a:sym typeface="Open Sans"/>
            </a:endParaRPr>
          </a:p>
        </p:txBody>
      </p:sp>
      <p:sp>
        <p:nvSpPr>
          <p:cNvPr id="85" name="Google Shape;85;p17"/>
          <p:cNvSpPr txBox="1"/>
          <p:nvPr/>
        </p:nvSpPr>
        <p:spPr>
          <a:xfrm>
            <a:off x="0" y="1910550"/>
            <a:ext cx="3176700" cy="294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A2C4C9"/>
                </a:solidFill>
                <a:latin typeface="Open Sans"/>
                <a:ea typeface="Open Sans"/>
                <a:cs typeface="Open Sans"/>
                <a:sym typeface="Open Sans"/>
              </a:rPr>
              <a:t>Kōrero</a:t>
            </a:r>
            <a:endParaRPr b="1" sz="1200">
              <a:solidFill>
                <a:srgbClr val="A2C4C9"/>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The next three slides will cover karakia and mihimihi.</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1: Karakia tīmatanga, opening </a:t>
            </a:r>
            <a:r>
              <a:rPr lang="en-GB" sz="1200">
                <a:solidFill>
                  <a:srgbClr val="FFFFFF"/>
                </a:solidFill>
                <a:latin typeface="Open Sans"/>
                <a:ea typeface="Open Sans"/>
                <a:cs typeface="Open Sans"/>
                <a:sym typeface="Open Sans"/>
              </a:rPr>
              <a:t>prayer</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2: Karakia whakamutunga, closing prayer</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3: A mihimihi template to help guide your reo Māori journey</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600"/>
              </a:spcAft>
              <a:buNone/>
            </a:pPr>
            <a:r>
              <a:rPr b="1" lang="en-GB" sz="1200">
                <a:solidFill>
                  <a:srgbClr val="45818E"/>
                </a:solidFill>
                <a:latin typeface="Open Sans"/>
                <a:ea typeface="Open Sans"/>
                <a:cs typeface="Open Sans"/>
                <a:sym typeface="Open Sans"/>
              </a:rPr>
              <a:t>“Tukuna te reo kia rere”.</a:t>
            </a:r>
            <a:endParaRPr b="1" sz="1200">
              <a:solidFill>
                <a:srgbClr val="45818E"/>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0" y="0"/>
            <a:ext cx="1726075" cy="1726075"/>
          </a:xfrm>
          <a:prstGeom prst="rect">
            <a:avLst/>
          </a:prstGeom>
          <a:noFill/>
          <a:ln>
            <a:noFill/>
          </a:ln>
        </p:spPr>
      </p:pic>
      <p:sp>
        <p:nvSpPr>
          <p:cNvPr id="91" name="Google Shape;91;p18"/>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idx="4294967295" type="subTitle"/>
          </p:nvPr>
        </p:nvSpPr>
        <p:spPr>
          <a:xfrm>
            <a:off x="75"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76A5AF"/>
                </a:solidFill>
                <a:latin typeface="Open Sans"/>
                <a:ea typeface="Open Sans"/>
                <a:cs typeface="Open Sans"/>
                <a:sym typeface="Open Sans"/>
              </a:rPr>
              <a:t>KŌRERO</a:t>
            </a:r>
            <a:r>
              <a:rPr b="1" lang="en-GB">
                <a:solidFill>
                  <a:srgbClr val="76A5AF"/>
                </a:solidFill>
                <a:latin typeface="Open Sans"/>
                <a:ea typeface="Open Sans"/>
                <a:cs typeface="Open Sans"/>
                <a:sym typeface="Open Sans"/>
              </a:rPr>
              <a:t> </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D0E0E3"/>
                </a:solidFill>
                <a:latin typeface="Open Sans"/>
                <a:ea typeface="Open Sans"/>
                <a:cs typeface="Open Sans"/>
                <a:sym typeface="Open Sans"/>
              </a:rPr>
              <a:t>SPEAK</a:t>
            </a:r>
            <a:endParaRPr b="1" sz="1200">
              <a:solidFill>
                <a:srgbClr val="D0E0E3"/>
              </a:solidFill>
              <a:latin typeface="Open Sans"/>
              <a:ea typeface="Open Sans"/>
              <a:cs typeface="Open Sans"/>
              <a:sym typeface="Open Sans"/>
            </a:endParaRPr>
          </a:p>
        </p:txBody>
      </p:sp>
      <p:sp>
        <p:nvSpPr>
          <p:cNvPr id="93" name="Google Shape;93;p18"/>
          <p:cNvSpPr txBox="1"/>
          <p:nvPr/>
        </p:nvSpPr>
        <p:spPr>
          <a:xfrm>
            <a:off x="173250" y="3766175"/>
            <a:ext cx="1422300" cy="119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A2C4C9"/>
                </a:solidFill>
                <a:latin typeface="Open Sans"/>
                <a:ea typeface="Open Sans"/>
                <a:cs typeface="Open Sans"/>
                <a:sym typeface="Open Sans"/>
              </a:rPr>
              <a:t>KARAKIA</a:t>
            </a:r>
            <a:endParaRPr b="1" sz="1200">
              <a:solidFill>
                <a:srgbClr val="A2C4C9"/>
              </a:solidFill>
              <a:latin typeface="Open Sans"/>
              <a:ea typeface="Open Sans"/>
              <a:cs typeface="Open Sans"/>
              <a:sym typeface="Open Sans"/>
            </a:endParaRPr>
          </a:p>
          <a:p>
            <a:pPr indent="0" lvl="0" marL="0" rtl="0" algn="ctr">
              <a:lnSpc>
                <a:spcPct val="115000"/>
              </a:lnSpc>
              <a:spcBef>
                <a:spcPts val="600"/>
              </a:spcBef>
              <a:spcAft>
                <a:spcPts val="600"/>
              </a:spcAft>
              <a:buNone/>
            </a:pPr>
            <a:r>
              <a:rPr lang="en-GB" sz="1200">
                <a:solidFill>
                  <a:srgbClr val="FFFFFF"/>
                </a:solidFill>
                <a:latin typeface="Open Sans"/>
                <a:ea typeface="Open Sans"/>
                <a:cs typeface="Open Sans"/>
                <a:sym typeface="Open Sans"/>
              </a:rPr>
              <a:t>Repeat each line or follow our actions during Zoom</a:t>
            </a:r>
            <a:endParaRPr sz="1200">
              <a:solidFill>
                <a:srgbClr val="FFFFFF"/>
              </a:solidFill>
              <a:latin typeface="Open Sans"/>
              <a:ea typeface="Open Sans"/>
              <a:cs typeface="Open Sans"/>
              <a:sym typeface="Open Sans"/>
            </a:endParaRPr>
          </a:p>
        </p:txBody>
      </p:sp>
      <p:sp>
        <p:nvSpPr>
          <p:cNvPr id="94" name="Google Shape;94;p18"/>
          <p:cNvSpPr txBox="1"/>
          <p:nvPr/>
        </p:nvSpPr>
        <p:spPr>
          <a:xfrm>
            <a:off x="1972500" y="827450"/>
            <a:ext cx="3571200" cy="4040700"/>
          </a:xfrm>
          <a:prstGeom prst="rect">
            <a:avLst/>
          </a:prstGeom>
          <a:noFill/>
          <a:ln>
            <a:noFill/>
          </a:ln>
        </p:spPr>
        <p:txBody>
          <a:bodyPr anchorCtr="0" anchor="t" bIns="91425" lIns="91425" spcFirstLastPara="1" rIns="91425" wrap="square" tIns="91425">
            <a:noAutofit/>
          </a:bodyPr>
          <a:lstStyle/>
          <a:p>
            <a:pPr indent="0" lvl="0" marL="0" marR="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Kia </a:t>
            </a:r>
            <a:r>
              <a:rPr lang="en-GB" sz="1600">
                <a:solidFill>
                  <a:srgbClr val="C27BA0"/>
                </a:solidFill>
                <a:highlight>
                  <a:srgbClr val="FFFFFF"/>
                </a:highlight>
                <a:latin typeface="Open Sans"/>
                <a:ea typeface="Open Sans"/>
                <a:cs typeface="Open Sans"/>
                <a:sym typeface="Open Sans"/>
              </a:rPr>
              <a:t>hora</a:t>
            </a:r>
            <a:r>
              <a:rPr lang="en-GB" sz="1600">
                <a:solidFill>
                  <a:srgbClr val="666666"/>
                </a:solidFill>
                <a:highlight>
                  <a:srgbClr val="FFFFFF"/>
                </a:highlight>
                <a:latin typeface="Open Sans"/>
                <a:ea typeface="Open Sans"/>
                <a:cs typeface="Open Sans"/>
                <a:sym typeface="Open Sans"/>
              </a:rPr>
              <a:t> te </a:t>
            </a:r>
            <a:r>
              <a:rPr lang="en-GB" sz="1600">
                <a:solidFill>
                  <a:srgbClr val="8E7CC3"/>
                </a:solidFill>
                <a:highlight>
                  <a:srgbClr val="FFFFFF"/>
                </a:highlight>
                <a:latin typeface="Open Sans"/>
                <a:ea typeface="Open Sans"/>
                <a:cs typeface="Open Sans"/>
                <a:sym typeface="Open Sans"/>
              </a:rPr>
              <a:t>marino</a:t>
            </a:r>
            <a:r>
              <a:rPr lang="en-GB" sz="1600">
                <a:solidFill>
                  <a:srgbClr val="666666"/>
                </a:solidFill>
                <a:highlight>
                  <a:srgbClr val="FFFFFF"/>
                </a:highlight>
                <a:latin typeface="Open Sans"/>
                <a:ea typeface="Open Sans"/>
                <a:cs typeface="Open Sans"/>
                <a:sym typeface="Open Sans"/>
              </a:rPr>
              <a:t>, </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kia whakapapa </a:t>
            </a:r>
            <a:r>
              <a:rPr lang="en-GB" sz="1600">
                <a:solidFill>
                  <a:srgbClr val="6AA84F"/>
                </a:solidFill>
                <a:highlight>
                  <a:srgbClr val="FFFFFF"/>
                </a:highlight>
                <a:latin typeface="Open Sans"/>
                <a:ea typeface="Open Sans"/>
                <a:cs typeface="Open Sans"/>
                <a:sym typeface="Open Sans"/>
              </a:rPr>
              <a:t>pounamu</a:t>
            </a:r>
            <a:r>
              <a:rPr lang="en-GB" sz="1600">
                <a:solidFill>
                  <a:srgbClr val="666666"/>
                </a:solidFill>
                <a:highlight>
                  <a:srgbClr val="FFFFFF"/>
                </a:highlight>
                <a:latin typeface="Open Sans"/>
                <a:ea typeface="Open Sans"/>
                <a:cs typeface="Open Sans"/>
                <a:sym typeface="Open Sans"/>
              </a:rPr>
              <a:t> </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te </a:t>
            </a:r>
            <a:r>
              <a:rPr lang="en-GB" sz="1600">
                <a:solidFill>
                  <a:srgbClr val="3D85C6"/>
                </a:solidFill>
                <a:highlight>
                  <a:srgbClr val="FFFFFF"/>
                </a:highlight>
                <a:latin typeface="Open Sans"/>
                <a:ea typeface="Open Sans"/>
                <a:cs typeface="Open Sans"/>
                <a:sym typeface="Open Sans"/>
              </a:rPr>
              <a:t>moana</a:t>
            </a:r>
            <a:r>
              <a:rPr lang="en-GB" sz="1600">
                <a:solidFill>
                  <a:srgbClr val="666666"/>
                </a:solidFill>
                <a:highlight>
                  <a:srgbClr val="FFFFFF"/>
                </a:highlight>
                <a:latin typeface="Open Sans"/>
                <a:ea typeface="Open Sans"/>
                <a:cs typeface="Open Sans"/>
                <a:sym typeface="Open Sans"/>
              </a:rPr>
              <a:t>, </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Hei </a:t>
            </a:r>
            <a:r>
              <a:rPr lang="en-GB" sz="1600">
                <a:solidFill>
                  <a:srgbClr val="E69138"/>
                </a:solidFill>
                <a:highlight>
                  <a:srgbClr val="FFFFFF"/>
                </a:highlight>
                <a:latin typeface="Open Sans"/>
                <a:ea typeface="Open Sans"/>
                <a:cs typeface="Open Sans"/>
                <a:sym typeface="Open Sans"/>
              </a:rPr>
              <a:t>huarahi</a:t>
            </a:r>
            <a:r>
              <a:rPr lang="en-GB" sz="1600">
                <a:solidFill>
                  <a:srgbClr val="666666"/>
                </a:solidFill>
                <a:highlight>
                  <a:srgbClr val="FFFFFF"/>
                </a:highlight>
                <a:latin typeface="Open Sans"/>
                <a:ea typeface="Open Sans"/>
                <a:cs typeface="Open Sans"/>
                <a:sym typeface="Open Sans"/>
              </a:rPr>
              <a:t> mā tātou</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i te </a:t>
            </a:r>
            <a:r>
              <a:rPr lang="en-GB" sz="1600">
                <a:solidFill>
                  <a:srgbClr val="76A5AF"/>
                </a:solidFill>
                <a:highlight>
                  <a:srgbClr val="FFFFFF"/>
                </a:highlight>
                <a:latin typeface="Open Sans"/>
                <a:ea typeface="Open Sans"/>
                <a:cs typeface="Open Sans"/>
                <a:sym typeface="Open Sans"/>
              </a:rPr>
              <a:t>rangi nei</a:t>
            </a:r>
            <a:r>
              <a:rPr lang="en-GB" sz="1600">
                <a:solidFill>
                  <a:srgbClr val="666666"/>
                </a:solidFill>
                <a:highlight>
                  <a:srgbClr val="FFFFFF"/>
                </a:highlight>
                <a:latin typeface="Open Sans"/>
                <a:ea typeface="Open Sans"/>
                <a:cs typeface="Open Sans"/>
                <a:sym typeface="Open Sans"/>
              </a:rPr>
              <a:t>,</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E06666"/>
                </a:solidFill>
                <a:highlight>
                  <a:srgbClr val="FFFFFF"/>
                </a:highlight>
                <a:latin typeface="Open Sans"/>
                <a:ea typeface="Open Sans"/>
                <a:cs typeface="Open Sans"/>
                <a:sym typeface="Open Sans"/>
              </a:rPr>
              <a:t>Aroha atu</a:t>
            </a:r>
            <a:r>
              <a:rPr lang="en-GB" sz="1600">
                <a:solidFill>
                  <a:srgbClr val="666666"/>
                </a:solidFill>
                <a:highlight>
                  <a:srgbClr val="FFFFFF"/>
                </a:highlight>
                <a:latin typeface="Open Sans"/>
                <a:ea typeface="Open Sans"/>
                <a:cs typeface="Open Sans"/>
                <a:sym typeface="Open Sans"/>
              </a:rPr>
              <a:t>,</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741B47"/>
                </a:solidFill>
                <a:highlight>
                  <a:srgbClr val="FFFFFF"/>
                </a:highlight>
                <a:latin typeface="Open Sans"/>
                <a:ea typeface="Open Sans"/>
                <a:cs typeface="Open Sans"/>
                <a:sym typeface="Open Sans"/>
              </a:rPr>
              <a:t>Aroha mai</a:t>
            </a:r>
            <a:r>
              <a:rPr lang="en-GB" sz="1600">
                <a:solidFill>
                  <a:srgbClr val="666666"/>
                </a:solidFill>
                <a:highlight>
                  <a:srgbClr val="FFFFFF"/>
                </a:highlight>
                <a:latin typeface="Open Sans"/>
                <a:ea typeface="Open Sans"/>
                <a:cs typeface="Open Sans"/>
                <a:sym typeface="Open Sans"/>
              </a:rPr>
              <a:t>.</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F1C232"/>
                </a:solidFill>
                <a:highlight>
                  <a:srgbClr val="FFFFFF"/>
                </a:highlight>
                <a:latin typeface="Open Sans"/>
                <a:ea typeface="Open Sans"/>
                <a:cs typeface="Open Sans"/>
                <a:sym typeface="Open Sans"/>
              </a:rPr>
              <a:t>Tātou i a tātou</a:t>
            </a:r>
            <a:r>
              <a:rPr lang="en-GB" sz="1600">
                <a:solidFill>
                  <a:srgbClr val="666666"/>
                </a:solidFill>
                <a:highlight>
                  <a:srgbClr val="FFFFFF"/>
                </a:highlight>
                <a:latin typeface="Open Sans"/>
                <a:ea typeface="Open Sans"/>
                <a:cs typeface="Open Sans"/>
                <a:sym typeface="Open Sans"/>
              </a:rPr>
              <a:t> katoa</a:t>
            </a:r>
            <a:endParaRPr sz="1600">
              <a:solidFill>
                <a:srgbClr val="666666"/>
              </a:solidFill>
              <a:highlight>
                <a:srgbClr val="FFFFFF"/>
              </a:highlight>
              <a:latin typeface="Open Sans"/>
              <a:ea typeface="Open Sans"/>
              <a:cs typeface="Open Sans"/>
              <a:sym typeface="Open Sans"/>
            </a:endParaRPr>
          </a:p>
        </p:txBody>
      </p:sp>
      <p:sp>
        <p:nvSpPr>
          <p:cNvPr id="95" name="Google Shape;95;p18"/>
          <p:cNvSpPr txBox="1"/>
          <p:nvPr/>
        </p:nvSpPr>
        <p:spPr>
          <a:xfrm>
            <a:off x="5181325" y="1622500"/>
            <a:ext cx="3878400" cy="17262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lang="en-GB" sz="1200">
                <a:solidFill>
                  <a:srgbClr val="666666"/>
                </a:solidFill>
                <a:highlight>
                  <a:srgbClr val="FFFFFF"/>
                </a:highlight>
                <a:latin typeface="Open Sans"/>
                <a:ea typeface="Open Sans"/>
                <a:cs typeface="Open Sans"/>
                <a:sym typeface="Open Sans"/>
              </a:rPr>
              <a:t>May </a:t>
            </a:r>
            <a:r>
              <a:rPr lang="en-GB" sz="1200">
                <a:solidFill>
                  <a:srgbClr val="8E7CC3"/>
                </a:solidFill>
                <a:highlight>
                  <a:srgbClr val="FFFFFF"/>
                </a:highlight>
                <a:latin typeface="Open Sans"/>
                <a:ea typeface="Open Sans"/>
                <a:cs typeface="Open Sans"/>
                <a:sym typeface="Open Sans"/>
              </a:rPr>
              <a:t>peace</a:t>
            </a:r>
            <a:r>
              <a:rPr lang="en-GB" sz="1200">
                <a:solidFill>
                  <a:srgbClr val="666666"/>
                </a:solidFill>
                <a:highlight>
                  <a:srgbClr val="FFFFFF"/>
                </a:highlight>
                <a:latin typeface="Open Sans"/>
                <a:ea typeface="Open Sans"/>
                <a:cs typeface="Open Sans"/>
                <a:sym typeface="Open Sans"/>
              </a:rPr>
              <a:t> be</a:t>
            </a:r>
            <a:r>
              <a:rPr lang="en-GB" sz="1200">
                <a:solidFill>
                  <a:srgbClr val="C27BA0"/>
                </a:solidFill>
                <a:highlight>
                  <a:srgbClr val="FFFFFF"/>
                </a:highlight>
                <a:latin typeface="Open Sans"/>
                <a:ea typeface="Open Sans"/>
                <a:cs typeface="Open Sans"/>
                <a:sym typeface="Open Sans"/>
              </a:rPr>
              <a:t> widespread</a:t>
            </a:r>
            <a:r>
              <a:rPr lang="en-GB" sz="1200">
                <a:solidFill>
                  <a:srgbClr val="666666"/>
                </a:solidFill>
                <a:highlight>
                  <a:srgbClr val="FFFFFF"/>
                </a:highlight>
                <a:latin typeface="Open Sans"/>
                <a:ea typeface="Open Sans"/>
                <a:cs typeface="Open Sans"/>
                <a:sym typeface="Open Sans"/>
              </a:rPr>
              <a:t>, </a:t>
            </a:r>
            <a:endParaRPr sz="1200">
              <a:solidFill>
                <a:srgbClr val="666666"/>
              </a:solidFill>
              <a:highlight>
                <a:srgbClr val="FFFFFF"/>
              </a:highlight>
              <a:latin typeface="Open Sans"/>
              <a:ea typeface="Open Sans"/>
              <a:cs typeface="Open Sans"/>
              <a:sym typeface="Open Sans"/>
            </a:endParaRPr>
          </a:p>
          <a:p>
            <a:pPr indent="0" lvl="0" marL="0" marR="0" rtl="0" algn="ctr">
              <a:lnSpc>
                <a:spcPct val="150000"/>
              </a:lnSpc>
              <a:spcBef>
                <a:spcPts val="600"/>
              </a:spcBef>
              <a:spcAft>
                <a:spcPts val="0"/>
              </a:spcAft>
              <a:buNone/>
            </a:pPr>
            <a:r>
              <a:rPr lang="en-GB" sz="1200">
                <a:solidFill>
                  <a:srgbClr val="666666"/>
                </a:solidFill>
                <a:highlight>
                  <a:srgbClr val="FFFFFF"/>
                </a:highlight>
                <a:latin typeface="Open Sans"/>
                <a:ea typeface="Open Sans"/>
                <a:cs typeface="Open Sans"/>
                <a:sym typeface="Open Sans"/>
              </a:rPr>
              <a:t>may the </a:t>
            </a:r>
            <a:r>
              <a:rPr lang="en-GB" sz="1200">
                <a:solidFill>
                  <a:srgbClr val="3D85C6"/>
                </a:solidFill>
                <a:highlight>
                  <a:srgbClr val="FFFFFF"/>
                </a:highlight>
                <a:latin typeface="Open Sans"/>
                <a:ea typeface="Open Sans"/>
                <a:cs typeface="Open Sans"/>
                <a:sym typeface="Open Sans"/>
              </a:rPr>
              <a:t>sea</a:t>
            </a:r>
            <a:r>
              <a:rPr lang="en-GB" sz="1200">
                <a:solidFill>
                  <a:srgbClr val="666666"/>
                </a:solidFill>
                <a:highlight>
                  <a:srgbClr val="FFFFFF"/>
                </a:highlight>
                <a:latin typeface="Open Sans"/>
                <a:ea typeface="Open Sans"/>
                <a:cs typeface="Open Sans"/>
                <a:sym typeface="Open Sans"/>
              </a:rPr>
              <a:t> be smooth like </a:t>
            </a:r>
            <a:r>
              <a:rPr lang="en-GB" sz="1200">
                <a:solidFill>
                  <a:srgbClr val="6AA84F"/>
                </a:solidFill>
                <a:highlight>
                  <a:srgbClr val="FFFFFF"/>
                </a:highlight>
                <a:latin typeface="Open Sans"/>
                <a:ea typeface="Open Sans"/>
                <a:cs typeface="Open Sans"/>
                <a:sym typeface="Open Sans"/>
              </a:rPr>
              <a:t>greenstone</a:t>
            </a:r>
            <a:r>
              <a:rPr lang="en-GB" sz="1200">
                <a:solidFill>
                  <a:srgbClr val="666666"/>
                </a:solidFill>
                <a:highlight>
                  <a:srgbClr val="FFFFFF"/>
                </a:highlight>
                <a:latin typeface="Open Sans"/>
                <a:ea typeface="Open Sans"/>
                <a:cs typeface="Open Sans"/>
                <a:sym typeface="Open Sans"/>
              </a:rPr>
              <a:t>, </a:t>
            </a:r>
            <a:endParaRPr sz="1200">
              <a:solidFill>
                <a:srgbClr val="666666"/>
              </a:solidFill>
              <a:highlight>
                <a:srgbClr val="FFFFFF"/>
              </a:highlight>
              <a:latin typeface="Open Sans"/>
              <a:ea typeface="Open Sans"/>
              <a:cs typeface="Open Sans"/>
              <a:sym typeface="Open Sans"/>
            </a:endParaRPr>
          </a:p>
          <a:p>
            <a:pPr indent="0" lvl="0" marL="0" marR="0" rtl="0" algn="ctr">
              <a:lnSpc>
                <a:spcPct val="150000"/>
              </a:lnSpc>
              <a:spcBef>
                <a:spcPts val="600"/>
              </a:spcBef>
              <a:spcAft>
                <a:spcPts val="0"/>
              </a:spcAft>
              <a:buNone/>
            </a:pPr>
            <a:r>
              <a:rPr lang="en-GB" sz="1200">
                <a:solidFill>
                  <a:srgbClr val="666666"/>
                </a:solidFill>
                <a:highlight>
                  <a:srgbClr val="FFFFFF"/>
                </a:highlight>
                <a:latin typeface="Open Sans"/>
                <a:ea typeface="Open Sans"/>
                <a:cs typeface="Open Sans"/>
                <a:sym typeface="Open Sans"/>
              </a:rPr>
              <a:t>A </a:t>
            </a:r>
            <a:r>
              <a:rPr lang="en-GB" sz="1200">
                <a:solidFill>
                  <a:srgbClr val="E69138"/>
                </a:solidFill>
                <a:highlight>
                  <a:srgbClr val="FFFFFF"/>
                </a:highlight>
                <a:latin typeface="Open Sans"/>
                <a:ea typeface="Open Sans"/>
                <a:cs typeface="Open Sans"/>
                <a:sym typeface="Open Sans"/>
              </a:rPr>
              <a:t>pathway</a:t>
            </a:r>
            <a:r>
              <a:rPr lang="en-GB" sz="1200">
                <a:solidFill>
                  <a:srgbClr val="666666"/>
                </a:solidFill>
                <a:highlight>
                  <a:srgbClr val="FFFFFF"/>
                </a:highlight>
                <a:latin typeface="Open Sans"/>
                <a:ea typeface="Open Sans"/>
                <a:cs typeface="Open Sans"/>
                <a:sym typeface="Open Sans"/>
              </a:rPr>
              <a:t> for us all </a:t>
            </a:r>
            <a:r>
              <a:rPr lang="en-GB" sz="1200">
                <a:solidFill>
                  <a:srgbClr val="76A5AF"/>
                </a:solidFill>
                <a:highlight>
                  <a:srgbClr val="FFFFFF"/>
                </a:highlight>
                <a:latin typeface="Open Sans"/>
                <a:ea typeface="Open Sans"/>
                <a:cs typeface="Open Sans"/>
                <a:sym typeface="Open Sans"/>
              </a:rPr>
              <a:t>this day</a:t>
            </a:r>
            <a:r>
              <a:rPr lang="en-GB" sz="1200">
                <a:solidFill>
                  <a:srgbClr val="666666"/>
                </a:solidFill>
                <a:highlight>
                  <a:srgbClr val="FFFFFF"/>
                </a:highlight>
                <a:latin typeface="Open Sans"/>
                <a:ea typeface="Open Sans"/>
                <a:cs typeface="Open Sans"/>
                <a:sym typeface="Open Sans"/>
              </a:rPr>
              <a:t>,</a:t>
            </a:r>
            <a:endParaRPr sz="1200">
              <a:solidFill>
                <a:srgbClr val="666666"/>
              </a:solidFill>
              <a:highlight>
                <a:srgbClr val="FFFFFF"/>
              </a:highlight>
              <a:latin typeface="Open Sans"/>
              <a:ea typeface="Open Sans"/>
              <a:cs typeface="Open Sans"/>
              <a:sym typeface="Open Sans"/>
            </a:endParaRPr>
          </a:p>
          <a:p>
            <a:pPr indent="0" lvl="0" marL="0" marR="0" rtl="0" algn="ctr">
              <a:lnSpc>
                <a:spcPct val="150000"/>
              </a:lnSpc>
              <a:spcBef>
                <a:spcPts val="600"/>
              </a:spcBef>
              <a:spcAft>
                <a:spcPts val="0"/>
              </a:spcAft>
              <a:buNone/>
            </a:pPr>
            <a:r>
              <a:rPr lang="en-GB" sz="1200">
                <a:solidFill>
                  <a:srgbClr val="E06666"/>
                </a:solidFill>
                <a:highlight>
                  <a:srgbClr val="FFFFFF"/>
                </a:highlight>
                <a:latin typeface="Open Sans"/>
                <a:ea typeface="Open Sans"/>
                <a:cs typeface="Open Sans"/>
                <a:sym typeface="Open Sans"/>
              </a:rPr>
              <a:t>Give love</a:t>
            </a:r>
            <a:r>
              <a:rPr lang="en-GB" sz="1200">
                <a:solidFill>
                  <a:srgbClr val="666666"/>
                </a:solidFill>
                <a:highlight>
                  <a:srgbClr val="FFFFFF"/>
                </a:highlight>
                <a:latin typeface="Open Sans"/>
                <a:ea typeface="Open Sans"/>
                <a:cs typeface="Open Sans"/>
                <a:sym typeface="Open Sans"/>
              </a:rPr>
              <a:t>, </a:t>
            </a:r>
            <a:r>
              <a:rPr lang="en-GB" sz="1200">
                <a:solidFill>
                  <a:srgbClr val="741B47"/>
                </a:solidFill>
                <a:highlight>
                  <a:srgbClr val="FFFFFF"/>
                </a:highlight>
                <a:latin typeface="Open Sans"/>
                <a:ea typeface="Open Sans"/>
                <a:cs typeface="Open Sans"/>
                <a:sym typeface="Open Sans"/>
              </a:rPr>
              <a:t>receive love</a:t>
            </a:r>
            <a:r>
              <a:rPr lang="en-GB" sz="1200">
                <a:solidFill>
                  <a:srgbClr val="666666"/>
                </a:solidFill>
                <a:highlight>
                  <a:srgbClr val="FFFFFF"/>
                </a:highlight>
                <a:latin typeface="Open Sans"/>
                <a:ea typeface="Open Sans"/>
                <a:cs typeface="Open Sans"/>
                <a:sym typeface="Open Sans"/>
              </a:rPr>
              <a:t>.</a:t>
            </a:r>
            <a:endParaRPr sz="1200">
              <a:solidFill>
                <a:srgbClr val="666666"/>
              </a:solidFill>
              <a:highlight>
                <a:srgbClr val="FFFFFF"/>
              </a:highlight>
              <a:latin typeface="Open Sans"/>
              <a:ea typeface="Open Sans"/>
              <a:cs typeface="Open Sans"/>
              <a:sym typeface="Open Sans"/>
            </a:endParaRPr>
          </a:p>
          <a:p>
            <a:pPr indent="0" lvl="0" marL="0" marR="0" rtl="0" algn="ctr">
              <a:lnSpc>
                <a:spcPct val="150000"/>
              </a:lnSpc>
              <a:spcBef>
                <a:spcPts val="600"/>
              </a:spcBef>
              <a:spcAft>
                <a:spcPts val="600"/>
              </a:spcAft>
              <a:buNone/>
            </a:pPr>
            <a:r>
              <a:rPr lang="en-GB" sz="1200">
                <a:solidFill>
                  <a:srgbClr val="666666"/>
                </a:solidFill>
                <a:highlight>
                  <a:srgbClr val="FFFFFF"/>
                </a:highlight>
                <a:latin typeface="Open Sans"/>
                <a:ea typeface="Open Sans"/>
                <a:cs typeface="Open Sans"/>
                <a:sym typeface="Open Sans"/>
              </a:rPr>
              <a:t>Let </a:t>
            </a:r>
            <a:r>
              <a:rPr lang="en-GB" sz="1200">
                <a:solidFill>
                  <a:srgbClr val="F1C232"/>
                </a:solidFill>
                <a:highlight>
                  <a:srgbClr val="FFFFFF"/>
                </a:highlight>
                <a:latin typeface="Open Sans"/>
                <a:ea typeface="Open Sans"/>
                <a:cs typeface="Open Sans"/>
                <a:sym typeface="Open Sans"/>
              </a:rPr>
              <a:t>us</a:t>
            </a:r>
            <a:r>
              <a:rPr lang="en-GB" sz="1200">
                <a:solidFill>
                  <a:srgbClr val="666666"/>
                </a:solidFill>
                <a:highlight>
                  <a:srgbClr val="FFFFFF"/>
                </a:highlight>
                <a:latin typeface="Open Sans"/>
                <a:ea typeface="Open Sans"/>
                <a:cs typeface="Open Sans"/>
                <a:sym typeface="Open Sans"/>
              </a:rPr>
              <a:t> show respect for</a:t>
            </a:r>
            <a:r>
              <a:rPr lang="en-GB" sz="1200">
                <a:solidFill>
                  <a:srgbClr val="F1C232"/>
                </a:solidFill>
                <a:highlight>
                  <a:srgbClr val="FFFFFF"/>
                </a:highlight>
                <a:latin typeface="Open Sans"/>
                <a:ea typeface="Open Sans"/>
                <a:cs typeface="Open Sans"/>
                <a:sym typeface="Open Sans"/>
              </a:rPr>
              <a:t> each other</a:t>
            </a:r>
            <a:endParaRPr sz="1200">
              <a:solidFill>
                <a:srgbClr val="F1C232"/>
              </a:solidFill>
              <a:highlight>
                <a:srgbClr val="FFFFFF"/>
              </a:highlight>
              <a:latin typeface="Open Sans"/>
              <a:ea typeface="Open Sans"/>
              <a:cs typeface="Open Sans"/>
              <a:sym typeface="Open Sans"/>
            </a:endParaRPr>
          </a:p>
        </p:txBody>
      </p:sp>
      <p:sp>
        <p:nvSpPr>
          <p:cNvPr id="96" name="Google Shape;96;p18"/>
          <p:cNvSpPr txBox="1"/>
          <p:nvPr>
            <p:ph idx="4294967295" type="title"/>
          </p:nvPr>
        </p:nvSpPr>
        <p:spPr>
          <a:xfrm>
            <a:off x="3461425" y="70625"/>
            <a:ext cx="4037400" cy="31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A2C4C9"/>
                </a:solidFill>
                <a:latin typeface="Open Sans"/>
                <a:ea typeface="Open Sans"/>
                <a:cs typeface="Open Sans"/>
                <a:sym typeface="Open Sans"/>
              </a:rPr>
              <a:t>KARAKIA TIMATANGA</a:t>
            </a:r>
            <a:endParaRPr b="1" sz="1800">
              <a:solidFill>
                <a:srgbClr val="A2C4C9"/>
              </a:solidFill>
              <a:latin typeface="Open Sans"/>
              <a:ea typeface="Open Sans"/>
              <a:cs typeface="Open Sans"/>
              <a:sym typeface="Open Sans"/>
            </a:endParaRPr>
          </a:p>
          <a:p>
            <a:pPr indent="0" lvl="0" marL="0" rtl="0" algn="ctr">
              <a:spcBef>
                <a:spcPts val="0"/>
              </a:spcBef>
              <a:spcAft>
                <a:spcPts val="0"/>
              </a:spcAft>
              <a:buNone/>
            </a:pPr>
            <a:r>
              <a:rPr b="1" lang="en-GB" sz="1800">
                <a:solidFill>
                  <a:srgbClr val="D0E0E3"/>
                </a:solidFill>
                <a:latin typeface="Open Sans"/>
                <a:ea typeface="Open Sans"/>
                <a:cs typeface="Open Sans"/>
                <a:sym typeface="Open Sans"/>
              </a:rPr>
              <a:t>Kia hora te marino</a:t>
            </a:r>
            <a:endParaRPr b="1" sz="1800">
              <a:solidFill>
                <a:srgbClr val="D0E0E3"/>
              </a:solidFill>
              <a:latin typeface="Open Sans"/>
              <a:ea typeface="Open Sans"/>
              <a:cs typeface="Open Sans"/>
              <a:sym typeface="Open Sans"/>
            </a:endParaRPr>
          </a:p>
        </p:txBody>
      </p:sp>
      <p:pic>
        <p:nvPicPr>
          <p:cNvPr id="97" name="Google Shape;97;p18"/>
          <p:cNvPicPr preferRelativeResize="0"/>
          <p:nvPr/>
        </p:nvPicPr>
        <p:blipFill rotWithShape="1">
          <a:blip r:embed="rId4">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0" y="0"/>
            <a:ext cx="1726075" cy="1726075"/>
          </a:xfrm>
          <a:prstGeom prst="rect">
            <a:avLst/>
          </a:prstGeom>
          <a:noFill/>
          <a:ln>
            <a:noFill/>
          </a:ln>
        </p:spPr>
      </p:pic>
      <p:sp>
        <p:nvSpPr>
          <p:cNvPr id="103" name="Google Shape;103;p19"/>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txBox="1"/>
          <p:nvPr>
            <p:ph idx="4294967295" type="subTitle"/>
          </p:nvPr>
        </p:nvSpPr>
        <p:spPr>
          <a:xfrm>
            <a:off x="75"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76A5AF"/>
                </a:solidFill>
                <a:latin typeface="Open Sans"/>
                <a:ea typeface="Open Sans"/>
                <a:cs typeface="Open Sans"/>
                <a:sym typeface="Open Sans"/>
              </a:rPr>
              <a:t>KŌRERO</a:t>
            </a:r>
            <a:r>
              <a:rPr b="1" lang="en-GB">
                <a:solidFill>
                  <a:srgbClr val="76A5AF"/>
                </a:solidFill>
                <a:latin typeface="Open Sans"/>
                <a:ea typeface="Open Sans"/>
                <a:cs typeface="Open Sans"/>
                <a:sym typeface="Open Sans"/>
              </a:rPr>
              <a:t> </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D0E0E3"/>
                </a:solidFill>
                <a:latin typeface="Open Sans"/>
                <a:ea typeface="Open Sans"/>
                <a:cs typeface="Open Sans"/>
                <a:sym typeface="Open Sans"/>
              </a:rPr>
              <a:t>SPEAK</a:t>
            </a:r>
            <a:endParaRPr b="1" sz="1200">
              <a:solidFill>
                <a:srgbClr val="D0E0E3"/>
              </a:solidFill>
              <a:latin typeface="Open Sans"/>
              <a:ea typeface="Open Sans"/>
              <a:cs typeface="Open Sans"/>
              <a:sym typeface="Open Sans"/>
            </a:endParaRPr>
          </a:p>
        </p:txBody>
      </p:sp>
      <p:sp>
        <p:nvSpPr>
          <p:cNvPr id="105" name="Google Shape;105;p19"/>
          <p:cNvSpPr txBox="1"/>
          <p:nvPr/>
        </p:nvSpPr>
        <p:spPr>
          <a:xfrm>
            <a:off x="173250" y="3766175"/>
            <a:ext cx="1422300" cy="119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A2C4C9"/>
                </a:solidFill>
                <a:latin typeface="Comfortaa"/>
                <a:ea typeface="Comfortaa"/>
                <a:cs typeface="Comfortaa"/>
                <a:sym typeface="Comfortaa"/>
              </a:rPr>
              <a:t>KARAKIA</a:t>
            </a:r>
            <a:endParaRPr b="1" sz="1200">
              <a:solidFill>
                <a:srgbClr val="A2C4C9"/>
              </a:solidFill>
              <a:latin typeface="Comfortaa"/>
              <a:ea typeface="Comfortaa"/>
              <a:cs typeface="Comfortaa"/>
              <a:sym typeface="Comfortaa"/>
            </a:endParaRPr>
          </a:p>
          <a:p>
            <a:pPr indent="0" lvl="0" marL="0" rtl="0" algn="ctr">
              <a:lnSpc>
                <a:spcPct val="115000"/>
              </a:lnSpc>
              <a:spcBef>
                <a:spcPts val="600"/>
              </a:spcBef>
              <a:spcAft>
                <a:spcPts val="600"/>
              </a:spcAft>
              <a:buNone/>
            </a:pPr>
            <a:r>
              <a:rPr b="1" lang="en-GB" sz="1200">
                <a:solidFill>
                  <a:srgbClr val="FFFFFF"/>
                </a:solidFill>
                <a:latin typeface="Comfortaa"/>
                <a:ea typeface="Comfortaa"/>
                <a:cs typeface="Comfortaa"/>
                <a:sym typeface="Comfortaa"/>
              </a:rPr>
              <a:t>Repeat each line or follow our actions during Zoom</a:t>
            </a:r>
            <a:endParaRPr b="1" sz="1200">
              <a:solidFill>
                <a:srgbClr val="FFFFFF"/>
              </a:solidFill>
              <a:latin typeface="Comfortaa"/>
              <a:ea typeface="Comfortaa"/>
              <a:cs typeface="Comfortaa"/>
              <a:sym typeface="Comfortaa"/>
            </a:endParaRPr>
          </a:p>
        </p:txBody>
      </p:sp>
      <p:sp>
        <p:nvSpPr>
          <p:cNvPr id="106" name="Google Shape;106;p19"/>
          <p:cNvSpPr txBox="1"/>
          <p:nvPr/>
        </p:nvSpPr>
        <p:spPr>
          <a:xfrm>
            <a:off x="1972500" y="1344900"/>
            <a:ext cx="3571200" cy="2453700"/>
          </a:xfrm>
          <a:prstGeom prst="rect">
            <a:avLst/>
          </a:prstGeom>
          <a:noFill/>
          <a:ln>
            <a:noFill/>
          </a:ln>
        </p:spPr>
        <p:txBody>
          <a:bodyPr anchorCtr="0" anchor="t" bIns="91425" lIns="91425" spcFirstLastPara="1" rIns="91425" wrap="square" tIns="91425">
            <a:noAutofit/>
          </a:bodyPr>
          <a:lstStyle/>
          <a:p>
            <a:pPr indent="0" lvl="0" marL="0" marR="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Ka</a:t>
            </a:r>
            <a:r>
              <a:rPr lang="en-GB" sz="1600">
                <a:solidFill>
                  <a:srgbClr val="666666"/>
                </a:solidFill>
                <a:highlight>
                  <a:srgbClr val="FFFFFF"/>
                </a:highlight>
                <a:latin typeface="Open Sans"/>
                <a:ea typeface="Open Sans"/>
                <a:cs typeface="Open Sans"/>
                <a:sym typeface="Open Sans"/>
              </a:rPr>
              <a:t> </a:t>
            </a:r>
            <a:r>
              <a:rPr lang="en-GB" sz="1600">
                <a:solidFill>
                  <a:srgbClr val="C27BA0"/>
                </a:solidFill>
                <a:highlight>
                  <a:srgbClr val="FFFFFF"/>
                </a:highlight>
                <a:latin typeface="Open Sans"/>
                <a:ea typeface="Open Sans"/>
                <a:cs typeface="Open Sans"/>
                <a:sym typeface="Open Sans"/>
              </a:rPr>
              <a:t>wehe</a:t>
            </a:r>
            <a:r>
              <a:rPr lang="en-GB" sz="1600">
                <a:solidFill>
                  <a:srgbClr val="666666"/>
                </a:solidFill>
                <a:highlight>
                  <a:srgbClr val="FFFFFF"/>
                </a:highlight>
                <a:latin typeface="Open Sans"/>
                <a:ea typeface="Open Sans"/>
                <a:cs typeface="Open Sans"/>
                <a:sym typeface="Open Sans"/>
              </a:rPr>
              <a:t> atu tātou, </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Ki raro i te </a:t>
            </a:r>
            <a:r>
              <a:rPr lang="en-GB" sz="1600">
                <a:solidFill>
                  <a:srgbClr val="6AA84F"/>
                </a:solidFill>
                <a:highlight>
                  <a:srgbClr val="FFFFFF"/>
                </a:highlight>
                <a:latin typeface="Open Sans"/>
                <a:ea typeface="Open Sans"/>
                <a:cs typeface="Open Sans"/>
                <a:sym typeface="Open Sans"/>
              </a:rPr>
              <a:t>rangimārie</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te </a:t>
            </a:r>
            <a:r>
              <a:rPr lang="en-GB" sz="1600">
                <a:solidFill>
                  <a:srgbClr val="3D85C6"/>
                </a:solidFill>
                <a:highlight>
                  <a:srgbClr val="FFFFFF"/>
                </a:highlight>
                <a:latin typeface="Open Sans"/>
                <a:ea typeface="Open Sans"/>
                <a:cs typeface="Open Sans"/>
                <a:sym typeface="Open Sans"/>
              </a:rPr>
              <a:t>harikoa</a:t>
            </a:r>
            <a:r>
              <a:rPr lang="en-GB" sz="1600">
                <a:solidFill>
                  <a:srgbClr val="666666"/>
                </a:solidFill>
                <a:highlight>
                  <a:srgbClr val="FFFFFF"/>
                </a:highlight>
                <a:latin typeface="Open Sans"/>
                <a:ea typeface="Open Sans"/>
                <a:cs typeface="Open Sans"/>
                <a:sym typeface="Open Sans"/>
              </a:rPr>
              <a:t>, </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666666"/>
                </a:solidFill>
                <a:highlight>
                  <a:srgbClr val="FFFFFF"/>
                </a:highlight>
                <a:latin typeface="Open Sans"/>
                <a:ea typeface="Open Sans"/>
                <a:cs typeface="Open Sans"/>
                <a:sym typeface="Open Sans"/>
              </a:rPr>
              <a:t>Me te </a:t>
            </a:r>
            <a:r>
              <a:rPr lang="en-GB" sz="1600">
                <a:solidFill>
                  <a:srgbClr val="E06666"/>
                </a:solidFill>
                <a:highlight>
                  <a:srgbClr val="FFFFFF"/>
                </a:highlight>
                <a:latin typeface="Open Sans"/>
                <a:ea typeface="Open Sans"/>
                <a:cs typeface="Open Sans"/>
                <a:sym typeface="Open Sans"/>
              </a:rPr>
              <a:t>manawa nui</a:t>
            </a:r>
            <a:r>
              <a:rPr lang="en-GB" sz="1600">
                <a:solidFill>
                  <a:srgbClr val="666666"/>
                </a:solidFill>
                <a:highlight>
                  <a:srgbClr val="FFFFFF"/>
                </a:highlight>
                <a:latin typeface="Open Sans"/>
                <a:ea typeface="Open Sans"/>
                <a:cs typeface="Open Sans"/>
                <a:sym typeface="Open Sans"/>
              </a:rPr>
              <a:t>,</a:t>
            </a:r>
            <a:endParaRPr sz="1600">
              <a:solidFill>
                <a:srgbClr val="666666"/>
              </a:solidFill>
              <a:highlight>
                <a:srgbClr val="FFFFFF"/>
              </a:highlight>
              <a:latin typeface="Open Sans"/>
              <a:ea typeface="Open Sans"/>
              <a:cs typeface="Open Sans"/>
              <a:sym typeface="Open Sans"/>
            </a:endParaRPr>
          </a:p>
          <a:p>
            <a:pPr indent="0" lvl="0" marL="0" rtl="0" algn="ctr">
              <a:lnSpc>
                <a:spcPct val="200000"/>
              </a:lnSpc>
              <a:spcBef>
                <a:spcPts val="0"/>
              </a:spcBef>
              <a:spcAft>
                <a:spcPts val="0"/>
              </a:spcAft>
              <a:buNone/>
            </a:pPr>
            <a:r>
              <a:rPr lang="en-GB" sz="1600">
                <a:solidFill>
                  <a:srgbClr val="741B47"/>
                </a:solidFill>
                <a:highlight>
                  <a:srgbClr val="FFFFFF"/>
                </a:highlight>
                <a:latin typeface="Open Sans"/>
                <a:ea typeface="Open Sans"/>
                <a:cs typeface="Open Sans"/>
                <a:sym typeface="Open Sans"/>
              </a:rPr>
              <a:t>Haumi e, hui e, tāiki e!</a:t>
            </a:r>
            <a:endParaRPr sz="1600">
              <a:solidFill>
                <a:srgbClr val="666666"/>
              </a:solidFill>
              <a:highlight>
                <a:srgbClr val="FFFFFF"/>
              </a:highlight>
              <a:latin typeface="Open Sans"/>
              <a:ea typeface="Open Sans"/>
              <a:cs typeface="Open Sans"/>
              <a:sym typeface="Open Sans"/>
            </a:endParaRPr>
          </a:p>
        </p:txBody>
      </p:sp>
      <p:sp>
        <p:nvSpPr>
          <p:cNvPr id="107" name="Google Shape;107;p19"/>
          <p:cNvSpPr txBox="1"/>
          <p:nvPr/>
        </p:nvSpPr>
        <p:spPr>
          <a:xfrm>
            <a:off x="5152200" y="1949850"/>
            <a:ext cx="3878400" cy="12438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600"/>
              </a:spcAft>
              <a:buNone/>
            </a:pPr>
            <a:r>
              <a:rPr lang="en-GB" sz="1200">
                <a:solidFill>
                  <a:srgbClr val="666666"/>
                </a:solidFill>
                <a:highlight>
                  <a:srgbClr val="FFFFFF"/>
                </a:highlight>
                <a:latin typeface="Open Sans"/>
                <a:ea typeface="Open Sans"/>
                <a:cs typeface="Open Sans"/>
                <a:sym typeface="Open Sans"/>
              </a:rPr>
              <a:t>We are </a:t>
            </a:r>
            <a:r>
              <a:rPr lang="en-GB" sz="1200">
                <a:solidFill>
                  <a:srgbClr val="C27BA0"/>
                </a:solidFill>
                <a:highlight>
                  <a:srgbClr val="FFFFFF"/>
                </a:highlight>
                <a:latin typeface="Open Sans"/>
                <a:ea typeface="Open Sans"/>
                <a:cs typeface="Open Sans"/>
                <a:sym typeface="Open Sans"/>
              </a:rPr>
              <a:t>departing</a:t>
            </a:r>
            <a:r>
              <a:rPr lang="en-GB" sz="1200">
                <a:solidFill>
                  <a:srgbClr val="666666"/>
                </a:solidFill>
                <a:highlight>
                  <a:srgbClr val="FFFFFF"/>
                </a:highlight>
                <a:latin typeface="Open Sans"/>
                <a:ea typeface="Open Sans"/>
                <a:cs typeface="Open Sans"/>
                <a:sym typeface="Open Sans"/>
              </a:rPr>
              <a:t> </a:t>
            </a:r>
            <a:br>
              <a:rPr lang="en-GB" sz="1200">
                <a:solidFill>
                  <a:srgbClr val="666666"/>
                </a:solidFill>
                <a:highlight>
                  <a:srgbClr val="FFFFFF"/>
                </a:highlight>
                <a:latin typeface="Open Sans"/>
                <a:ea typeface="Open Sans"/>
                <a:cs typeface="Open Sans"/>
                <a:sym typeface="Open Sans"/>
              </a:rPr>
            </a:br>
            <a:r>
              <a:rPr lang="en-GB" sz="1200">
                <a:solidFill>
                  <a:srgbClr val="6AA84F"/>
                </a:solidFill>
                <a:highlight>
                  <a:srgbClr val="FFFFFF"/>
                </a:highlight>
                <a:latin typeface="Open Sans"/>
                <a:ea typeface="Open Sans"/>
                <a:cs typeface="Open Sans"/>
                <a:sym typeface="Open Sans"/>
              </a:rPr>
              <a:t>Peacefully</a:t>
            </a:r>
            <a:r>
              <a:rPr lang="en-GB" sz="1200">
                <a:solidFill>
                  <a:schemeClr val="dk1"/>
                </a:solidFill>
                <a:highlight>
                  <a:srgbClr val="FFFFFF"/>
                </a:highlight>
                <a:latin typeface="Open Sans"/>
                <a:ea typeface="Open Sans"/>
                <a:cs typeface="Open Sans"/>
                <a:sym typeface="Open Sans"/>
              </a:rPr>
              <a:t>,</a:t>
            </a:r>
            <a:r>
              <a:rPr lang="en-GB" sz="1200">
                <a:solidFill>
                  <a:srgbClr val="3D85C6"/>
                </a:solidFill>
                <a:highlight>
                  <a:srgbClr val="FFFFFF"/>
                </a:highlight>
                <a:latin typeface="Open Sans"/>
                <a:ea typeface="Open Sans"/>
                <a:cs typeface="Open Sans"/>
                <a:sym typeface="Open Sans"/>
              </a:rPr>
              <a:t> Joyfully </a:t>
            </a:r>
            <a:br>
              <a:rPr lang="en-GB" sz="1200">
                <a:solidFill>
                  <a:srgbClr val="3D85C6"/>
                </a:solidFill>
                <a:highlight>
                  <a:srgbClr val="FFFFFF"/>
                </a:highlight>
                <a:latin typeface="Open Sans"/>
                <a:ea typeface="Open Sans"/>
                <a:cs typeface="Open Sans"/>
                <a:sym typeface="Open Sans"/>
              </a:rPr>
            </a:br>
            <a:r>
              <a:rPr lang="en-GB" sz="1200">
                <a:solidFill>
                  <a:srgbClr val="666666"/>
                </a:solidFill>
                <a:highlight>
                  <a:srgbClr val="FFFFFF"/>
                </a:highlight>
                <a:latin typeface="Open Sans"/>
                <a:ea typeface="Open Sans"/>
                <a:cs typeface="Open Sans"/>
                <a:sym typeface="Open Sans"/>
              </a:rPr>
              <a:t>And </a:t>
            </a:r>
            <a:r>
              <a:rPr lang="en-GB" sz="1200">
                <a:solidFill>
                  <a:srgbClr val="E06666"/>
                </a:solidFill>
                <a:highlight>
                  <a:srgbClr val="FFFFFF"/>
                </a:highlight>
                <a:latin typeface="Open Sans"/>
                <a:ea typeface="Open Sans"/>
                <a:cs typeface="Open Sans"/>
                <a:sym typeface="Open Sans"/>
              </a:rPr>
              <a:t>resolute</a:t>
            </a:r>
            <a:r>
              <a:rPr lang="en-GB" sz="1200">
                <a:solidFill>
                  <a:srgbClr val="666666"/>
                </a:solidFill>
                <a:highlight>
                  <a:srgbClr val="FFFFFF"/>
                </a:highlight>
                <a:latin typeface="Open Sans"/>
                <a:ea typeface="Open Sans"/>
                <a:cs typeface="Open Sans"/>
                <a:sym typeface="Open Sans"/>
              </a:rPr>
              <a:t> </a:t>
            </a:r>
            <a:br>
              <a:rPr lang="en-GB" sz="1200">
                <a:solidFill>
                  <a:srgbClr val="666666"/>
                </a:solidFill>
                <a:highlight>
                  <a:srgbClr val="FFFFFF"/>
                </a:highlight>
                <a:latin typeface="Open Sans"/>
                <a:ea typeface="Open Sans"/>
                <a:cs typeface="Open Sans"/>
                <a:sym typeface="Open Sans"/>
              </a:rPr>
            </a:br>
            <a:r>
              <a:rPr lang="en-GB" sz="1200">
                <a:solidFill>
                  <a:srgbClr val="666666"/>
                </a:solidFill>
                <a:highlight>
                  <a:srgbClr val="FFFFFF"/>
                </a:highlight>
                <a:latin typeface="Open Sans"/>
                <a:ea typeface="Open Sans"/>
                <a:cs typeface="Open Sans"/>
                <a:sym typeface="Open Sans"/>
              </a:rPr>
              <a:t>We are united, progressing forward!</a:t>
            </a:r>
            <a:endParaRPr sz="1200">
              <a:solidFill>
                <a:srgbClr val="F1C232"/>
              </a:solidFill>
              <a:highlight>
                <a:srgbClr val="FFFFFF"/>
              </a:highlight>
              <a:latin typeface="Open Sans"/>
              <a:ea typeface="Open Sans"/>
              <a:cs typeface="Open Sans"/>
              <a:sym typeface="Open Sans"/>
            </a:endParaRPr>
          </a:p>
        </p:txBody>
      </p:sp>
      <p:sp>
        <p:nvSpPr>
          <p:cNvPr id="108" name="Google Shape;108;p19"/>
          <p:cNvSpPr txBox="1"/>
          <p:nvPr>
            <p:ph idx="4294967295" type="title"/>
          </p:nvPr>
        </p:nvSpPr>
        <p:spPr>
          <a:xfrm>
            <a:off x="3461425" y="119150"/>
            <a:ext cx="4037400" cy="31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A2C4C9"/>
                </a:solidFill>
                <a:latin typeface="Open Sans"/>
                <a:ea typeface="Open Sans"/>
                <a:cs typeface="Open Sans"/>
                <a:sym typeface="Open Sans"/>
              </a:rPr>
              <a:t>KARAKIA WHAKAMUTUNGA</a:t>
            </a:r>
            <a:endParaRPr b="1" sz="1800">
              <a:solidFill>
                <a:srgbClr val="A2C4C9"/>
              </a:solidFill>
              <a:latin typeface="Open Sans"/>
              <a:ea typeface="Open Sans"/>
              <a:cs typeface="Open Sans"/>
              <a:sym typeface="Open Sans"/>
            </a:endParaRPr>
          </a:p>
          <a:p>
            <a:pPr indent="0" lvl="0" marL="0" rtl="0" algn="ctr">
              <a:spcBef>
                <a:spcPts val="0"/>
              </a:spcBef>
              <a:spcAft>
                <a:spcPts val="0"/>
              </a:spcAft>
              <a:buNone/>
            </a:pPr>
            <a:r>
              <a:rPr b="1" lang="en-GB" sz="1800">
                <a:solidFill>
                  <a:srgbClr val="D0E0E3"/>
                </a:solidFill>
                <a:latin typeface="Open Sans"/>
                <a:ea typeface="Open Sans"/>
                <a:cs typeface="Open Sans"/>
                <a:sym typeface="Open Sans"/>
              </a:rPr>
              <a:t>Ka wehe atu tātou</a:t>
            </a:r>
            <a:endParaRPr b="1" sz="1800">
              <a:solidFill>
                <a:srgbClr val="D0E0E3"/>
              </a:solidFill>
              <a:latin typeface="Open Sans"/>
              <a:ea typeface="Open Sans"/>
              <a:cs typeface="Open Sans"/>
              <a:sym typeface="Open Sans"/>
            </a:endParaRPr>
          </a:p>
        </p:txBody>
      </p:sp>
      <p:pic>
        <p:nvPicPr>
          <p:cNvPr id="109" name="Google Shape;109;p19"/>
          <p:cNvPicPr preferRelativeResize="0"/>
          <p:nvPr/>
        </p:nvPicPr>
        <p:blipFill rotWithShape="1">
          <a:blip r:embed="rId4">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0"/>
          <p:cNvPicPr preferRelativeResize="0"/>
          <p:nvPr/>
        </p:nvPicPr>
        <p:blipFill>
          <a:blip r:embed="rId3">
            <a:alphaModFix/>
          </a:blip>
          <a:stretch>
            <a:fillRect/>
          </a:stretch>
        </p:blipFill>
        <p:spPr>
          <a:xfrm>
            <a:off x="0" y="0"/>
            <a:ext cx="1726075" cy="1726075"/>
          </a:xfrm>
          <a:prstGeom prst="rect">
            <a:avLst/>
          </a:prstGeom>
          <a:noFill/>
          <a:ln>
            <a:noFill/>
          </a:ln>
        </p:spPr>
      </p:pic>
      <p:sp>
        <p:nvSpPr>
          <p:cNvPr id="115" name="Google Shape;115;p20"/>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nvSpPr>
        <p:spPr>
          <a:xfrm>
            <a:off x="173250" y="3706675"/>
            <a:ext cx="1422300" cy="1253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A2C4C9"/>
                </a:solidFill>
                <a:latin typeface="Open Sans"/>
                <a:ea typeface="Open Sans"/>
                <a:cs typeface="Open Sans"/>
                <a:sym typeface="Open Sans"/>
              </a:rPr>
              <a:t>Mihimihi </a:t>
            </a:r>
            <a:r>
              <a:rPr b="1" lang="en-GB" sz="1200">
                <a:solidFill>
                  <a:srgbClr val="A2C4C9"/>
                </a:solidFill>
                <a:latin typeface="Open Sans"/>
                <a:ea typeface="Open Sans"/>
                <a:cs typeface="Open Sans"/>
                <a:sym typeface="Open Sans"/>
              </a:rPr>
              <a:t>Pepeha</a:t>
            </a:r>
            <a:endParaRPr b="1" sz="1200">
              <a:solidFill>
                <a:srgbClr val="A2C4C9"/>
              </a:solidFill>
              <a:latin typeface="Open Sans"/>
              <a:ea typeface="Open Sans"/>
              <a:cs typeface="Open Sans"/>
              <a:sym typeface="Open Sans"/>
            </a:endParaRPr>
          </a:p>
          <a:p>
            <a:pPr indent="0" lvl="0" marL="0" rtl="0" algn="ctr">
              <a:lnSpc>
                <a:spcPct val="115000"/>
              </a:lnSpc>
              <a:spcBef>
                <a:spcPts val="600"/>
              </a:spcBef>
              <a:spcAft>
                <a:spcPts val="600"/>
              </a:spcAft>
              <a:buNone/>
            </a:pPr>
            <a:r>
              <a:rPr b="1" lang="en-GB" sz="1200">
                <a:solidFill>
                  <a:srgbClr val="FFFFFF"/>
                </a:solidFill>
                <a:latin typeface="Open Sans"/>
                <a:ea typeface="Open Sans"/>
                <a:cs typeface="Open Sans"/>
                <a:sym typeface="Open Sans"/>
              </a:rPr>
              <a:t>What will you include?</a:t>
            </a:r>
            <a:endParaRPr b="1" sz="1200">
              <a:solidFill>
                <a:srgbClr val="FFFFFF"/>
              </a:solidFill>
              <a:latin typeface="Open Sans"/>
              <a:ea typeface="Open Sans"/>
              <a:cs typeface="Open Sans"/>
              <a:sym typeface="Open Sans"/>
            </a:endParaRPr>
          </a:p>
        </p:txBody>
      </p:sp>
      <p:sp>
        <p:nvSpPr>
          <p:cNvPr id="117" name="Google Shape;117;p20"/>
          <p:cNvSpPr txBox="1"/>
          <p:nvPr/>
        </p:nvSpPr>
        <p:spPr>
          <a:xfrm>
            <a:off x="2022950" y="655850"/>
            <a:ext cx="2862600" cy="42063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None/>
            </a:pPr>
            <a:r>
              <a:rPr lang="en-GB" sz="1600">
                <a:solidFill>
                  <a:schemeClr val="dk1"/>
                </a:solidFill>
                <a:highlight>
                  <a:schemeClr val="lt1"/>
                </a:highlight>
                <a:latin typeface="Open Sans"/>
                <a:ea typeface="Open Sans"/>
                <a:cs typeface="Open Sans"/>
                <a:sym typeface="Open Sans"/>
              </a:rPr>
              <a:t>Ko _______ taku māunga </a:t>
            </a:r>
            <a:endParaRPr sz="1600">
              <a:solidFill>
                <a:schemeClr val="dk1"/>
              </a:solidFill>
              <a:highlight>
                <a:schemeClr val="lt1"/>
              </a:highlight>
              <a:latin typeface="Open Sans"/>
              <a:ea typeface="Open Sans"/>
              <a:cs typeface="Open Sans"/>
              <a:sym typeface="Open Sans"/>
            </a:endParaRPr>
          </a:p>
          <a:p>
            <a:pPr indent="0" lvl="0" marL="0" marR="0" rtl="0" algn="r">
              <a:lnSpc>
                <a:spcPct val="115000"/>
              </a:lnSpc>
              <a:spcBef>
                <a:spcPts val="800"/>
              </a:spcBef>
              <a:spcAft>
                <a:spcPts val="0"/>
              </a:spcAft>
              <a:buNone/>
            </a:pPr>
            <a:r>
              <a:rPr lang="en-GB" sz="1600">
                <a:solidFill>
                  <a:schemeClr val="dk1"/>
                </a:solidFill>
                <a:highlight>
                  <a:schemeClr val="lt1"/>
                </a:highlight>
                <a:latin typeface="Open Sans"/>
                <a:ea typeface="Open Sans"/>
                <a:cs typeface="Open Sans"/>
                <a:sym typeface="Open Sans"/>
              </a:rPr>
              <a:t>Ko _______ taku awa</a:t>
            </a:r>
            <a:endParaRPr sz="1600">
              <a:solidFill>
                <a:schemeClr val="dk1"/>
              </a:solidFill>
              <a:highlight>
                <a:schemeClr val="lt1"/>
              </a:highlight>
              <a:latin typeface="Open Sans"/>
              <a:ea typeface="Open Sans"/>
              <a:cs typeface="Open Sans"/>
              <a:sym typeface="Open Sans"/>
            </a:endParaRPr>
          </a:p>
          <a:p>
            <a:pPr indent="0" lvl="0" marL="0" marR="0" rtl="0" algn="r">
              <a:lnSpc>
                <a:spcPct val="115000"/>
              </a:lnSpc>
              <a:spcBef>
                <a:spcPts val="800"/>
              </a:spcBef>
              <a:spcAft>
                <a:spcPts val="0"/>
              </a:spcAft>
              <a:buNone/>
            </a:pPr>
            <a:r>
              <a:rPr lang="en-GB" sz="1600">
                <a:solidFill>
                  <a:schemeClr val="dk1"/>
                </a:solidFill>
                <a:highlight>
                  <a:schemeClr val="lt1"/>
                </a:highlight>
                <a:latin typeface="Open Sans"/>
                <a:ea typeface="Open Sans"/>
                <a:cs typeface="Open Sans"/>
                <a:sym typeface="Open Sans"/>
              </a:rPr>
              <a:t>Ko _______ taku roto</a:t>
            </a:r>
            <a:endParaRPr sz="1600">
              <a:solidFill>
                <a:schemeClr val="dk1"/>
              </a:solidFill>
              <a:highlight>
                <a:schemeClr val="lt1"/>
              </a:highlight>
              <a:latin typeface="Open Sans"/>
              <a:ea typeface="Open Sans"/>
              <a:cs typeface="Open Sans"/>
              <a:sym typeface="Open Sans"/>
            </a:endParaRPr>
          </a:p>
          <a:p>
            <a:pPr indent="0" lvl="0" marL="0" marR="0" rtl="0" algn="r">
              <a:lnSpc>
                <a:spcPct val="115000"/>
              </a:lnSpc>
              <a:spcBef>
                <a:spcPts val="800"/>
              </a:spcBef>
              <a:spcAft>
                <a:spcPts val="0"/>
              </a:spcAft>
              <a:buNone/>
            </a:pPr>
            <a:r>
              <a:rPr lang="en-GB" sz="1600">
                <a:solidFill>
                  <a:schemeClr val="dk1"/>
                </a:solidFill>
                <a:highlight>
                  <a:schemeClr val="lt1"/>
                </a:highlight>
                <a:latin typeface="Open Sans"/>
                <a:ea typeface="Open Sans"/>
                <a:cs typeface="Open Sans"/>
                <a:sym typeface="Open Sans"/>
              </a:rPr>
              <a:t>Ko _______ taku moana</a:t>
            </a:r>
            <a:endParaRPr sz="1600">
              <a:solidFill>
                <a:schemeClr val="dk1"/>
              </a:solidFill>
              <a:highlight>
                <a:schemeClr val="lt1"/>
              </a:highlight>
              <a:latin typeface="Open Sans"/>
              <a:ea typeface="Open Sans"/>
              <a:cs typeface="Open Sans"/>
              <a:sym typeface="Open Sans"/>
            </a:endParaRPr>
          </a:p>
          <a:p>
            <a:pPr indent="0" lvl="0" marL="0" rtl="0" algn="r">
              <a:lnSpc>
                <a:spcPct val="115000"/>
              </a:lnSpc>
              <a:spcBef>
                <a:spcPts val="800"/>
              </a:spcBef>
              <a:spcAft>
                <a:spcPts val="0"/>
              </a:spcAft>
              <a:buNone/>
            </a:pPr>
            <a:r>
              <a:rPr lang="en-GB" sz="1600">
                <a:solidFill>
                  <a:schemeClr val="dk1"/>
                </a:solidFill>
                <a:highlight>
                  <a:schemeClr val="lt1"/>
                </a:highlight>
                <a:latin typeface="Open Sans"/>
                <a:ea typeface="Open Sans"/>
                <a:cs typeface="Open Sans"/>
                <a:sym typeface="Open Sans"/>
              </a:rPr>
              <a:t>Ko _______ taku iwi</a:t>
            </a:r>
            <a:endParaRPr sz="1600">
              <a:solidFill>
                <a:schemeClr val="dk1"/>
              </a:solidFill>
              <a:highlight>
                <a:schemeClr val="lt1"/>
              </a:highlight>
              <a:latin typeface="Open Sans"/>
              <a:ea typeface="Open Sans"/>
              <a:cs typeface="Open Sans"/>
              <a:sym typeface="Open Sans"/>
            </a:endParaRPr>
          </a:p>
          <a:p>
            <a:pPr indent="0" lvl="0" marL="0" rtl="0" algn="r">
              <a:lnSpc>
                <a:spcPct val="115000"/>
              </a:lnSpc>
              <a:spcBef>
                <a:spcPts val="800"/>
              </a:spcBef>
              <a:spcAft>
                <a:spcPts val="0"/>
              </a:spcAft>
              <a:buClr>
                <a:schemeClr val="dk1"/>
              </a:buClr>
              <a:buSzPts val="1100"/>
              <a:buFont typeface="Arial"/>
              <a:buNone/>
            </a:pPr>
            <a:r>
              <a:rPr lang="en-GB" sz="1600">
                <a:solidFill>
                  <a:schemeClr val="dk1"/>
                </a:solidFill>
                <a:highlight>
                  <a:schemeClr val="lt1"/>
                </a:highlight>
                <a:latin typeface="Open Sans"/>
                <a:ea typeface="Open Sans"/>
                <a:cs typeface="Open Sans"/>
                <a:sym typeface="Open Sans"/>
              </a:rPr>
              <a:t>Ko _______ taku hapu</a:t>
            </a:r>
            <a:endParaRPr sz="1600">
              <a:solidFill>
                <a:schemeClr val="dk1"/>
              </a:solidFill>
              <a:highlight>
                <a:schemeClr val="lt1"/>
              </a:highlight>
              <a:latin typeface="Open Sans"/>
              <a:ea typeface="Open Sans"/>
              <a:cs typeface="Open Sans"/>
              <a:sym typeface="Open Sans"/>
            </a:endParaRPr>
          </a:p>
          <a:p>
            <a:pPr indent="0" lvl="0" marL="0" marR="0" rtl="0" algn="r">
              <a:lnSpc>
                <a:spcPct val="115000"/>
              </a:lnSpc>
              <a:spcBef>
                <a:spcPts val="800"/>
              </a:spcBef>
              <a:spcAft>
                <a:spcPts val="0"/>
              </a:spcAft>
              <a:buNone/>
            </a:pPr>
            <a:r>
              <a:rPr lang="en-GB" sz="1600">
                <a:solidFill>
                  <a:schemeClr val="dk1"/>
                </a:solidFill>
                <a:highlight>
                  <a:schemeClr val="lt1"/>
                </a:highlight>
                <a:latin typeface="Open Sans"/>
                <a:ea typeface="Open Sans"/>
                <a:cs typeface="Open Sans"/>
                <a:sym typeface="Open Sans"/>
              </a:rPr>
              <a:t>Ko _______ taku marae</a:t>
            </a:r>
            <a:endParaRPr sz="1600">
              <a:solidFill>
                <a:schemeClr val="dk1"/>
              </a:solidFill>
              <a:highlight>
                <a:schemeClr val="lt1"/>
              </a:highlight>
              <a:latin typeface="Open Sans"/>
              <a:ea typeface="Open Sans"/>
              <a:cs typeface="Open Sans"/>
              <a:sym typeface="Open Sans"/>
            </a:endParaRPr>
          </a:p>
          <a:p>
            <a:pPr indent="0" lvl="0" marL="0" rtl="0" algn="r">
              <a:lnSpc>
                <a:spcPct val="115000"/>
              </a:lnSpc>
              <a:spcBef>
                <a:spcPts val="800"/>
              </a:spcBef>
              <a:spcAft>
                <a:spcPts val="0"/>
              </a:spcAft>
              <a:buClr>
                <a:schemeClr val="dk1"/>
              </a:buClr>
              <a:buSzPts val="1100"/>
              <a:buFont typeface="Arial"/>
              <a:buNone/>
            </a:pPr>
            <a:r>
              <a:rPr lang="en-GB" sz="1600">
                <a:solidFill>
                  <a:schemeClr val="dk1"/>
                </a:solidFill>
                <a:highlight>
                  <a:schemeClr val="lt1"/>
                </a:highlight>
                <a:latin typeface="Open Sans"/>
                <a:ea typeface="Open Sans"/>
                <a:cs typeface="Open Sans"/>
                <a:sym typeface="Open Sans"/>
              </a:rPr>
              <a:t>Ko _______ taku kura</a:t>
            </a:r>
            <a:endParaRPr sz="1600">
              <a:solidFill>
                <a:schemeClr val="dk1"/>
              </a:solidFill>
              <a:highlight>
                <a:schemeClr val="lt1"/>
              </a:highlight>
              <a:latin typeface="Open Sans"/>
              <a:ea typeface="Open Sans"/>
              <a:cs typeface="Open Sans"/>
              <a:sym typeface="Open Sans"/>
            </a:endParaRPr>
          </a:p>
          <a:p>
            <a:pPr indent="0" lvl="0" marL="0" marR="0" rtl="0" algn="r">
              <a:lnSpc>
                <a:spcPct val="115000"/>
              </a:lnSpc>
              <a:spcBef>
                <a:spcPts val="800"/>
              </a:spcBef>
              <a:spcAft>
                <a:spcPts val="0"/>
              </a:spcAft>
              <a:buNone/>
            </a:pPr>
            <a:r>
              <a:rPr lang="en-GB" sz="1600">
                <a:solidFill>
                  <a:schemeClr val="dk1"/>
                </a:solidFill>
                <a:highlight>
                  <a:schemeClr val="lt1"/>
                </a:highlight>
                <a:latin typeface="Open Sans"/>
                <a:ea typeface="Open Sans"/>
                <a:cs typeface="Open Sans"/>
                <a:sym typeface="Open Sans"/>
              </a:rPr>
              <a:t>Nō _______ ahau</a:t>
            </a:r>
            <a:endParaRPr sz="1600">
              <a:solidFill>
                <a:schemeClr val="dk1"/>
              </a:solidFill>
              <a:highlight>
                <a:schemeClr val="lt1"/>
              </a:highlight>
              <a:latin typeface="Open Sans"/>
              <a:ea typeface="Open Sans"/>
              <a:cs typeface="Open Sans"/>
              <a:sym typeface="Open Sans"/>
            </a:endParaRPr>
          </a:p>
          <a:p>
            <a:pPr indent="0" lvl="0" marL="0" marR="0" rtl="0" algn="r">
              <a:lnSpc>
                <a:spcPct val="115000"/>
              </a:lnSpc>
              <a:spcBef>
                <a:spcPts val="800"/>
              </a:spcBef>
              <a:spcAft>
                <a:spcPts val="0"/>
              </a:spcAft>
              <a:buNone/>
            </a:pPr>
            <a:r>
              <a:rPr lang="en-GB" sz="1600">
                <a:solidFill>
                  <a:schemeClr val="dk1"/>
                </a:solidFill>
                <a:highlight>
                  <a:schemeClr val="lt1"/>
                </a:highlight>
                <a:latin typeface="Open Sans"/>
                <a:ea typeface="Open Sans"/>
                <a:cs typeface="Open Sans"/>
                <a:sym typeface="Open Sans"/>
              </a:rPr>
              <a:t>Ko _______ taku whānau</a:t>
            </a:r>
            <a:endParaRPr sz="1600">
              <a:solidFill>
                <a:schemeClr val="dk1"/>
              </a:solidFill>
              <a:highlight>
                <a:schemeClr val="lt1"/>
              </a:highlight>
              <a:latin typeface="Open Sans"/>
              <a:ea typeface="Open Sans"/>
              <a:cs typeface="Open Sans"/>
              <a:sym typeface="Open Sans"/>
            </a:endParaRPr>
          </a:p>
          <a:p>
            <a:pPr indent="0" lvl="0" marL="0" marR="0" rtl="0" algn="r">
              <a:lnSpc>
                <a:spcPct val="115000"/>
              </a:lnSpc>
              <a:spcBef>
                <a:spcPts val="800"/>
              </a:spcBef>
              <a:spcAft>
                <a:spcPts val="800"/>
              </a:spcAft>
              <a:buNone/>
            </a:pPr>
            <a:r>
              <a:rPr lang="en-GB" sz="1600">
                <a:solidFill>
                  <a:schemeClr val="dk1"/>
                </a:solidFill>
                <a:highlight>
                  <a:schemeClr val="lt1"/>
                </a:highlight>
                <a:latin typeface="Open Sans"/>
                <a:ea typeface="Open Sans"/>
                <a:cs typeface="Open Sans"/>
                <a:sym typeface="Open Sans"/>
              </a:rPr>
              <a:t>Ko _______ taku ingoa</a:t>
            </a:r>
            <a:endParaRPr sz="1600">
              <a:solidFill>
                <a:schemeClr val="dk1"/>
              </a:solidFill>
              <a:highlight>
                <a:schemeClr val="lt1"/>
              </a:highlight>
              <a:latin typeface="Open Sans"/>
              <a:ea typeface="Open Sans"/>
              <a:cs typeface="Open Sans"/>
              <a:sym typeface="Open Sans"/>
            </a:endParaRPr>
          </a:p>
        </p:txBody>
      </p:sp>
      <p:sp>
        <p:nvSpPr>
          <p:cNvPr id="118" name="Google Shape;118;p20"/>
          <p:cNvSpPr txBox="1"/>
          <p:nvPr/>
        </p:nvSpPr>
        <p:spPr>
          <a:xfrm>
            <a:off x="5182225" y="655850"/>
            <a:ext cx="2151300" cy="4206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mountain</a:t>
            </a:r>
            <a:endParaRPr sz="1200">
              <a:solidFill>
                <a:schemeClr val="dk1"/>
              </a:solidFill>
              <a:highlight>
                <a:schemeClr val="lt1"/>
              </a:highlight>
              <a:latin typeface="Open Sans"/>
              <a:ea typeface="Open Sans"/>
              <a:cs typeface="Open Sans"/>
              <a:sym typeface="Open Sans"/>
            </a:endParaRPr>
          </a:p>
          <a:p>
            <a:pPr indent="0" lvl="0" marL="0" marR="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river</a:t>
            </a:r>
            <a:endParaRPr sz="1200">
              <a:solidFill>
                <a:schemeClr val="dk1"/>
              </a:solidFill>
              <a:highlight>
                <a:schemeClr val="lt1"/>
              </a:highlight>
              <a:latin typeface="Open Sans"/>
              <a:ea typeface="Open Sans"/>
              <a:cs typeface="Open Sans"/>
              <a:sym typeface="Open Sans"/>
            </a:endParaRPr>
          </a:p>
          <a:p>
            <a:pPr indent="0" lvl="0" marL="0" marR="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lake</a:t>
            </a:r>
            <a:endParaRPr sz="1200">
              <a:solidFill>
                <a:schemeClr val="dk1"/>
              </a:solidFill>
              <a:highlight>
                <a:schemeClr val="lt1"/>
              </a:highlight>
              <a:latin typeface="Open Sans"/>
              <a:ea typeface="Open Sans"/>
              <a:cs typeface="Open Sans"/>
              <a:sym typeface="Open Sans"/>
            </a:endParaRPr>
          </a:p>
          <a:p>
            <a:pPr indent="0" lvl="0" marL="0" marR="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sea</a:t>
            </a:r>
            <a:endParaRPr sz="1200">
              <a:solidFill>
                <a:schemeClr val="dk1"/>
              </a:solidFill>
              <a:highlight>
                <a:schemeClr val="lt1"/>
              </a:highlight>
              <a:latin typeface="Open Sans"/>
              <a:ea typeface="Open Sans"/>
              <a:cs typeface="Open Sans"/>
              <a:sym typeface="Open Sans"/>
            </a:endParaRPr>
          </a:p>
          <a:p>
            <a:pPr indent="0" lvl="0" marL="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iwi</a:t>
            </a:r>
            <a:endParaRPr sz="1200">
              <a:solidFill>
                <a:schemeClr val="dk1"/>
              </a:solidFill>
              <a:highlight>
                <a:schemeClr val="lt1"/>
              </a:highlight>
              <a:latin typeface="Open Sans"/>
              <a:ea typeface="Open Sans"/>
              <a:cs typeface="Open Sans"/>
              <a:sym typeface="Open Sans"/>
            </a:endParaRPr>
          </a:p>
          <a:p>
            <a:pPr indent="0" lvl="0" marL="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hapu</a:t>
            </a:r>
            <a:endParaRPr sz="1200">
              <a:solidFill>
                <a:schemeClr val="dk1"/>
              </a:solidFill>
              <a:highlight>
                <a:schemeClr val="lt1"/>
              </a:highlight>
              <a:latin typeface="Open Sans"/>
              <a:ea typeface="Open Sans"/>
              <a:cs typeface="Open Sans"/>
              <a:sym typeface="Open Sans"/>
            </a:endParaRPr>
          </a:p>
          <a:p>
            <a:pPr indent="0" lvl="0" marL="0" marR="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marae</a:t>
            </a:r>
            <a:endParaRPr sz="1200">
              <a:solidFill>
                <a:schemeClr val="dk1"/>
              </a:solidFill>
              <a:highlight>
                <a:schemeClr val="lt1"/>
              </a:highlight>
              <a:latin typeface="Open Sans"/>
              <a:ea typeface="Open Sans"/>
              <a:cs typeface="Open Sans"/>
              <a:sym typeface="Open Sans"/>
            </a:endParaRPr>
          </a:p>
          <a:p>
            <a:pPr indent="0" lvl="0" marL="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school</a:t>
            </a:r>
            <a:endParaRPr sz="1200">
              <a:solidFill>
                <a:schemeClr val="dk1"/>
              </a:solidFill>
              <a:highlight>
                <a:schemeClr val="lt1"/>
              </a:highlight>
              <a:latin typeface="Open Sans"/>
              <a:ea typeface="Open Sans"/>
              <a:cs typeface="Open Sans"/>
              <a:sym typeface="Open Sans"/>
            </a:endParaRPr>
          </a:p>
          <a:p>
            <a:pPr indent="0" lvl="0" marL="0" marR="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I am from _____</a:t>
            </a:r>
            <a:endParaRPr sz="1200">
              <a:solidFill>
                <a:schemeClr val="dk1"/>
              </a:solidFill>
              <a:highlight>
                <a:schemeClr val="lt1"/>
              </a:highlight>
              <a:latin typeface="Open Sans"/>
              <a:ea typeface="Open Sans"/>
              <a:cs typeface="Open Sans"/>
              <a:sym typeface="Open Sans"/>
            </a:endParaRPr>
          </a:p>
          <a:p>
            <a:pPr indent="0" lvl="0" marL="0" marR="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family name</a:t>
            </a:r>
            <a:endParaRPr sz="1200">
              <a:solidFill>
                <a:schemeClr val="dk1"/>
              </a:solidFill>
              <a:highlight>
                <a:schemeClr val="lt1"/>
              </a:highlight>
              <a:latin typeface="Open Sans"/>
              <a:ea typeface="Open Sans"/>
              <a:cs typeface="Open Sans"/>
              <a:sym typeface="Open Sans"/>
            </a:endParaRPr>
          </a:p>
          <a:p>
            <a:pPr indent="0" lvl="0" marL="0" marR="0" rtl="0" algn="l">
              <a:lnSpc>
                <a:spcPct val="150000"/>
              </a:lnSpc>
              <a:spcBef>
                <a:spcPts val="90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_____ is my name </a:t>
            </a:r>
            <a:endParaRPr sz="1200">
              <a:solidFill>
                <a:schemeClr val="dk1"/>
              </a:solidFill>
              <a:highlight>
                <a:schemeClr val="lt1"/>
              </a:highlight>
              <a:latin typeface="Open Sans"/>
              <a:ea typeface="Open Sans"/>
              <a:cs typeface="Open Sans"/>
              <a:sym typeface="Open Sans"/>
            </a:endParaRPr>
          </a:p>
          <a:p>
            <a:pPr indent="0" lvl="0" marL="0" marR="0" rtl="0" algn="l">
              <a:lnSpc>
                <a:spcPct val="150000"/>
              </a:lnSpc>
              <a:spcBef>
                <a:spcPts val="900"/>
              </a:spcBef>
              <a:spcAft>
                <a:spcPts val="900"/>
              </a:spcAft>
              <a:buClr>
                <a:schemeClr val="dk1"/>
              </a:buClr>
              <a:buSzPts val="1100"/>
              <a:buFont typeface="Arial"/>
              <a:buNone/>
            </a:pPr>
            <a:r>
              <a:t/>
            </a:r>
            <a:endParaRPr sz="1200">
              <a:solidFill>
                <a:schemeClr val="dk1"/>
              </a:solidFill>
              <a:highlight>
                <a:schemeClr val="lt1"/>
              </a:highlight>
              <a:latin typeface="Open Sans"/>
              <a:ea typeface="Open Sans"/>
              <a:cs typeface="Open Sans"/>
              <a:sym typeface="Open Sans"/>
            </a:endParaRPr>
          </a:p>
        </p:txBody>
      </p:sp>
      <p:sp>
        <p:nvSpPr>
          <p:cNvPr id="119" name="Google Shape;119;p20"/>
          <p:cNvSpPr txBox="1"/>
          <p:nvPr>
            <p:ph idx="4294967295" type="title"/>
          </p:nvPr>
        </p:nvSpPr>
        <p:spPr>
          <a:xfrm>
            <a:off x="1997100" y="170500"/>
            <a:ext cx="6220500" cy="31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76A5AF"/>
                </a:solidFill>
                <a:latin typeface="Open Sans"/>
                <a:ea typeface="Open Sans"/>
                <a:cs typeface="Open Sans"/>
                <a:sym typeface="Open Sans"/>
              </a:rPr>
              <a:t>MIHIMIHI PEPEHA</a:t>
            </a:r>
            <a:endParaRPr b="1" sz="1800">
              <a:solidFill>
                <a:srgbClr val="76A5AF"/>
              </a:solidFill>
              <a:latin typeface="Open Sans"/>
              <a:ea typeface="Open Sans"/>
              <a:cs typeface="Open Sans"/>
              <a:sym typeface="Open Sans"/>
            </a:endParaRPr>
          </a:p>
        </p:txBody>
      </p:sp>
      <p:sp>
        <p:nvSpPr>
          <p:cNvPr id="120" name="Google Shape;120;p20"/>
          <p:cNvSpPr txBox="1"/>
          <p:nvPr>
            <p:ph idx="4294967295" type="title"/>
          </p:nvPr>
        </p:nvSpPr>
        <p:spPr>
          <a:xfrm>
            <a:off x="7130550" y="1567575"/>
            <a:ext cx="1726200" cy="25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5818E"/>
                </a:solidFill>
                <a:latin typeface="Open Sans"/>
                <a:ea typeface="Open Sans"/>
                <a:cs typeface="Open Sans"/>
                <a:sym typeface="Open Sans"/>
              </a:rPr>
              <a:t>A pepeha helps make a connection with people and places important to you.</a:t>
            </a:r>
            <a:endParaRPr sz="1200">
              <a:solidFill>
                <a:srgbClr val="45818E"/>
              </a:solidFill>
              <a:latin typeface="Open Sans"/>
              <a:ea typeface="Open Sans"/>
              <a:cs typeface="Open Sans"/>
              <a:sym typeface="Open Sans"/>
            </a:endParaRPr>
          </a:p>
          <a:p>
            <a:pPr indent="0" lvl="0" marL="0" rtl="0" algn="l">
              <a:spcBef>
                <a:spcPts val="1000"/>
              </a:spcBef>
              <a:spcAft>
                <a:spcPts val="1000"/>
              </a:spcAft>
              <a:buNone/>
            </a:pPr>
            <a:r>
              <a:rPr lang="en-GB" sz="1200">
                <a:solidFill>
                  <a:srgbClr val="45818E"/>
                </a:solidFill>
                <a:latin typeface="Open Sans"/>
                <a:ea typeface="Open Sans"/>
                <a:cs typeface="Open Sans"/>
                <a:sym typeface="Open Sans"/>
              </a:rPr>
              <a:t>What will you include in your pepeha?</a:t>
            </a:r>
            <a:endParaRPr sz="1200">
              <a:solidFill>
                <a:srgbClr val="45818E"/>
              </a:solidFill>
              <a:latin typeface="Open Sans"/>
              <a:ea typeface="Open Sans"/>
              <a:cs typeface="Open Sans"/>
              <a:sym typeface="Open Sans"/>
            </a:endParaRPr>
          </a:p>
        </p:txBody>
      </p:sp>
      <p:sp>
        <p:nvSpPr>
          <p:cNvPr id="121" name="Google Shape;121;p20"/>
          <p:cNvSpPr txBox="1"/>
          <p:nvPr>
            <p:ph idx="4294967295" type="subTitle"/>
          </p:nvPr>
        </p:nvSpPr>
        <p:spPr>
          <a:xfrm>
            <a:off x="75"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76A5AF"/>
                </a:solidFill>
                <a:latin typeface="Open Sans"/>
                <a:ea typeface="Open Sans"/>
                <a:cs typeface="Open Sans"/>
                <a:sym typeface="Open Sans"/>
              </a:rPr>
              <a:t>KŌRERO</a:t>
            </a:r>
            <a:r>
              <a:rPr b="1" lang="en-GB">
                <a:solidFill>
                  <a:srgbClr val="76A5AF"/>
                </a:solidFill>
                <a:latin typeface="Open Sans"/>
                <a:ea typeface="Open Sans"/>
                <a:cs typeface="Open Sans"/>
                <a:sym typeface="Open Sans"/>
              </a:rPr>
              <a:t> </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D0E0E3"/>
                </a:solidFill>
                <a:latin typeface="Open Sans"/>
                <a:ea typeface="Open Sans"/>
                <a:cs typeface="Open Sans"/>
                <a:sym typeface="Open Sans"/>
              </a:rPr>
              <a:t>SPEAK</a:t>
            </a:r>
            <a:endParaRPr b="1" sz="1200">
              <a:solidFill>
                <a:srgbClr val="D0E0E3"/>
              </a:solidFill>
              <a:latin typeface="Open Sans"/>
              <a:ea typeface="Open Sans"/>
              <a:cs typeface="Open Sans"/>
              <a:sym typeface="Open Sans"/>
            </a:endParaRPr>
          </a:p>
        </p:txBody>
      </p:sp>
      <p:pic>
        <p:nvPicPr>
          <p:cNvPr id="122" name="Google Shape;122;p20"/>
          <p:cNvPicPr preferRelativeResize="0"/>
          <p:nvPr/>
        </p:nvPicPr>
        <p:blipFill rotWithShape="1">
          <a:blip r:embed="rId4">
            <a:alphaModFix/>
          </a:blip>
          <a:srcRect b="29298" l="17005" r="16251" t="5664"/>
          <a:stretch/>
        </p:blipFill>
        <p:spPr>
          <a:xfrm>
            <a:off x="75" y="0"/>
            <a:ext cx="1726201" cy="16533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 name="Shape 126"/>
        <p:cNvGrpSpPr/>
        <p:nvPr/>
      </p:nvGrpSpPr>
      <p:grpSpPr>
        <a:xfrm>
          <a:off x="0" y="0"/>
          <a:ext cx="0" cy="0"/>
          <a:chOff x="0" y="0"/>
          <a:chExt cx="0" cy="0"/>
        </a:xfrm>
      </p:grpSpPr>
      <p:sp>
        <p:nvSpPr>
          <p:cNvPr id="127" name="Google Shape;127;p21"/>
          <p:cNvSpPr txBox="1"/>
          <p:nvPr>
            <p:ph idx="4294967295" type="subTitle"/>
          </p:nvPr>
        </p:nvSpPr>
        <p:spPr>
          <a:xfrm>
            <a:off x="1994850" y="1653450"/>
            <a:ext cx="5154300" cy="18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666666"/>
                </a:solidFill>
                <a:latin typeface="Open Sans"/>
                <a:ea typeface="Open Sans"/>
                <a:cs typeface="Open Sans"/>
                <a:sym typeface="Open Sans"/>
              </a:rPr>
              <a:t>KŌRERO</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B7B7B7"/>
                </a:solidFill>
                <a:latin typeface="Open Sans"/>
                <a:ea typeface="Open Sans"/>
                <a:cs typeface="Open Sans"/>
                <a:sym typeface="Open Sans"/>
              </a:rPr>
              <a:t>SPEAK</a:t>
            </a:r>
            <a:endParaRPr b="1" sz="1200">
              <a:solidFill>
                <a:srgbClr val="B7B7B7"/>
              </a:solidFill>
              <a:latin typeface="Open Sans"/>
              <a:ea typeface="Open Sans"/>
              <a:cs typeface="Open Sans"/>
              <a:sym typeface="Open Sans"/>
            </a:endParaRPr>
          </a:p>
        </p:txBody>
      </p:sp>
      <p:pic>
        <p:nvPicPr>
          <p:cNvPr id="128" name="Google Shape;128;p21"/>
          <p:cNvPicPr preferRelativeResize="0"/>
          <p:nvPr/>
        </p:nvPicPr>
        <p:blipFill rotWithShape="1">
          <a:blip r:embed="rId3">
            <a:alphaModFix/>
          </a:blip>
          <a:srcRect b="2458" l="0" r="18606" t="0"/>
          <a:stretch/>
        </p:blipFill>
        <p:spPr>
          <a:xfrm>
            <a:off x="3097125" y="0"/>
            <a:ext cx="6046875" cy="5143500"/>
          </a:xfrm>
          <a:prstGeom prst="rect">
            <a:avLst/>
          </a:prstGeom>
          <a:noFill/>
          <a:ln>
            <a:noFill/>
          </a:ln>
        </p:spPr>
      </p:pic>
      <p:sp>
        <p:nvSpPr>
          <p:cNvPr id="129" name="Google Shape;129;p21"/>
          <p:cNvSpPr txBox="1"/>
          <p:nvPr/>
        </p:nvSpPr>
        <p:spPr>
          <a:xfrm>
            <a:off x="6976800" y="3490050"/>
            <a:ext cx="2167200" cy="152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None/>
            </a:pPr>
            <a:r>
              <a:rPr lang="en-GB" sz="1200">
                <a:solidFill>
                  <a:srgbClr val="FFFFFF"/>
                </a:solidFill>
                <a:latin typeface="Open Sans"/>
                <a:ea typeface="Open Sans"/>
                <a:cs typeface="Open Sans"/>
                <a:sym typeface="Open Sans"/>
              </a:rPr>
              <a:t>Tip: start with simple sentence and keep adding to your kete. E.g learn a mihimihi, a new kīwaha or whakataukī</a:t>
            </a:r>
            <a:endParaRPr b="1" sz="1200">
              <a:solidFill>
                <a:srgbClr val="FFFFFF"/>
              </a:solidFill>
              <a:latin typeface="Open Sans"/>
              <a:ea typeface="Open Sans"/>
              <a:cs typeface="Open Sans"/>
              <a:sym typeface="Open Sans"/>
            </a:endParaRPr>
          </a:p>
        </p:txBody>
      </p:sp>
      <p:sp>
        <p:nvSpPr>
          <p:cNvPr id="130" name="Google Shape;130;p21"/>
          <p:cNvSpPr txBox="1"/>
          <p:nvPr/>
        </p:nvSpPr>
        <p:spPr>
          <a:xfrm>
            <a:off x="0" y="1842818"/>
            <a:ext cx="3097200" cy="294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EA9999"/>
                </a:solidFill>
                <a:latin typeface="Open Sans"/>
                <a:ea typeface="Open Sans"/>
                <a:cs typeface="Open Sans"/>
                <a:sym typeface="Open Sans"/>
              </a:rPr>
              <a:t>Ako</a:t>
            </a:r>
            <a:endParaRPr b="1" sz="1200">
              <a:solidFill>
                <a:srgbClr val="EA9999"/>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The next three slides will cover phrases.</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1: Practice the </a:t>
            </a:r>
            <a:r>
              <a:rPr lang="en-GB" sz="1200">
                <a:solidFill>
                  <a:srgbClr val="FFFFFF"/>
                </a:solidFill>
                <a:latin typeface="Open Sans"/>
                <a:ea typeface="Open Sans"/>
                <a:cs typeface="Open Sans"/>
                <a:sym typeface="Open Sans"/>
              </a:rPr>
              <a:t>phrase alongside the video’s.</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2: Practice and learn kupu aurongo or words to </a:t>
            </a:r>
            <a:r>
              <a:rPr lang="en-GB" sz="1200">
                <a:solidFill>
                  <a:srgbClr val="FFFFFF"/>
                </a:solidFill>
                <a:latin typeface="Open Sans"/>
                <a:ea typeface="Open Sans"/>
                <a:cs typeface="Open Sans"/>
                <a:sym typeface="Open Sans"/>
              </a:rPr>
              <a:t>express different emotions</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rPr lang="en-GB" sz="1200">
                <a:solidFill>
                  <a:srgbClr val="FFFFFF"/>
                </a:solidFill>
                <a:latin typeface="Open Sans"/>
                <a:ea typeface="Open Sans"/>
                <a:cs typeface="Open Sans"/>
                <a:sym typeface="Open Sans"/>
              </a:rPr>
              <a:t>Slide 3: Try out different phrase that help with past, present and future tense.</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0"/>
              </a:spcAft>
              <a:buNone/>
            </a:pPr>
            <a:r>
              <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600"/>
              </a:spcAft>
              <a:buNone/>
            </a:pPr>
            <a:r>
              <a:rPr b="1" lang="en-GB" sz="1200">
                <a:solidFill>
                  <a:srgbClr val="CC0000"/>
                </a:solidFill>
                <a:latin typeface="Open Sans"/>
                <a:ea typeface="Open Sans"/>
                <a:cs typeface="Open Sans"/>
                <a:sym typeface="Open Sans"/>
              </a:rPr>
              <a:t>“Tamaiti ākona ki te kāinga”.</a:t>
            </a:r>
            <a:endParaRPr b="1" sz="1200">
              <a:solidFill>
                <a:srgbClr val="CC0000"/>
              </a:solidFill>
              <a:latin typeface="Open Sans"/>
              <a:ea typeface="Open Sans"/>
              <a:cs typeface="Open Sans"/>
              <a:sym typeface="Open Sans"/>
            </a:endParaRPr>
          </a:p>
        </p:txBody>
      </p:sp>
      <p:pic>
        <p:nvPicPr>
          <p:cNvPr id="131" name="Google Shape;131;p21"/>
          <p:cNvPicPr preferRelativeResize="0"/>
          <p:nvPr/>
        </p:nvPicPr>
        <p:blipFill rotWithShape="1">
          <a:blip r:embed="rId4">
            <a:alphaModFix/>
          </a:blip>
          <a:srcRect b="29298" l="17005" r="16251" t="5664"/>
          <a:stretch/>
        </p:blipFill>
        <p:spPr>
          <a:xfrm>
            <a:off x="691750" y="0"/>
            <a:ext cx="1713701" cy="16413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0" y="0"/>
            <a:ext cx="1726075" cy="1726075"/>
          </a:xfrm>
          <a:prstGeom prst="rect">
            <a:avLst/>
          </a:prstGeom>
          <a:noFill/>
          <a:ln>
            <a:noFill/>
          </a:ln>
        </p:spPr>
      </p:pic>
      <p:sp>
        <p:nvSpPr>
          <p:cNvPr id="137" name="Google Shape;137;p22"/>
          <p:cNvSpPr/>
          <p:nvPr/>
        </p:nvSpPr>
        <p:spPr>
          <a:xfrm>
            <a:off x="75" y="1671925"/>
            <a:ext cx="1726200" cy="34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nvSpPr>
        <p:spPr>
          <a:xfrm>
            <a:off x="2234175" y="3037150"/>
            <a:ext cx="2252400" cy="1633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200">
                <a:solidFill>
                  <a:srgbClr val="9E9E9E"/>
                </a:solidFill>
                <a:latin typeface="Open Sans"/>
                <a:ea typeface="Open Sans"/>
                <a:cs typeface="Open Sans"/>
                <a:sym typeface="Open Sans"/>
              </a:rPr>
              <a:t>How are you feeling?</a:t>
            </a:r>
            <a:endParaRPr sz="1200">
              <a:solidFill>
                <a:srgbClr val="674EA7"/>
              </a:solidFill>
              <a:latin typeface="Open Sans"/>
              <a:ea typeface="Open Sans"/>
              <a:cs typeface="Open Sans"/>
              <a:sym typeface="Open Sans"/>
            </a:endParaRPr>
          </a:p>
          <a:p>
            <a:pPr indent="0" lvl="0" marL="0" marR="0" rtl="0" algn="l">
              <a:lnSpc>
                <a:spcPct val="115000"/>
              </a:lnSpc>
              <a:spcBef>
                <a:spcPts val="1000"/>
              </a:spcBef>
              <a:spcAft>
                <a:spcPts val="0"/>
              </a:spcAft>
              <a:buNone/>
            </a:pPr>
            <a:r>
              <a:rPr lang="en-GB" sz="1200">
                <a:solidFill>
                  <a:srgbClr val="EA9999"/>
                </a:solidFill>
                <a:latin typeface="Open Sans"/>
                <a:ea typeface="Open Sans"/>
                <a:cs typeface="Open Sans"/>
                <a:sym typeface="Open Sans"/>
              </a:rPr>
              <a:t>I am</a:t>
            </a:r>
            <a:r>
              <a:rPr lang="en-GB" sz="1200">
                <a:solidFill>
                  <a:srgbClr val="FF0000"/>
                </a:solidFill>
                <a:latin typeface="Open Sans"/>
                <a:ea typeface="Open Sans"/>
                <a:cs typeface="Open Sans"/>
                <a:sym typeface="Open Sans"/>
              </a:rPr>
              <a:t> </a:t>
            </a:r>
            <a:r>
              <a:rPr lang="en-GB" sz="1200">
                <a:solidFill>
                  <a:srgbClr val="8E7CC3"/>
                </a:solidFill>
                <a:latin typeface="Open Sans"/>
                <a:ea typeface="Open Sans"/>
                <a:cs typeface="Open Sans"/>
                <a:sym typeface="Open Sans"/>
              </a:rPr>
              <a:t>EMOTION</a:t>
            </a:r>
            <a:r>
              <a:rPr lang="en-GB" sz="1200">
                <a:solidFill>
                  <a:srgbClr val="EA9999"/>
                </a:solidFill>
                <a:latin typeface="Open Sans"/>
                <a:ea typeface="Open Sans"/>
                <a:cs typeface="Open Sans"/>
                <a:sym typeface="Open Sans"/>
              </a:rPr>
              <a:t>. </a:t>
            </a:r>
            <a:endParaRPr sz="1200">
              <a:solidFill>
                <a:srgbClr val="EA9999"/>
              </a:solidFill>
              <a:latin typeface="Open Sans"/>
              <a:ea typeface="Open Sans"/>
              <a:cs typeface="Open Sans"/>
              <a:sym typeface="Open Sans"/>
            </a:endParaRPr>
          </a:p>
          <a:p>
            <a:pPr indent="0" lvl="0" marL="0" marR="0" rtl="0" algn="l">
              <a:lnSpc>
                <a:spcPct val="115000"/>
              </a:lnSpc>
              <a:spcBef>
                <a:spcPts val="1000"/>
              </a:spcBef>
              <a:spcAft>
                <a:spcPts val="0"/>
              </a:spcAft>
              <a:buNone/>
            </a:pPr>
            <a:r>
              <a:rPr lang="en-GB" sz="1200">
                <a:solidFill>
                  <a:srgbClr val="EA9999"/>
                </a:solidFill>
                <a:latin typeface="Open Sans"/>
                <a:ea typeface="Open Sans"/>
                <a:cs typeface="Open Sans"/>
                <a:sym typeface="Open Sans"/>
              </a:rPr>
              <a:t>How are you feeling?</a:t>
            </a:r>
            <a:endParaRPr sz="1200">
              <a:solidFill>
                <a:srgbClr val="EA9999"/>
              </a:solidFill>
              <a:latin typeface="Open Sans"/>
              <a:ea typeface="Open Sans"/>
              <a:cs typeface="Open Sans"/>
              <a:sym typeface="Open Sans"/>
            </a:endParaRPr>
          </a:p>
          <a:p>
            <a:pPr indent="0" lvl="0" marL="0" marR="0" rtl="0" algn="l">
              <a:lnSpc>
                <a:spcPct val="115000"/>
              </a:lnSpc>
              <a:spcBef>
                <a:spcPts val="1000"/>
              </a:spcBef>
              <a:spcAft>
                <a:spcPts val="1000"/>
              </a:spcAft>
              <a:buNone/>
            </a:pPr>
            <a:r>
              <a:rPr lang="en-GB" sz="1200">
                <a:solidFill>
                  <a:srgbClr val="9E9E9E"/>
                </a:solidFill>
                <a:latin typeface="Open Sans"/>
                <a:ea typeface="Open Sans"/>
                <a:cs typeface="Open Sans"/>
                <a:sym typeface="Open Sans"/>
              </a:rPr>
              <a:t>I am</a:t>
            </a:r>
            <a:r>
              <a:rPr lang="en-GB" sz="1200">
                <a:solidFill>
                  <a:schemeClr val="dk1"/>
                </a:solidFill>
                <a:latin typeface="Open Sans"/>
                <a:ea typeface="Open Sans"/>
                <a:cs typeface="Open Sans"/>
                <a:sym typeface="Open Sans"/>
              </a:rPr>
              <a:t> </a:t>
            </a:r>
            <a:r>
              <a:rPr lang="en-GB" sz="1200">
                <a:solidFill>
                  <a:srgbClr val="8E7CC3"/>
                </a:solidFill>
                <a:latin typeface="Open Sans"/>
                <a:ea typeface="Open Sans"/>
                <a:cs typeface="Open Sans"/>
                <a:sym typeface="Open Sans"/>
              </a:rPr>
              <a:t>EMOTION</a:t>
            </a:r>
            <a:r>
              <a:rPr lang="en-GB" sz="1200">
                <a:solidFill>
                  <a:schemeClr val="dk1"/>
                </a:solidFill>
                <a:latin typeface="Open Sans"/>
                <a:ea typeface="Open Sans"/>
                <a:cs typeface="Open Sans"/>
                <a:sym typeface="Open Sans"/>
              </a:rPr>
              <a:t>. </a:t>
            </a:r>
            <a:endParaRPr sz="1200">
              <a:solidFill>
                <a:srgbClr val="B6D7A8"/>
              </a:solidFill>
              <a:latin typeface="Open Sans"/>
              <a:ea typeface="Open Sans"/>
              <a:cs typeface="Open Sans"/>
              <a:sym typeface="Open Sans"/>
            </a:endParaRPr>
          </a:p>
        </p:txBody>
      </p:sp>
      <p:sp>
        <p:nvSpPr>
          <p:cNvPr id="139" name="Google Shape;139;p22"/>
          <p:cNvSpPr txBox="1"/>
          <p:nvPr>
            <p:ph idx="4294967295" type="subTitle"/>
          </p:nvPr>
        </p:nvSpPr>
        <p:spPr>
          <a:xfrm>
            <a:off x="-62" y="1726075"/>
            <a:ext cx="1726200" cy="64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CC4125"/>
                </a:solidFill>
                <a:latin typeface="Open Sans"/>
                <a:ea typeface="Open Sans"/>
                <a:cs typeface="Open Sans"/>
                <a:sym typeface="Open Sans"/>
              </a:rPr>
              <a:t>AKO</a:t>
            </a:r>
            <a:r>
              <a:rPr b="1" lang="en-GB">
                <a:solidFill>
                  <a:srgbClr val="CC4125"/>
                </a:solidFill>
                <a:latin typeface="Open Sans"/>
                <a:ea typeface="Open Sans"/>
                <a:cs typeface="Open Sans"/>
                <a:sym typeface="Open Sans"/>
              </a:rPr>
              <a:t> </a:t>
            </a:r>
            <a:r>
              <a:rPr b="1" lang="en-GB">
                <a:solidFill>
                  <a:srgbClr val="F0944D"/>
                </a:solidFill>
                <a:latin typeface="Open Sans"/>
                <a:ea typeface="Open Sans"/>
                <a:cs typeface="Open Sans"/>
                <a:sym typeface="Open Sans"/>
              </a:rPr>
              <a:t>  </a:t>
            </a:r>
            <a:endParaRPr b="1">
              <a:solidFill>
                <a:srgbClr val="F0944D"/>
              </a:solidFill>
              <a:latin typeface="Open Sans"/>
              <a:ea typeface="Open Sans"/>
              <a:cs typeface="Open Sans"/>
              <a:sym typeface="Open Sans"/>
            </a:endParaRPr>
          </a:p>
          <a:p>
            <a:pPr indent="0" lvl="0" marL="0" rtl="0" algn="ctr">
              <a:spcBef>
                <a:spcPts val="0"/>
              </a:spcBef>
              <a:spcAft>
                <a:spcPts val="0"/>
              </a:spcAft>
              <a:buNone/>
            </a:pPr>
            <a:r>
              <a:rPr b="1" lang="en-GB" sz="1200">
                <a:solidFill>
                  <a:srgbClr val="E6B8AF"/>
                </a:solidFill>
                <a:latin typeface="Open Sans"/>
                <a:ea typeface="Open Sans"/>
                <a:cs typeface="Open Sans"/>
                <a:sym typeface="Open Sans"/>
              </a:rPr>
              <a:t>LEARN</a:t>
            </a:r>
            <a:endParaRPr b="1" sz="1200">
              <a:solidFill>
                <a:srgbClr val="E6B8AF"/>
              </a:solidFill>
              <a:latin typeface="Open Sans"/>
              <a:ea typeface="Open Sans"/>
              <a:cs typeface="Open Sans"/>
              <a:sym typeface="Open Sans"/>
            </a:endParaRPr>
          </a:p>
        </p:txBody>
      </p:sp>
      <p:sp>
        <p:nvSpPr>
          <p:cNvPr id="140" name="Google Shape;140;p22"/>
          <p:cNvSpPr txBox="1"/>
          <p:nvPr/>
        </p:nvSpPr>
        <p:spPr>
          <a:xfrm>
            <a:off x="2234175" y="359050"/>
            <a:ext cx="3402000" cy="26781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GB" sz="1600">
                <a:latin typeface="Open Sans"/>
                <a:ea typeface="Open Sans"/>
                <a:cs typeface="Open Sans"/>
                <a:sym typeface="Open Sans"/>
              </a:rPr>
              <a:t>Kei te pēhea koe?</a:t>
            </a:r>
            <a:endParaRPr sz="1600">
              <a:solidFill>
                <a:srgbClr val="674EA7"/>
              </a:solidFill>
              <a:latin typeface="Open Sans"/>
              <a:ea typeface="Open Sans"/>
              <a:cs typeface="Open Sans"/>
              <a:sym typeface="Open Sans"/>
            </a:endParaRPr>
          </a:p>
          <a:p>
            <a:pPr indent="0" lvl="0" marL="0" marR="0" rtl="0" algn="l">
              <a:lnSpc>
                <a:spcPct val="200000"/>
              </a:lnSpc>
              <a:spcBef>
                <a:spcPts val="1000"/>
              </a:spcBef>
              <a:spcAft>
                <a:spcPts val="0"/>
              </a:spcAft>
              <a:buNone/>
            </a:pPr>
            <a:r>
              <a:rPr lang="en-GB" sz="1600">
                <a:solidFill>
                  <a:srgbClr val="FF0000"/>
                </a:solidFill>
                <a:latin typeface="Open Sans"/>
                <a:ea typeface="Open Sans"/>
                <a:cs typeface="Open Sans"/>
                <a:sym typeface="Open Sans"/>
              </a:rPr>
              <a:t>Kei te </a:t>
            </a:r>
            <a:r>
              <a:rPr lang="en-GB" sz="1600">
                <a:solidFill>
                  <a:srgbClr val="8E7CC3"/>
                </a:solidFill>
                <a:latin typeface="Open Sans"/>
                <a:ea typeface="Open Sans"/>
                <a:cs typeface="Open Sans"/>
                <a:sym typeface="Open Sans"/>
              </a:rPr>
              <a:t>EMOTION</a:t>
            </a:r>
            <a:r>
              <a:rPr lang="en-GB" sz="1600">
                <a:solidFill>
                  <a:srgbClr val="FF0000"/>
                </a:solidFill>
                <a:latin typeface="Open Sans"/>
                <a:ea typeface="Open Sans"/>
                <a:cs typeface="Open Sans"/>
                <a:sym typeface="Open Sans"/>
              </a:rPr>
              <a:t> ahau. </a:t>
            </a:r>
            <a:endParaRPr sz="1600">
              <a:solidFill>
                <a:srgbClr val="FF0000"/>
              </a:solidFill>
              <a:latin typeface="Open Sans"/>
              <a:ea typeface="Open Sans"/>
              <a:cs typeface="Open Sans"/>
              <a:sym typeface="Open Sans"/>
            </a:endParaRPr>
          </a:p>
          <a:p>
            <a:pPr indent="0" lvl="0" marL="0" rtl="0" algn="l">
              <a:lnSpc>
                <a:spcPct val="200000"/>
              </a:lnSpc>
              <a:spcBef>
                <a:spcPts val="1000"/>
              </a:spcBef>
              <a:spcAft>
                <a:spcPts val="0"/>
              </a:spcAft>
              <a:buClr>
                <a:schemeClr val="dk1"/>
              </a:buClr>
              <a:buSzPts val="1100"/>
              <a:buFont typeface="Arial"/>
              <a:buNone/>
            </a:pPr>
            <a:r>
              <a:rPr lang="en-GB" sz="1600">
                <a:solidFill>
                  <a:srgbClr val="FF0000"/>
                </a:solidFill>
                <a:latin typeface="Open Sans"/>
                <a:ea typeface="Open Sans"/>
                <a:cs typeface="Open Sans"/>
                <a:sym typeface="Open Sans"/>
              </a:rPr>
              <a:t>Kei te pēhea koe?</a:t>
            </a:r>
            <a:endParaRPr sz="1600">
              <a:solidFill>
                <a:srgbClr val="FF0000"/>
              </a:solidFill>
              <a:latin typeface="Open Sans"/>
              <a:ea typeface="Open Sans"/>
              <a:cs typeface="Open Sans"/>
              <a:sym typeface="Open Sans"/>
            </a:endParaRPr>
          </a:p>
          <a:p>
            <a:pPr indent="0" lvl="0" marL="0" rtl="0" algn="l">
              <a:lnSpc>
                <a:spcPct val="200000"/>
              </a:lnSpc>
              <a:spcBef>
                <a:spcPts val="1000"/>
              </a:spcBef>
              <a:spcAft>
                <a:spcPts val="0"/>
              </a:spcAft>
              <a:buNone/>
            </a:pPr>
            <a:r>
              <a:rPr lang="en-GB" sz="1600">
                <a:solidFill>
                  <a:schemeClr val="dk1"/>
                </a:solidFill>
                <a:latin typeface="Open Sans"/>
                <a:ea typeface="Open Sans"/>
                <a:cs typeface="Open Sans"/>
                <a:sym typeface="Open Sans"/>
              </a:rPr>
              <a:t>Kei te </a:t>
            </a:r>
            <a:r>
              <a:rPr lang="en-GB" sz="1600">
                <a:solidFill>
                  <a:srgbClr val="8E7CC3"/>
                </a:solidFill>
                <a:latin typeface="Open Sans"/>
                <a:ea typeface="Open Sans"/>
                <a:cs typeface="Open Sans"/>
                <a:sym typeface="Open Sans"/>
              </a:rPr>
              <a:t>EMOTION</a:t>
            </a:r>
            <a:r>
              <a:rPr lang="en-GB" sz="1600">
                <a:solidFill>
                  <a:schemeClr val="dk1"/>
                </a:solidFill>
                <a:latin typeface="Open Sans"/>
                <a:ea typeface="Open Sans"/>
                <a:cs typeface="Open Sans"/>
                <a:sym typeface="Open Sans"/>
              </a:rPr>
              <a:t> ahau. </a:t>
            </a:r>
            <a:endParaRPr sz="1600">
              <a:solidFill>
                <a:srgbClr val="6AA84F"/>
              </a:solidFill>
              <a:latin typeface="Open Sans"/>
              <a:ea typeface="Open Sans"/>
              <a:cs typeface="Open Sans"/>
              <a:sym typeface="Open Sans"/>
            </a:endParaRPr>
          </a:p>
        </p:txBody>
      </p:sp>
      <p:pic>
        <p:nvPicPr>
          <p:cNvPr id="141" name="Google Shape;141;p22" title="Te Poi.mp4">
            <a:hlinkClick r:id="rId4"/>
          </p:cNvPr>
          <p:cNvPicPr preferRelativeResize="0"/>
          <p:nvPr/>
        </p:nvPicPr>
        <p:blipFill>
          <a:blip r:embed="rId5">
            <a:alphaModFix/>
          </a:blip>
          <a:stretch>
            <a:fillRect/>
          </a:stretch>
        </p:blipFill>
        <p:spPr>
          <a:xfrm>
            <a:off x="5229950" y="155150"/>
            <a:ext cx="2537400" cy="1903050"/>
          </a:xfrm>
          <a:prstGeom prst="rect">
            <a:avLst/>
          </a:prstGeom>
          <a:noFill/>
          <a:ln>
            <a:noFill/>
          </a:ln>
        </p:spPr>
      </p:pic>
      <p:pic>
        <p:nvPicPr>
          <p:cNvPr id="142" name="Google Shape;142;p22" title="Wairakei.mp4">
            <a:hlinkClick r:id="rId6"/>
          </p:cNvPr>
          <p:cNvPicPr preferRelativeResize="0"/>
          <p:nvPr/>
        </p:nvPicPr>
        <p:blipFill>
          <a:blip r:embed="rId7">
            <a:alphaModFix/>
          </a:blip>
          <a:stretch>
            <a:fillRect/>
          </a:stretch>
        </p:blipFill>
        <p:spPr>
          <a:xfrm>
            <a:off x="5229950" y="2760476"/>
            <a:ext cx="2537400" cy="1903050"/>
          </a:xfrm>
          <a:prstGeom prst="rect">
            <a:avLst/>
          </a:prstGeom>
          <a:noFill/>
          <a:ln>
            <a:noFill/>
          </a:ln>
        </p:spPr>
      </p:pic>
      <p:sp>
        <p:nvSpPr>
          <p:cNvPr id="143" name="Google Shape;143;p22"/>
          <p:cNvSpPr txBox="1"/>
          <p:nvPr/>
        </p:nvSpPr>
        <p:spPr>
          <a:xfrm>
            <a:off x="5309450" y="4663525"/>
            <a:ext cx="2378400" cy="26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000">
                <a:latin typeface="Open Sans"/>
                <a:ea typeface="Open Sans"/>
                <a:cs typeface="Open Sans"/>
                <a:sym typeface="Open Sans"/>
              </a:rPr>
              <a:t>Wairakei (Waikato)</a:t>
            </a:r>
            <a:endParaRPr sz="1000">
              <a:latin typeface="Open Sans"/>
              <a:ea typeface="Open Sans"/>
              <a:cs typeface="Open Sans"/>
              <a:sym typeface="Open Sans"/>
            </a:endParaRPr>
          </a:p>
        </p:txBody>
      </p:sp>
      <p:sp>
        <p:nvSpPr>
          <p:cNvPr id="144" name="Google Shape;144;p22"/>
          <p:cNvSpPr txBox="1"/>
          <p:nvPr/>
        </p:nvSpPr>
        <p:spPr>
          <a:xfrm>
            <a:off x="5309450" y="2161925"/>
            <a:ext cx="2378400" cy="26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000">
                <a:latin typeface="Comfortaa"/>
                <a:ea typeface="Comfortaa"/>
                <a:cs typeface="Comfortaa"/>
                <a:sym typeface="Comfortaa"/>
              </a:rPr>
              <a:t>Te Poi (Waikato)</a:t>
            </a:r>
            <a:endParaRPr sz="1000">
              <a:latin typeface="Comfortaa"/>
              <a:ea typeface="Comfortaa"/>
              <a:cs typeface="Comfortaa"/>
              <a:sym typeface="Comfortaa"/>
            </a:endParaRPr>
          </a:p>
        </p:txBody>
      </p:sp>
      <p:sp>
        <p:nvSpPr>
          <p:cNvPr id="145" name="Google Shape;145;p22"/>
          <p:cNvSpPr txBox="1"/>
          <p:nvPr/>
        </p:nvSpPr>
        <p:spPr>
          <a:xfrm>
            <a:off x="151875" y="3540325"/>
            <a:ext cx="1422300" cy="138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CC4125"/>
                </a:solidFill>
                <a:latin typeface="Open Sans"/>
                <a:ea typeface="Open Sans"/>
                <a:cs typeface="Open Sans"/>
                <a:sym typeface="Open Sans"/>
              </a:rPr>
              <a:t>WHAKARONGO</a:t>
            </a:r>
            <a:r>
              <a:rPr b="1" lang="en-GB" sz="1200">
                <a:solidFill>
                  <a:srgbClr val="CC4125"/>
                </a:solidFill>
                <a:latin typeface="Open Sans"/>
                <a:ea typeface="Open Sans"/>
                <a:cs typeface="Open Sans"/>
                <a:sym typeface="Open Sans"/>
              </a:rPr>
              <a:t> </a:t>
            </a:r>
            <a:endParaRPr sz="1200">
              <a:solidFill>
                <a:srgbClr val="FFFFFF"/>
              </a:solidFill>
              <a:latin typeface="Open Sans"/>
              <a:ea typeface="Open Sans"/>
              <a:cs typeface="Open Sans"/>
              <a:sym typeface="Open Sans"/>
            </a:endParaRPr>
          </a:p>
          <a:p>
            <a:pPr indent="0" lvl="0" marL="0" rtl="0" algn="ctr">
              <a:lnSpc>
                <a:spcPct val="115000"/>
              </a:lnSpc>
              <a:spcBef>
                <a:spcPts val="600"/>
              </a:spcBef>
              <a:spcAft>
                <a:spcPts val="600"/>
              </a:spcAft>
              <a:buNone/>
            </a:pPr>
            <a:r>
              <a:rPr lang="en-GB" sz="1200">
                <a:solidFill>
                  <a:srgbClr val="FFFFFF"/>
                </a:solidFill>
                <a:latin typeface="Open Sans"/>
                <a:ea typeface="Open Sans"/>
                <a:cs typeface="Open Sans"/>
                <a:sym typeface="Open Sans"/>
              </a:rPr>
              <a:t>Can you work out what’s being said?</a:t>
            </a:r>
            <a:r>
              <a:rPr lang="en-GB" sz="1200">
                <a:solidFill>
                  <a:srgbClr val="FFFFFF"/>
                </a:solidFill>
                <a:latin typeface="Open Sans"/>
                <a:ea typeface="Open Sans"/>
                <a:cs typeface="Open Sans"/>
                <a:sym typeface="Open Sans"/>
              </a:rPr>
              <a:t> </a:t>
            </a:r>
            <a:endParaRPr sz="1200">
              <a:solidFill>
                <a:srgbClr val="FFFFFF"/>
              </a:solidFill>
              <a:latin typeface="Open Sans"/>
              <a:ea typeface="Open Sans"/>
              <a:cs typeface="Open Sans"/>
              <a:sym typeface="Open Sans"/>
            </a:endParaRPr>
          </a:p>
        </p:txBody>
      </p:sp>
      <p:pic>
        <p:nvPicPr>
          <p:cNvPr id="146" name="Google Shape;146;p22"/>
          <p:cNvPicPr preferRelativeResize="0"/>
          <p:nvPr/>
        </p:nvPicPr>
        <p:blipFill rotWithShape="1">
          <a:blip r:embed="rId8">
            <a:alphaModFix/>
          </a:blip>
          <a:srcRect b="29298" l="17005" r="16251" t="5664"/>
          <a:stretch/>
        </p:blipFill>
        <p:spPr>
          <a:xfrm>
            <a:off x="75" y="0"/>
            <a:ext cx="1726201" cy="16533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ōtuiAko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