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19"/>
    <p:restoredTop sz="75275"/>
  </p:normalViewPr>
  <p:slideViewPr>
    <p:cSldViewPr snapToGrid="0">
      <p:cViewPr varScale="1">
        <p:scale>
          <a:sx n="56" d="100"/>
          <a:sy n="56" d="100"/>
        </p:scale>
        <p:origin x="21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9C9FE-2D11-C145-87AF-D44A2662CF0F}" type="datetimeFigureOut">
              <a:rPr lang="en-US" smtClean="0"/>
              <a:t>9/12/25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C68FD-DB63-BD4B-80C5-236C56E93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74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Created from the NZASE article by Mike stone</a:t>
            </a:r>
          </a:p>
          <a:p>
            <a:r>
              <a:rPr lang="en-US" dirty="0"/>
              <a:t>You will find student questions in the presenter notes</a:t>
            </a:r>
          </a:p>
          <a:p>
            <a:endParaRPr lang="en-US" dirty="0"/>
          </a:p>
          <a:p>
            <a:r>
              <a:rPr lang="en-US" dirty="0"/>
              <a:t>Image https://</a:t>
            </a:r>
            <a:r>
              <a:rPr lang="en-US" dirty="0" err="1"/>
              <a:t>www.notcutts.co.uk</a:t>
            </a:r>
            <a:r>
              <a:rPr lang="en-US" dirty="0"/>
              <a:t>/garden-advice/problems-pests/cold-and-frost-damage/?</a:t>
            </a:r>
            <a:r>
              <a:rPr lang="en-US" dirty="0" err="1"/>
              <a:t>srsltid</a:t>
            </a:r>
            <a:r>
              <a:rPr lang="en-US" dirty="0"/>
              <a:t>=AfmBOorGvfpRc8J4ghsv5K1dHMiRrFUY7C_spsi7rv59HKE5dZh119zw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C68FD-DB63-BD4B-80C5-236C56E935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04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the fertiliser advice?</a:t>
            </a:r>
          </a:p>
          <a:p>
            <a:endParaRPr lang="en-US" dirty="0"/>
          </a:p>
          <a:p>
            <a:r>
              <a:rPr lang="en-US" dirty="0"/>
              <a:t>Image: https://</a:t>
            </a:r>
            <a:r>
              <a:rPr lang="en-US" dirty="0" err="1"/>
              <a:t>www.palmers.co.nz</a:t>
            </a:r>
            <a:r>
              <a:rPr lang="en-US" dirty="0"/>
              <a:t>/blogs/gardening-inspiration/keeping-your-garden-warm-in-winter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C68FD-DB63-BD4B-80C5-236C56E935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73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C68FD-DB63-BD4B-80C5-236C56E935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63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we know when it is a frosty morning, what do we see, feel?</a:t>
            </a:r>
          </a:p>
          <a:p>
            <a:r>
              <a:rPr lang="en-US" dirty="0"/>
              <a:t>What problems can black frosts cause for drivers?</a:t>
            </a:r>
          </a:p>
          <a:p>
            <a:r>
              <a:rPr lang="en-US" dirty="0"/>
              <a:t>What type of frost is illustrated?</a:t>
            </a:r>
          </a:p>
          <a:p>
            <a:endParaRPr lang="en-US" dirty="0"/>
          </a:p>
          <a:p>
            <a:r>
              <a:rPr lang="en-US" dirty="0"/>
              <a:t>Image https://</a:t>
            </a:r>
            <a:r>
              <a:rPr lang="en-US" dirty="0" err="1"/>
              <a:t>weather.com</a:t>
            </a:r>
            <a:r>
              <a:rPr lang="en-US" dirty="0"/>
              <a:t>/science/weather-explainers/news/hoarfrost-explained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C68FD-DB63-BD4B-80C5-236C56E935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97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way of typing frosts is based on how they form</a:t>
            </a:r>
          </a:p>
          <a:p>
            <a:r>
              <a:rPr lang="en-US" dirty="0"/>
              <a:t>What do we mean by radiation?</a:t>
            </a:r>
          </a:p>
          <a:p>
            <a:endParaRPr lang="en-US" dirty="0"/>
          </a:p>
          <a:p>
            <a:r>
              <a:rPr lang="en-US" dirty="0"/>
              <a:t>Image: https://</a:t>
            </a:r>
            <a:r>
              <a:rPr lang="en-US" dirty="0" err="1"/>
              <a:t>images.nationalgeographic.org</a:t>
            </a:r>
            <a:r>
              <a:rPr lang="en-US" dirty="0"/>
              <a:t>/image/upload/v1638889867/</a:t>
            </a:r>
            <a:r>
              <a:rPr lang="en-US" dirty="0" err="1"/>
              <a:t>EducationHub</a:t>
            </a:r>
            <a:r>
              <a:rPr lang="en-US" dirty="0"/>
              <a:t>/photos/frost-on-</a:t>
            </a:r>
            <a:r>
              <a:rPr lang="en-US" dirty="0" err="1"/>
              <a:t>leaves.jpg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C68FD-DB63-BD4B-80C5-236C56E935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4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might these effects be greater in Soft-stemmed plants </a:t>
            </a:r>
            <a:r>
              <a:rPr lang="en-US" dirty="0" err="1"/>
              <a:t>cf</a:t>
            </a:r>
            <a:r>
              <a:rPr lang="en-US" dirty="0"/>
              <a:t> woody plants?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C68FD-DB63-BD4B-80C5-236C56E935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35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of </a:t>
            </a:r>
            <a:r>
              <a:rPr lang="en-NZ" dirty="0">
                <a:solidFill>
                  <a:srgbClr val="000000"/>
                </a:solidFill>
                <a:effectLst/>
              </a:rPr>
              <a:t>perennials, bulbs, small trees, woody shrubs &amp; other woody plants?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C68FD-DB63-BD4B-80C5-236C56E935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19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C68FD-DB63-BD4B-80C5-236C56E935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26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>
                <a:solidFill>
                  <a:srgbClr val="000000"/>
                </a:solidFill>
                <a:effectLst/>
              </a:rPr>
              <a:t>What do we know about frost pots? Why don’t we use them now?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>
                <a:solidFill>
                  <a:srgbClr val="000000"/>
                </a:solidFill>
                <a:effectLst/>
              </a:rPr>
              <a:t>Orchardists used to burn diesel or wood in pots, but this fuels global warming and makes problematic smoke. </a:t>
            </a:r>
            <a:endParaRPr lang="en-US" dirty="0"/>
          </a:p>
          <a:p>
            <a:r>
              <a:rPr lang="en-US" dirty="0"/>
              <a:t>Image: </a:t>
            </a:r>
            <a:r>
              <a:rPr lang="en-NZ" dirty="0">
                <a:solidFill>
                  <a:srgbClr val="0B5453"/>
                </a:solidFill>
                <a:effectLst/>
                <a:latin typeface="Helvetica" pitchFamily="2" charset="0"/>
              </a:rPr>
              <a:t>NZ Frost Fans.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C68FD-DB63-BD4B-80C5-236C56E935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75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\Image: S</a:t>
            </a:r>
            <a:r>
              <a:rPr lang="en-NZ" dirty="0" err="1">
                <a:solidFill>
                  <a:srgbClr val="0B5453"/>
                </a:solidFill>
                <a:effectLst/>
                <a:latin typeface="Helvetica" pitchFamily="2" charset="0"/>
              </a:rPr>
              <a:t>olar</a:t>
            </a:r>
            <a:r>
              <a:rPr lang="en-NZ" dirty="0">
                <a:solidFill>
                  <a:srgbClr val="0B5453"/>
                </a:solidFill>
                <a:effectLst/>
                <a:latin typeface="Helvetica" pitchFamily="2" charset="0"/>
              </a:rPr>
              <a:t>-powered temperature sensors, Metris.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C68FD-DB63-BD4B-80C5-236C56E935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54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C68FD-DB63-BD4B-80C5-236C56E935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4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A16B3-8F64-11F5-7FF2-3DBB733FC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CA4AF3-41C0-FEA2-E8D7-A242B9B92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DA7E5-48E3-81D0-6180-53F549204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1DE9-7BA8-FA4E-928E-71D266D68F92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E4B36-FC41-68CB-6EAC-B9889B950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4535B-A3F4-E164-FD0C-3977C7A30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E9F8-E8CC-AF47-A615-3235A2F2F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9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40F4D-06EE-CF5F-353B-744C62DBA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92EF27-A47B-9B10-ED2C-442C96592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83AD9-B7DE-6B8F-006D-3851B29A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1DE9-7BA8-FA4E-928E-71D266D68F92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C1771-56F2-EA4D-E065-7D12B9B1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38E33-E074-8C5E-6E14-0D294A8D8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E9F8-E8CC-AF47-A615-3235A2F2F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3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49BE58-7D8C-2CD7-41F1-BDF983E7B4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76A4A2-F61D-3CC0-8D20-59450F156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E31A1-5589-BD16-6D80-4BF1CA843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1DE9-7BA8-FA4E-928E-71D266D68F92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00F20-D7D9-1640-14FF-CE5E65EAF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4A90F-AB03-377A-EF8A-C59C6386A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E9F8-E8CC-AF47-A615-3235A2F2F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8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4BDBD-81E4-E61E-514F-865A6DF4C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98201-9FFE-9D72-BB48-6003BC3A2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1AE6A-F31B-8C10-B06E-4B59D9132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1DE9-7BA8-FA4E-928E-71D266D68F92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F359E-AE60-D6F8-840C-22392F84B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E10A9-2CBF-7892-41F8-A80F7D50B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E9F8-E8CC-AF47-A615-3235A2F2F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85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95778-2A2D-2512-FFC5-BD8430082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E17D9-C8C8-21D2-DE66-0861E4A37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1D73F-2090-6659-6368-56834F4B6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1DE9-7BA8-FA4E-928E-71D266D68F92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F3102-1CDB-149A-6E8E-EBF2F2CEA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5CDF1-EB4F-7606-3575-61D54416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E9F8-E8CC-AF47-A615-3235A2F2F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8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E35F7-00D5-FB9A-00B8-935E7CBD4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6EE4A-8C60-63F2-A5AA-3C6DB6AFB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A0D75-A8A0-20B1-1EAA-563831939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5FD74-0600-DC8B-A9B3-EE4A7073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1DE9-7BA8-FA4E-928E-71D266D68F92}" type="datetimeFigureOut">
              <a:rPr lang="en-US" smtClean="0"/>
              <a:t>9/12/25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3E32BE-064D-ABEF-3767-8853EDDD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13324-1F48-5282-1789-1440F2B7A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E9F8-E8CC-AF47-A615-3235A2F2F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4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9D395-9728-C883-BC80-0882D9786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4BFE5-FA62-0EEE-AE21-AF61238E7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77EBB-90A5-2AB0-8447-D66C4D759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B14B7F-FC29-DC80-6383-61A425A44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7D735B-417D-6219-465E-FE37306026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2F1B7B-82A7-A156-E8F7-791F99890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1DE9-7BA8-FA4E-928E-71D266D68F92}" type="datetimeFigureOut">
              <a:rPr lang="en-US" smtClean="0"/>
              <a:t>9/12/25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5A62C8-5EDB-8F64-84FE-D416A59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68AB3D-AB40-C988-B5DE-0488B0D37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E9F8-E8CC-AF47-A615-3235A2F2F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3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4F4B5-D810-D7E0-D371-DE758CDCD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66A8D-03F4-620E-A220-24A412D78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1DE9-7BA8-FA4E-928E-71D266D68F92}" type="datetimeFigureOut">
              <a:rPr lang="en-US" smtClean="0"/>
              <a:t>9/12/25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D80E2F-6574-8A74-0EDB-10B8C3ED3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0E0E3-27E3-75B4-467A-C9355C09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E9F8-E8CC-AF47-A615-3235A2F2F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4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5D487-8576-30A3-4D7A-7AE16F0FF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1DE9-7BA8-FA4E-928E-71D266D68F92}" type="datetimeFigureOut">
              <a:rPr lang="en-US" smtClean="0"/>
              <a:t>9/12/25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74E7EF-7754-9316-1A32-71DBB5B27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024A0-7A09-AB61-753D-DE1436375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E9F8-E8CC-AF47-A615-3235A2F2F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3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BA10A-8FCC-5745-B98E-69AE8D969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90214-FDD1-2EA5-B2A7-6C4D6E4BC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54B30E-3115-1F40-20E7-3C8796CCB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FA0A4-6A51-E179-7FFE-7DD43DAF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1DE9-7BA8-FA4E-928E-71D266D68F92}" type="datetimeFigureOut">
              <a:rPr lang="en-US" smtClean="0"/>
              <a:t>9/12/25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4C4DC-A448-2D7E-3ECB-9B0038B85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4E5DE-C7B2-5B73-0C33-FBE181AE7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E9F8-E8CC-AF47-A615-3235A2F2F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80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07CD2-6B08-CC1E-D2DC-4C6960E96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081B00-9A82-EE1A-1953-3B490465BF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707D4-FBE0-D4D0-E93E-E9621E95E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7DC77-03D7-C018-ECC8-38DFE9B2D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1DE9-7BA8-FA4E-928E-71D266D68F92}" type="datetimeFigureOut">
              <a:rPr lang="en-US" smtClean="0"/>
              <a:t>9/12/25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D84A29-7F50-A928-C77A-8D4B40AAD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6C56D-111A-B97A-FE8F-5B0519401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E9F8-E8CC-AF47-A615-3235A2F2F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4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3189B7-76F6-8E2A-E618-42864A3D9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7BFEB-30EC-8425-4ECA-FB8AB6300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6E7D2-94C4-5D36-F66F-9A1EFC7800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61DE9-7BA8-FA4E-928E-71D266D68F92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A9554-A15E-482E-C071-BDBA03795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BD69B-B2B6-05E8-CB34-9E1B5637A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DE9F8-E8CC-AF47-A615-3235A2F2F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9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C394B-1E75-F621-ACBE-C929BCE0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262" y="766764"/>
            <a:ext cx="7483475" cy="1104900"/>
          </a:xfrm>
        </p:spPr>
        <p:txBody>
          <a:bodyPr/>
          <a:lstStyle/>
          <a:p>
            <a:pPr algn="ctr"/>
            <a:r>
              <a:rPr lang="en-US" dirty="0"/>
              <a:t>Effect of Frost on Plants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6CB77D8-AF31-B951-C789-43EF24B67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2177092"/>
            <a:ext cx="7042150" cy="391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276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A6931-CEB2-AEBE-50D9-417967FC6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" y="365125"/>
            <a:ext cx="7978140" cy="823595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Prevention – 2 plant management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139B0C-551F-44E4-B480-11D7C7B55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" y="1553845"/>
            <a:ext cx="10515600" cy="5304155"/>
          </a:xfrm>
        </p:spPr>
        <p:txBody>
          <a:bodyPr>
            <a:normAutofit lnSpcReduction="10000"/>
          </a:bodyPr>
          <a:lstStyle/>
          <a:p>
            <a:r>
              <a:rPr lang="en-NZ" dirty="0">
                <a:solidFill>
                  <a:srgbClr val="000000"/>
                </a:solidFill>
                <a:effectLst/>
              </a:rPr>
              <a:t>Manipulate flowering times by staging sowing                                              time, &amp; mixing long and short season varieties.</a:t>
            </a:r>
          </a:p>
          <a:p>
            <a:r>
              <a:rPr lang="en-NZ" dirty="0">
                <a:solidFill>
                  <a:srgbClr val="000000"/>
                </a:solidFill>
                <a:effectLst/>
              </a:rPr>
              <a:t>Plant frost-tender saplings in late spring so that                                        they can be well settled and hardened off before                                 the cooler temperatures of autumn. Frost-                                             tolerant species can be planted early.</a:t>
            </a:r>
          </a:p>
          <a:p>
            <a:r>
              <a:rPr lang="en-NZ" dirty="0">
                <a:solidFill>
                  <a:srgbClr val="000000"/>
                </a:solidFill>
                <a:effectLst/>
              </a:rPr>
              <a:t>Use permeable shelter belts to ensure wind movement.</a:t>
            </a:r>
          </a:p>
          <a:p>
            <a:r>
              <a:rPr lang="en-NZ" dirty="0">
                <a:solidFill>
                  <a:srgbClr val="000000"/>
                </a:solidFill>
                <a:effectLst/>
              </a:rPr>
              <a:t>Apply nitrogen-rich fertilisers only after temperatures have risen, the plant is actively growing and the risk of frost has passed.</a:t>
            </a:r>
          </a:p>
          <a:p>
            <a:r>
              <a:rPr lang="en-NZ" dirty="0">
                <a:solidFill>
                  <a:srgbClr val="000000"/>
                </a:solidFill>
                <a:effectLst/>
              </a:rPr>
              <a:t>Ensure tender garden plants are over-wintered safely in greenhouses.</a:t>
            </a:r>
          </a:p>
          <a:p>
            <a:r>
              <a:rPr lang="en-NZ" dirty="0">
                <a:solidFill>
                  <a:srgbClr val="000000"/>
                </a:solidFill>
                <a:effectLst/>
              </a:rPr>
              <a:t>Delay the pruning of damaged tissue until after the risk of frost has passed, so no new growth is exposed to frost damage.</a:t>
            </a:r>
          </a:p>
          <a:p>
            <a:endParaRPr lang="en-NZ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NZ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US" dirty="0"/>
          </a:p>
        </p:txBody>
      </p:sp>
      <p:pic>
        <p:nvPicPr>
          <p:cNvPr id="3" name="Picture 2" descr="covered-plants">
            <a:extLst>
              <a:ext uri="{FF2B5EF4-FFF2-40B4-BE49-F238E27FC236}">
                <a16:creationId xmlns:a16="http://schemas.microsoft.com/office/drawing/2014/main" id="{49529D90-FABB-E415-1A8D-DC82C7D2C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20" y="1188720"/>
            <a:ext cx="3810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597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A6931-CEB2-AEBE-50D9-417967FC6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"/>
            <a:ext cx="11361420" cy="845820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7030A0"/>
                </a:solidFill>
                <a:effectLst/>
              </a:rPr>
              <a:t>Susceptibility of fruit &amp; vegetables to frost injury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9D4D6D6-4A74-97A2-C5E6-36BD1ED7F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252252"/>
              </p:ext>
            </p:extLst>
          </p:nvPr>
        </p:nvGraphicFramePr>
        <p:xfrm>
          <a:off x="487680" y="845821"/>
          <a:ext cx="10873740" cy="599693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575560">
                  <a:extLst>
                    <a:ext uri="{9D8B030D-6E8A-4147-A177-3AD203B41FA5}">
                      <a16:colId xmlns:a16="http://schemas.microsoft.com/office/drawing/2014/main" val="3836594562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1401803947"/>
                    </a:ext>
                  </a:extLst>
                </a:gridCol>
                <a:gridCol w="4869180">
                  <a:extLst>
                    <a:ext uri="{9D8B030D-6E8A-4147-A177-3AD203B41FA5}">
                      <a16:colId xmlns:a16="http://schemas.microsoft.com/office/drawing/2014/main" val="3567295558"/>
                    </a:ext>
                  </a:extLst>
                </a:gridCol>
              </a:tblGrid>
              <a:tr h="227019">
                <a:tc>
                  <a:txBody>
                    <a:bodyPr/>
                    <a:lstStyle/>
                    <a:p>
                      <a:r>
                        <a:rPr lang="en-NZ" sz="2800" kern="100">
                          <a:effectLst/>
                        </a:rPr>
                        <a:t>Frost-Tender</a:t>
                      </a:r>
                      <a:endParaRPr lang="en-NZ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2800" kern="100">
                          <a:effectLst/>
                        </a:rPr>
                        <a:t>Frost-tolerant</a:t>
                      </a:r>
                      <a:endParaRPr lang="en-NZ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2800" kern="100">
                          <a:effectLst/>
                        </a:rPr>
                        <a:t>Hardy</a:t>
                      </a:r>
                      <a:endParaRPr lang="en-NZ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9009869"/>
                  </a:ext>
                </a:extLst>
              </a:tr>
              <a:tr h="876299">
                <a:tc>
                  <a:txBody>
                    <a:bodyPr/>
                    <a:lstStyle/>
                    <a:p>
                      <a:r>
                        <a:rPr lang="en-NZ" sz="2800" b="0" kern="100" dirty="0">
                          <a:effectLst/>
                        </a:rPr>
                        <a:t>Will be damaged or die </a:t>
                      </a:r>
                      <a:endParaRPr lang="en-NZ" sz="1400" b="0" kern="100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2800" kern="100" dirty="0">
                          <a:effectLst/>
                        </a:rPr>
                        <a:t>Appearance will suffer but will survive.</a:t>
                      </a:r>
                      <a:endParaRPr lang="en-NZ" sz="1400" kern="100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2800" kern="100" dirty="0">
                          <a:effectLst/>
                        </a:rPr>
                        <a:t>Winter growth will stop but will survive with little visible damage</a:t>
                      </a:r>
                      <a:endParaRPr lang="en-NZ" sz="1400" kern="100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7179600"/>
                  </a:ext>
                </a:extLst>
              </a:tr>
              <a:tr h="400571">
                <a:tc>
                  <a:txBody>
                    <a:bodyPr/>
                    <a:lstStyle/>
                    <a:p>
                      <a:r>
                        <a:rPr lang="en-NZ" sz="2800" b="0" kern="100">
                          <a:effectLst/>
                        </a:rPr>
                        <a:t>Apricot</a:t>
                      </a:r>
                      <a:endParaRPr lang="en-NZ" sz="24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2800" kern="100" dirty="0">
                          <a:effectLst/>
                        </a:rPr>
                        <a:t>Apples</a:t>
                      </a:r>
                      <a:endParaRPr lang="en-NZ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2800" kern="100">
                          <a:effectLst/>
                        </a:rPr>
                        <a:t>Beetroot</a:t>
                      </a:r>
                      <a:endParaRPr lang="en-NZ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7501548"/>
                  </a:ext>
                </a:extLst>
              </a:tr>
              <a:tr h="400571">
                <a:tc>
                  <a:txBody>
                    <a:bodyPr/>
                    <a:lstStyle/>
                    <a:p>
                      <a:r>
                        <a:rPr lang="en-NZ" sz="2800" b="0" kern="100">
                          <a:effectLst/>
                        </a:rPr>
                        <a:t>Asparagus</a:t>
                      </a:r>
                      <a:endParaRPr lang="en-NZ" sz="24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2800" kern="100">
                          <a:effectLst/>
                        </a:rPr>
                        <a:t>Broccoli</a:t>
                      </a:r>
                      <a:endParaRPr lang="en-NZ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2800" kern="100">
                          <a:effectLst/>
                        </a:rPr>
                        <a:t>Brussel sprout</a:t>
                      </a:r>
                      <a:endParaRPr lang="en-NZ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7559468"/>
                  </a:ext>
                </a:extLst>
              </a:tr>
              <a:tr h="400571">
                <a:tc>
                  <a:txBody>
                    <a:bodyPr/>
                    <a:lstStyle/>
                    <a:p>
                      <a:r>
                        <a:rPr lang="en-NZ" sz="2800" b="0" kern="100">
                          <a:effectLst/>
                        </a:rPr>
                        <a:t>Banana</a:t>
                      </a:r>
                      <a:endParaRPr lang="en-NZ" sz="24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2800" kern="100">
                          <a:effectLst/>
                        </a:rPr>
                        <a:t>Carrot</a:t>
                      </a:r>
                      <a:endParaRPr lang="en-NZ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2800" kern="100">
                          <a:effectLst/>
                        </a:rPr>
                        <a:t>Cabbage</a:t>
                      </a:r>
                      <a:endParaRPr lang="en-NZ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0633436"/>
                  </a:ext>
                </a:extLst>
              </a:tr>
              <a:tr h="400571">
                <a:tc>
                  <a:txBody>
                    <a:bodyPr/>
                    <a:lstStyle/>
                    <a:p>
                      <a:r>
                        <a:rPr lang="en-NZ" sz="2800" b="0" kern="100">
                          <a:effectLst/>
                        </a:rPr>
                        <a:t>Berries</a:t>
                      </a:r>
                      <a:endParaRPr lang="en-NZ" sz="24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2800" kern="100">
                          <a:effectLst/>
                        </a:rPr>
                        <a:t>Celery</a:t>
                      </a:r>
                      <a:endParaRPr lang="en-NZ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2800" kern="100">
                          <a:effectLst/>
                        </a:rPr>
                        <a:t>Dates</a:t>
                      </a:r>
                      <a:endParaRPr lang="en-NZ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7559818"/>
                  </a:ext>
                </a:extLst>
              </a:tr>
              <a:tr h="400571">
                <a:tc>
                  <a:txBody>
                    <a:bodyPr/>
                    <a:lstStyle/>
                    <a:p>
                      <a:r>
                        <a:rPr lang="en-NZ" sz="2800" b="0" kern="100">
                          <a:effectLst/>
                        </a:rPr>
                        <a:t>Capsicum</a:t>
                      </a:r>
                      <a:endParaRPr lang="en-NZ" sz="24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2800" kern="100">
                          <a:effectLst/>
                        </a:rPr>
                        <a:t>Grapes</a:t>
                      </a:r>
                      <a:endParaRPr lang="en-NZ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2800" kern="100">
                          <a:effectLst/>
                        </a:rPr>
                        <a:t>Kale</a:t>
                      </a:r>
                      <a:endParaRPr lang="en-NZ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1609975"/>
                  </a:ext>
                </a:extLst>
              </a:tr>
              <a:tr h="400571">
                <a:tc>
                  <a:txBody>
                    <a:bodyPr/>
                    <a:lstStyle/>
                    <a:p>
                      <a:r>
                        <a:rPr lang="en-NZ" sz="2800" b="0" kern="100">
                          <a:effectLst/>
                        </a:rPr>
                        <a:t>Cucumber</a:t>
                      </a:r>
                      <a:endParaRPr lang="en-NZ" sz="24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2800" kern="100">
                          <a:effectLst/>
                        </a:rPr>
                        <a:t>Orange</a:t>
                      </a:r>
                      <a:endParaRPr lang="en-NZ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2800" kern="100">
                          <a:effectLst/>
                        </a:rPr>
                        <a:t>Kohlrabi</a:t>
                      </a:r>
                      <a:endParaRPr lang="en-NZ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6223600"/>
                  </a:ext>
                </a:extLst>
              </a:tr>
              <a:tr h="400571">
                <a:tc>
                  <a:txBody>
                    <a:bodyPr/>
                    <a:lstStyle/>
                    <a:p>
                      <a:r>
                        <a:rPr lang="en-NZ" sz="2800" b="0" kern="100">
                          <a:effectLst/>
                        </a:rPr>
                        <a:t>Lettuce</a:t>
                      </a:r>
                      <a:endParaRPr lang="en-NZ" sz="24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2800" kern="100">
                          <a:effectLst/>
                        </a:rPr>
                        <a:t>Parsley</a:t>
                      </a:r>
                      <a:endParaRPr lang="en-NZ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2800" kern="100">
                          <a:effectLst/>
                        </a:rPr>
                        <a:t>Parsnip</a:t>
                      </a:r>
                      <a:endParaRPr lang="en-NZ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6782537"/>
                  </a:ext>
                </a:extLst>
              </a:tr>
              <a:tr h="400571">
                <a:tc>
                  <a:txBody>
                    <a:bodyPr/>
                    <a:lstStyle/>
                    <a:p>
                      <a:r>
                        <a:rPr lang="en-NZ" sz="2800" b="0" kern="100">
                          <a:effectLst/>
                        </a:rPr>
                        <a:t>Plums</a:t>
                      </a:r>
                      <a:endParaRPr lang="en-NZ" sz="24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2800" kern="100">
                          <a:effectLst/>
                        </a:rPr>
                        <a:t>Peas</a:t>
                      </a:r>
                      <a:endParaRPr lang="en-NZ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2800" kern="100">
                          <a:effectLst/>
                        </a:rPr>
                        <a:t>Turnip</a:t>
                      </a:r>
                      <a:endParaRPr lang="en-NZ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0419139"/>
                  </a:ext>
                </a:extLst>
              </a:tr>
              <a:tr h="400571">
                <a:tc>
                  <a:txBody>
                    <a:bodyPr/>
                    <a:lstStyle/>
                    <a:p>
                      <a:r>
                        <a:rPr lang="en-NZ" sz="2800" b="0" kern="100">
                          <a:effectLst/>
                        </a:rPr>
                        <a:t>Potatoes</a:t>
                      </a:r>
                      <a:endParaRPr lang="en-NZ" sz="24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2800" kern="100">
                          <a:effectLst/>
                        </a:rPr>
                        <a:t>Pears</a:t>
                      </a:r>
                      <a:endParaRPr lang="en-NZ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2800" kern="100">
                          <a:effectLst/>
                        </a:rPr>
                        <a:t> </a:t>
                      </a:r>
                      <a:endParaRPr lang="en-NZ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1179711"/>
                  </a:ext>
                </a:extLst>
              </a:tr>
              <a:tr h="400571">
                <a:tc>
                  <a:txBody>
                    <a:bodyPr/>
                    <a:lstStyle/>
                    <a:p>
                      <a:r>
                        <a:rPr lang="en-NZ" sz="2800" b="0" kern="100">
                          <a:effectLst/>
                        </a:rPr>
                        <a:t>Tomatoes</a:t>
                      </a:r>
                      <a:endParaRPr lang="en-NZ" sz="24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2800" kern="100">
                          <a:effectLst/>
                        </a:rPr>
                        <a:t>Pumpkin</a:t>
                      </a:r>
                      <a:endParaRPr lang="en-NZ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2800" kern="100">
                          <a:effectLst/>
                        </a:rPr>
                        <a:t> </a:t>
                      </a:r>
                      <a:endParaRPr lang="en-NZ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7463973"/>
                  </a:ext>
                </a:extLst>
              </a:tr>
              <a:tr h="400571">
                <a:tc>
                  <a:txBody>
                    <a:bodyPr/>
                    <a:lstStyle/>
                    <a:p>
                      <a:r>
                        <a:rPr lang="en-NZ" sz="2800" b="0" kern="100" dirty="0">
                          <a:effectLst/>
                        </a:rPr>
                        <a:t>Zucchini</a:t>
                      </a:r>
                      <a:endParaRPr lang="en-NZ" sz="2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2800" kern="100">
                          <a:effectLst/>
                        </a:rPr>
                        <a:t>Spinach</a:t>
                      </a:r>
                      <a:endParaRPr lang="en-NZ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NZ" sz="2800" kern="100" dirty="0">
                          <a:effectLst/>
                        </a:rPr>
                        <a:t> </a:t>
                      </a:r>
                      <a:endParaRPr lang="en-NZ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3495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656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A6931-CEB2-AEBE-50D9-417967FC6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What is a frost?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139B0C-551F-44E4-B480-11D7C7B55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350"/>
            <a:ext cx="760241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Ice crystals forming on a solid surface, usually as a thin film</a:t>
            </a:r>
          </a:p>
          <a:p>
            <a:r>
              <a:rPr lang="en-US" dirty="0"/>
              <a:t>Frost forms when temperatures drop below freezing point (0 </a:t>
            </a:r>
            <a:r>
              <a:rPr lang="en-US" baseline="30000" dirty="0"/>
              <a:t>o</a:t>
            </a:r>
            <a:r>
              <a:rPr lang="en-US" dirty="0"/>
              <a:t>C)</a:t>
            </a:r>
          </a:p>
          <a:p>
            <a:r>
              <a:rPr lang="en-US" dirty="0"/>
              <a:t>Tend to form </a:t>
            </a:r>
          </a:p>
          <a:p>
            <a:pPr lvl="1"/>
            <a:r>
              <a:rPr lang="en-US" dirty="0"/>
              <a:t>at the start or end of winter</a:t>
            </a:r>
          </a:p>
          <a:p>
            <a:pPr lvl="1"/>
            <a:r>
              <a:rPr lang="en-US" dirty="0"/>
              <a:t>when the sky is cloudless and the air is still</a:t>
            </a:r>
          </a:p>
          <a:p>
            <a:r>
              <a:rPr lang="en-US" dirty="0"/>
              <a:t>Some types (based on appearance)</a:t>
            </a:r>
          </a:p>
          <a:p>
            <a:pPr lvl="1"/>
            <a:r>
              <a:rPr lang="en-US" dirty="0"/>
              <a:t>Hoar frost – </a:t>
            </a:r>
            <a:r>
              <a:rPr lang="en-NZ" dirty="0"/>
              <a:t>a fine, feathery, or needle-like coating on exposed surfaces like trees, grass, and fences</a:t>
            </a:r>
            <a:endParaRPr lang="en-US" dirty="0"/>
          </a:p>
          <a:p>
            <a:pPr lvl="1"/>
            <a:r>
              <a:rPr lang="en-US" dirty="0"/>
              <a:t>Black frost – no ice crystals as the air is too dry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F5C38A-A288-30B7-C3F9-2C300D3F4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608" y="1530349"/>
            <a:ext cx="2823276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13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A6931-CEB2-AEBE-50D9-417967FC6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Other types of frosts (based on cause)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139B0C-551F-44E4-B480-11D7C7B55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94231" cy="4351338"/>
          </a:xfrm>
        </p:spPr>
        <p:txBody>
          <a:bodyPr/>
          <a:lstStyle/>
          <a:p>
            <a:r>
              <a:rPr lang="en-US" dirty="0"/>
              <a:t>Radiation frosts – caused by heat being lost from the ground to the atmosphere on still clear nights</a:t>
            </a:r>
          </a:p>
          <a:p>
            <a:pPr lvl="1"/>
            <a:r>
              <a:rPr lang="en-US" dirty="0"/>
              <a:t>The air gets warmer with height (instead of getting colder as is usual), so this is called a temperature inversion</a:t>
            </a:r>
          </a:p>
          <a:p>
            <a:pPr lvl="1"/>
            <a:r>
              <a:rPr lang="en-US" dirty="0"/>
              <a:t>The temperature at ground level &amp; on plant surfaces drops significantly.</a:t>
            </a:r>
          </a:p>
          <a:p>
            <a:pPr lvl="1"/>
            <a:r>
              <a:rPr lang="en-US" dirty="0"/>
              <a:t>Most common type of frost in NZ</a:t>
            </a:r>
          </a:p>
          <a:p>
            <a:r>
              <a:rPr lang="en-US" dirty="0"/>
              <a:t>Advection frosts – caused by cold winds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9DE476-C162-D52E-4299-47F04CF19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80" y="1825625"/>
            <a:ext cx="5005320" cy="37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46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A6931-CEB2-AEBE-50D9-417967FC6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Frost harms plants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139B0C-551F-44E4-B480-11D7C7B55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697992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Ice crystals form in the cell cytoplasm, bursting the cell membrane. This results in symptoms of frost damage: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sz="2600" dirty="0"/>
              <a:t>Black scorching and brown patches on leaves, especially new and young growth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sz="2600" dirty="0"/>
              <a:t>Initially, this may only appear on the leaf edges, but soon spreads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sz="2600" dirty="0"/>
              <a:t>Plants collapse or appear wilted or water-soaked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sz="2600" dirty="0"/>
              <a:t>Damage to blossom and young fruit, which may drop prematurely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sz="2600" dirty="0"/>
              <a:t>Young and small plants killed</a:t>
            </a:r>
          </a:p>
          <a:p>
            <a:pPr marL="0" indent="0">
              <a:buNone/>
            </a:pPr>
            <a:r>
              <a:rPr lang="en-NZ" dirty="0">
                <a:solidFill>
                  <a:srgbClr val="000000"/>
                </a:solidFill>
                <a:effectLst/>
              </a:rPr>
              <a:t>This reduces the leaf surface area available for photosynthesis, limiting plant growth.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D0B029-1961-014F-40A5-5A5B415D4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00" y="991322"/>
            <a:ext cx="3500120" cy="586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19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A6931-CEB2-AEBE-50D9-417967FC6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Not all plants need protection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139B0C-551F-44E4-B480-11D7C7B55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3957955"/>
          </a:xfrm>
        </p:spPr>
        <p:txBody>
          <a:bodyPr/>
          <a:lstStyle/>
          <a:p>
            <a:r>
              <a:rPr lang="en-NZ" dirty="0">
                <a:solidFill>
                  <a:srgbClr val="000000"/>
                </a:solidFill>
                <a:effectLst/>
              </a:rPr>
              <a:t>E.g. perennials, bulbs, roses, small trees, woody shrubs &amp; other woody plants</a:t>
            </a:r>
          </a:p>
          <a:p>
            <a:r>
              <a:rPr lang="en-NZ" dirty="0">
                <a:solidFill>
                  <a:srgbClr val="000000"/>
                </a:solidFill>
                <a:effectLst/>
              </a:rPr>
              <a:t>These plants need cold temperatures to help them fully enter dormancy, </a:t>
            </a:r>
          </a:p>
          <a:p>
            <a:r>
              <a:rPr lang="en-NZ" dirty="0">
                <a:solidFill>
                  <a:srgbClr val="000000"/>
                </a:solidFill>
              </a:rPr>
              <a:t>They </a:t>
            </a:r>
            <a:r>
              <a:rPr lang="en-NZ" dirty="0">
                <a:solidFill>
                  <a:srgbClr val="000000"/>
                </a:solidFill>
                <a:effectLst/>
              </a:rPr>
              <a:t>will</a:t>
            </a:r>
            <a:r>
              <a:rPr lang="en-NZ" dirty="0">
                <a:solidFill>
                  <a:srgbClr val="000000"/>
                </a:solidFill>
              </a:rPr>
              <a:t> </a:t>
            </a:r>
            <a:r>
              <a:rPr lang="en-NZ" dirty="0">
                <a:solidFill>
                  <a:srgbClr val="000000"/>
                </a:solidFill>
                <a:effectLst/>
              </a:rPr>
              <a:t>tolerate temperatures at or just below freezing with minimal damage.</a:t>
            </a:r>
          </a:p>
          <a:p>
            <a:endParaRPr lang="en-US" dirty="0"/>
          </a:p>
        </p:txBody>
      </p:sp>
      <p:pic>
        <p:nvPicPr>
          <p:cNvPr id="2050" name="Picture 2" descr="Pansy flowers">
            <a:extLst>
              <a:ext uri="{FF2B5EF4-FFF2-40B4-BE49-F238E27FC236}">
                <a16:creationId xmlns:a16="http://schemas.microsoft.com/office/drawing/2014/main" id="{F9DBBE00-3B80-8706-2009-3946D88949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" r="21351"/>
          <a:stretch/>
        </p:blipFill>
        <p:spPr bwMode="auto">
          <a:xfrm>
            <a:off x="6610145" y="1576388"/>
            <a:ext cx="4995116" cy="427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587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A6931-CEB2-AEBE-50D9-417967FC6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Protecting plants from frost – 1 position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139B0C-551F-44E4-B480-11D7C7B55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325" y="1810068"/>
            <a:ext cx="6294120" cy="40265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Position plants</a:t>
            </a:r>
          </a:p>
          <a:p>
            <a:r>
              <a:rPr lang="en-US" dirty="0"/>
              <a:t>away from frost pockets (places where cold air naturally collects eg the lowest point on sloping ground or against a barrier</a:t>
            </a:r>
            <a:r>
              <a:rPr lang="en-NZ" dirty="0">
                <a:solidFill>
                  <a:srgbClr val="000000"/>
                </a:solidFill>
                <a:effectLst/>
              </a:rPr>
              <a:t>)</a:t>
            </a:r>
          </a:p>
          <a:p>
            <a:r>
              <a:rPr lang="en-NZ" dirty="0">
                <a:solidFill>
                  <a:srgbClr val="000000"/>
                </a:solidFill>
                <a:effectLst/>
              </a:rPr>
              <a:t>near</a:t>
            </a:r>
            <a:r>
              <a:rPr lang="en-NZ" dirty="0">
                <a:solidFill>
                  <a:srgbClr val="000000"/>
                </a:solidFill>
              </a:rPr>
              <a:t> </a:t>
            </a:r>
            <a:r>
              <a:rPr lang="en-NZ" dirty="0">
                <a:solidFill>
                  <a:srgbClr val="000000"/>
                </a:solidFill>
                <a:effectLst/>
              </a:rPr>
              <a:t>gaps in a fence or hedge to improve cold air drainage</a:t>
            </a:r>
          </a:p>
          <a:p>
            <a:r>
              <a:rPr lang="en-NZ" dirty="0">
                <a:solidFill>
                  <a:srgbClr val="000000"/>
                </a:solidFill>
                <a:effectLst/>
              </a:rPr>
              <a:t>in raised beds to keep the plants above the cold air</a:t>
            </a:r>
          </a:p>
          <a:p>
            <a:endParaRPr lang="en-NZ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NZ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NZ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4100" name="Picture 4" descr="raised-garden-beds-design">
            <a:extLst>
              <a:ext uri="{FF2B5EF4-FFF2-40B4-BE49-F238E27FC236}">
                <a16:creationId xmlns:a16="http://schemas.microsoft.com/office/drawing/2014/main" id="{86970A3C-E6D6-40C4-42D5-00C9C33BA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445" y="2153920"/>
            <a:ext cx="5054895" cy="289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649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A6931-CEB2-AEBE-50D9-417967FC6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262572"/>
            <a:ext cx="10515600" cy="846455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Protecting plants from frost – 2 heat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139B0C-551F-44E4-B480-11D7C7B55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1255712"/>
            <a:ext cx="8305800" cy="4346575"/>
          </a:xfrm>
        </p:spPr>
        <p:txBody>
          <a:bodyPr/>
          <a:lstStyle/>
          <a:p>
            <a:r>
              <a:rPr lang="en-NZ" dirty="0">
                <a:solidFill>
                  <a:srgbClr val="000000"/>
                </a:solidFill>
                <a:effectLst/>
              </a:rPr>
              <a:t>Use fans, windmills or helicopters to force the warm air layer above the crop down onto the plants.</a:t>
            </a:r>
          </a:p>
          <a:p>
            <a:r>
              <a:rPr lang="en-NZ" dirty="0">
                <a:solidFill>
                  <a:srgbClr val="000000"/>
                </a:solidFill>
                <a:effectLst/>
              </a:rPr>
              <a:t>Water the plant directly (2.5 mm/h). As water freezes it releases latent heat of fusion, keeping the plant above freezing point</a:t>
            </a:r>
          </a:p>
          <a:p>
            <a:r>
              <a:rPr lang="en-NZ" dirty="0">
                <a:solidFill>
                  <a:srgbClr val="000000"/>
                </a:solidFill>
                <a:effectLst/>
              </a:rPr>
              <a:t>Water a frost cloth on a really cold night to provide an ice blanket that insulates the plants beneath</a:t>
            </a:r>
          </a:p>
          <a:p>
            <a:r>
              <a:rPr lang="en-NZ" dirty="0">
                <a:solidFill>
                  <a:srgbClr val="000000"/>
                </a:solidFill>
              </a:rPr>
              <a:t>Protect crops under a cover to trap heat. E.g. a cloth or plastic sheet draped over a plastic, wooden or wire frame</a:t>
            </a:r>
            <a:endParaRPr lang="en-NZ" dirty="0">
              <a:solidFill>
                <a:srgbClr val="000000"/>
              </a:solidFill>
              <a:effectLst/>
            </a:endParaRPr>
          </a:p>
          <a:p>
            <a:endParaRPr lang="en-NZ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D3EA2F-5DF6-42F7-40C9-E9DAE9A3D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1640" y="1690688"/>
            <a:ext cx="24384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26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A6931-CEB2-AEBE-50D9-417967FC6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Monitoring low temperatures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9FD138-6FB4-CA5A-5051-E35D629C5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54720" y="1905158"/>
            <a:ext cx="3058224" cy="401558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6F2E62-4D44-C1A8-6E71-98FBEEA7ECE7}"/>
              </a:ext>
            </a:extLst>
          </p:cNvPr>
          <p:cNvSpPr txBox="1"/>
          <p:nvPr/>
        </p:nvSpPr>
        <p:spPr>
          <a:xfrm>
            <a:off x="579056" y="1789906"/>
            <a:ext cx="768858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5913" indent="-293688">
              <a:buFont typeface="Arial" panose="020B0604020202020204" pitchFamily="34" charset="0"/>
              <a:buChar char="•"/>
            </a:pPr>
            <a:r>
              <a:rPr lang="en-NZ" sz="2800" dirty="0">
                <a:solidFill>
                  <a:srgbClr val="000000"/>
                </a:solidFill>
                <a:latin typeface="Helvetica" pitchFamily="2" charset="0"/>
              </a:rPr>
              <a:t>in</a:t>
            </a:r>
            <a:r>
              <a:rPr lang="en-NZ" sz="2800" dirty="0">
                <a:solidFill>
                  <a:srgbClr val="000000"/>
                </a:solidFill>
                <a:effectLst/>
                <a:latin typeface="Helvetica" pitchFamily="2" charset="0"/>
              </a:rPr>
              <a:t> frost-prone areas</a:t>
            </a:r>
          </a:p>
          <a:p>
            <a:pPr marL="315913" indent="-293688">
              <a:buFont typeface="Arial" panose="020B0604020202020204" pitchFamily="34" charset="0"/>
              <a:buChar char="•"/>
            </a:pPr>
            <a:r>
              <a:rPr lang="en-NZ" sz="2800" dirty="0">
                <a:solidFill>
                  <a:srgbClr val="000000"/>
                </a:solidFill>
                <a:effectLst/>
                <a:latin typeface="Helvetica" pitchFamily="2" charset="0"/>
              </a:rPr>
              <a:t>sensors in the canopy detect low temperatures and send an alarm to the farmer’s phone. </a:t>
            </a:r>
          </a:p>
          <a:p>
            <a:pPr marL="315913" indent="-293688">
              <a:buFont typeface="Arial" panose="020B0604020202020204" pitchFamily="34" charset="0"/>
              <a:buChar char="•"/>
            </a:pPr>
            <a:r>
              <a:rPr lang="en-NZ" sz="2800" dirty="0">
                <a:solidFill>
                  <a:srgbClr val="000000"/>
                </a:solidFill>
                <a:latin typeface="Helvetica" pitchFamily="2" charset="0"/>
              </a:rPr>
              <a:t>farmer goes into the field, using probes </a:t>
            </a:r>
            <a:r>
              <a:rPr lang="en-NZ" sz="2800" dirty="0">
                <a:solidFill>
                  <a:srgbClr val="000000"/>
                </a:solidFill>
                <a:effectLst/>
                <a:latin typeface="Helvetica" pitchFamily="2" charset="0"/>
              </a:rPr>
              <a:t>to check the temperature of leaves and buds on plants in low-lying areas. </a:t>
            </a:r>
          </a:p>
          <a:p>
            <a:pPr marL="315913" indent="-293688">
              <a:buFont typeface="Arial" panose="020B0604020202020204" pitchFamily="34" charset="0"/>
              <a:buChar char="•"/>
            </a:pPr>
            <a:r>
              <a:rPr lang="en-NZ" sz="2800" dirty="0">
                <a:solidFill>
                  <a:srgbClr val="000000"/>
                </a:solidFill>
                <a:latin typeface="Helvetica" pitchFamily="2" charset="0"/>
              </a:rPr>
              <a:t>p</a:t>
            </a:r>
            <a:r>
              <a:rPr lang="en-NZ" sz="2800" dirty="0">
                <a:solidFill>
                  <a:srgbClr val="000000"/>
                </a:solidFill>
                <a:effectLst/>
                <a:latin typeface="Helvetica" pitchFamily="2" charset="0"/>
              </a:rPr>
              <a:t>rotection measures can be started, monitored through the night and turned off when no longer needed.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234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A6931-CEB2-AEBE-50D9-417967FC6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12700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Prevention – 1. position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139B0C-551F-44E4-B480-11D7C7B55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" y="1452562"/>
            <a:ext cx="5570220" cy="5278437"/>
          </a:xfrm>
        </p:spPr>
        <p:txBody>
          <a:bodyPr/>
          <a:lstStyle/>
          <a:p>
            <a:r>
              <a:rPr lang="en-US" dirty="0"/>
              <a:t>Grow hardy crops in frost-prone areas, other plants in frost-free sites</a:t>
            </a:r>
          </a:p>
          <a:p>
            <a:r>
              <a:rPr lang="en-NZ" dirty="0">
                <a:solidFill>
                  <a:srgbClr val="000000"/>
                </a:solidFill>
                <a:effectLst/>
              </a:rPr>
              <a:t>Grow plants on a north-facing slope, as they are generally warmer.</a:t>
            </a:r>
          </a:p>
          <a:p>
            <a:r>
              <a:rPr lang="en-NZ" dirty="0">
                <a:solidFill>
                  <a:srgbClr val="000000"/>
                </a:solidFill>
                <a:effectLst/>
              </a:rPr>
              <a:t>Plant in rows orientated parallel to the slope.</a:t>
            </a:r>
          </a:p>
          <a:p>
            <a:r>
              <a:rPr lang="en-NZ" dirty="0">
                <a:solidFill>
                  <a:srgbClr val="000000"/>
                </a:solidFill>
                <a:effectLst/>
              </a:rPr>
              <a:t>Plant near bodies of water (coastal, lake and river areas are always warmer).</a:t>
            </a:r>
          </a:p>
          <a:p>
            <a:endParaRPr lang="en-NZ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NZ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US" dirty="0"/>
          </a:p>
        </p:txBody>
      </p:sp>
      <p:pic>
        <p:nvPicPr>
          <p:cNvPr id="6146" name="Picture 2" descr="Misty summer mountain hills landscape.">
            <a:extLst>
              <a:ext uri="{FF2B5EF4-FFF2-40B4-BE49-F238E27FC236}">
                <a16:creationId xmlns:a16="http://schemas.microsoft.com/office/drawing/2014/main" id="{486D7878-6181-EC52-4953-F941585DB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52562"/>
            <a:ext cx="70104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164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1005</Words>
  <Application>Microsoft Macintosh PowerPoint</Application>
  <PresentationFormat>Widescreen</PresentationFormat>
  <Paragraphs>132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Office Theme</vt:lpstr>
      <vt:lpstr>Effect of Frost on Plants</vt:lpstr>
      <vt:lpstr>What is a frost?</vt:lpstr>
      <vt:lpstr>Other types of frosts (based on cause)</vt:lpstr>
      <vt:lpstr>Frost harms plants</vt:lpstr>
      <vt:lpstr>Not all plants need protection</vt:lpstr>
      <vt:lpstr>Protecting plants from frost – 1 position</vt:lpstr>
      <vt:lpstr>Protecting plants from frost – 2 heat</vt:lpstr>
      <vt:lpstr>Monitoring low temperatures</vt:lpstr>
      <vt:lpstr>Prevention – 1. position</vt:lpstr>
      <vt:lpstr>Prevention – 2 plant management</vt:lpstr>
      <vt:lpstr>Susceptibility of fruit &amp; vegetables to frost injury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Mikhal Stone</dc:creator>
  <cp:lastModifiedBy>Mikhal Stone</cp:lastModifiedBy>
  <cp:revision>2</cp:revision>
  <dcterms:created xsi:type="dcterms:W3CDTF">2025-09-11T20:05:56Z</dcterms:created>
  <dcterms:modified xsi:type="dcterms:W3CDTF">2025-09-12T09:51:48Z</dcterms:modified>
</cp:coreProperties>
</file>