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62" r:id="rId3"/>
    <p:sldId id="390" r:id="rId4"/>
    <p:sldId id="263" r:id="rId5"/>
    <p:sldId id="257" r:id="rId6"/>
    <p:sldId id="258" r:id="rId7"/>
    <p:sldId id="264" r:id="rId8"/>
    <p:sldId id="523" r:id="rId9"/>
    <p:sldId id="325" r:id="rId10"/>
    <p:sldId id="334" r:id="rId11"/>
    <p:sldId id="336" r:id="rId12"/>
    <p:sldId id="278" r:id="rId13"/>
    <p:sldId id="526" r:id="rId14"/>
    <p:sldId id="321" r:id="rId15"/>
    <p:sldId id="527" r:id="rId16"/>
    <p:sldId id="529" r:id="rId17"/>
    <p:sldId id="530" r:id="rId18"/>
    <p:sldId id="531" r:id="rId19"/>
    <p:sldId id="53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87"/>
    <p:restoredTop sz="77135"/>
  </p:normalViewPr>
  <p:slideViewPr>
    <p:cSldViewPr snapToGrid="0" snapToObjects="1">
      <p:cViewPr varScale="1">
        <p:scale>
          <a:sx n="91" d="100"/>
          <a:sy n="91" d="100"/>
        </p:scale>
        <p:origin x="920" y="19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4AC7D8-B325-0A49-9DD7-845778A6B980}" type="datetimeFigureOut">
              <a:rPr lang="en-US" smtClean="0"/>
              <a:t>8/31/25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7B21EE-9F08-2B4A-943D-73117877A96F}" type="slidenum">
              <a:rPr lang="en-US" smtClean="0"/>
              <a:t>‹#›</a:t>
            </a:fld>
            <a:endParaRPr lang="en-US"/>
          </a:p>
        </p:txBody>
      </p:sp>
    </p:spTree>
    <p:extLst>
      <p:ext uri="{BB962C8B-B14F-4D97-AF65-F5344CB8AC3E}">
        <p14:creationId xmlns:p14="http://schemas.microsoft.com/office/powerpoint/2010/main" val="4040128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t>Whakatauki</a:t>
            </a:r>
            <a:r>
              <a:rPr lang="en-US" dirty="0"/>
              <a:t> (proverbs) play a large role within Maori culture. They are used as a reference point and guidelines,</a:t>
            </a:r>
            <a:r>
              <a:rPr lang="en-US" baseline="0" dirty="0"/>
              <a:t> </a:t>
            </a:r>
            <a:r>
              <a:rPr lang="en-US" dirty="0"/>
              <a:t>often merging holistic perspectives with underlying messages</a:t>
            </a:r>
            <a:endParaRPr lang="en-US" i="1" dirty="0"/>
          </a:p>
          <a:p>
            <a:endParaRPr lang="en-US" dirty="0"/>
          </a:p>
        </p:txBody>
      </p:sp>
      <p:sp>
        <p:nvSpPr>
          <p:cNvPr id="4" name="Slide Number Placeholder 3"/>
          <p:cNvSpPr>
            <a:spLocks noGrp="1"/>
          </p:cNvSpPr>
          <p:nvPr>
            <p:ph type="sldNum" sz="quarter" idx="5"/>
          </p:nvPr>
        </p:nvSpPr>
        <p:spPr/>
        <p:txBody>
          <a:bodyPr/>
          <a:lstStyle/>
          <a:p>
            <a:fld id="{177B21EE-9F08-2B4A-943D-73117877A96F}" type="slidenum">
              <a:rPr lang="en-US" smtClean="0"/>
              <a:t>1</a:t>
            </a:fld>
            <a:endParaRPr lang="en-US"/>
          </a:p>
        </p:txBody>
      </p:sp>
    </p:spTree>
    <p:extLst>
      <p:ext uri="{BB962C8B-B14F-4D97-AF65-F5344CB8AC3E}">
        <p14:creationId xmlns:p14="http://schemas.microsoft.com/office/powerpoint/2010/main" val="3734457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Said by a person who can use their abilities and resources to create success</a:t>
            </a:r>
          </a:p>
          <a:p>
            <a:endParaRPr lang="en-US" dirty="0"/>
          </a:p>
        </p:txBody>
      </p:sp>
      <p:sp>
        <p:nvSpPr>
          <p:cNvPr id="4" name="Slide Number Placeholder 3"/>
          <p:cNvSpPr>
            <a:spLocks noGrp="1"/>
          </p:cNvSpPr>
          <p:nvPr>
            <p:ph type="sldNum" sz="quarter" idx="10"/>
          </p:nvPr>
        </p:nvSpPr>
        <p:spPr/>
        <p:txBody>
          <a:bodyPr/>
          <a:lstStyle/>
          <a:p>
            <a:fld id="{96C5244D-C779-0C4D-84A2-E46701E4FE9E}" type="slidenum">
              <a:rPr lang="en-US" smtClean="0"/>
              <a:t>11</a:t>
            </a:fld>
            <a:endParaRPr lang="en-US" dirty="0"/>
          </a:p>
        </p:txBody>
      </p:sp>
    </p:spTree>
    <p:extLst>
      <p:ext uri="{BB962C8B-B14F-4D97-AF65-F5344CB8AC3E}">
        <p14:creationId xmlns:p14="http://schemas.microsoft.com/office/powerpoint/2010/main" val="12775781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proverb suggests that if we pool our ideas, with equal respect for all parties, we will get a superior result and everyone will benefit.</a:t>
            </a:r>
          </a:p>
          <a:p>
            <a:r>
              <a:rPr lang="en-AU" dirty="0"/>
              <a:t>Rourou = basket to hold hangi food, here veges</a:t>
            </a:r>
          </a:p>
          <a:p>
            <a:r>
              <a:rPr lang="en-AU" dirty="0"/>
              <a:t>We all bring knowledge and skills and experiences to our learning and if we are prepared to share those many will benefit, those here today</a:t>
            </a:r>
            <a:r>
              <a:rPr lang="en-AU" baseline="0" dirty="0"/>
              <a:t> but also our departments back at school. This is a workshop for leaders – </a:t>
            </a:r>
            <a:r>
              <a:rPr lang="en-AU" baseline="0" dirty="0" err="1"/>
              <a:t>HoFs</a:t>
            </a:r>
            <a:r>
              <a:rPr lang="en-AU" baseline="0" dirty="0"/>
              <a:t>, HoDs, </a:t>
            </a:r>
            <a:r>
              <a:rPr lang="en-AU" baseline="0" dirty="0" err="1"/>
              <a:t>TiCs</a:t>
            </a:r>
            <a:r>
              <a:rPr lang="en-AU" baseline="0" dirty="0"/>
              <a:t> or aspirants. We have a responsibility to take this learning back to our departments and share it with them.</a:t>
            </a:r>
          </a:p>
          <a:p>
            <a:r>
              <a:rPr lang="en-AU" baseline="0" dirty="0">
                <a:solidFill>
                  <a:srgbClr val="FF0000"/>
                </a:solidFill>
              </a:rPr>
              <a:t>LETS SHARE WITH OUR TABLE WHAT WE BROUGHT</a:t>
            </a:r>
          </a:p>
          <a:p>
            <a:endParaRPr lang="en-AU" baseline="0" dirty="0"/>
          </a:p>
        </p:txBody>
      </p:sp>
      <p:sp>
        <p:nvSpPr>
          <p:cNvPr id="4" name="Slide Number Placeholder 3"/>
          <p:cNvSpPr>
            <a:spLocks noGrp="1"/>
          </p:cNvSpPr>
          <p:nvPr>
            <p:ph type="sldNum" sz="quarter" idx="10"/>
          </p:nvPr>
        </p:nvSpPr>
        <p:spPr/>
        <p:txBody>
          <a:bodyPr/>
          <a:lstStyle/>
          <a:p>
            <a:fld id="{6FAA3866-52D2-47FB-94E9-1A3761D84EA5}" type="slidenum">
              <a:rPr lang="en-NZ" smtClean="0"/>
              <a:t>12</a:t>
            </a:fld>
            <a:endParaRPr lang="en-NZ"/>
          </a:p>
        </p:txBody>
      </p:sp>
    </p:spTree>
    <p:extLst>
      <p:ext uri="{BB962C8B-B14F-4D97-AF65-F5344CB8AC3E}">
        <p14:creationId xmlns:p14="http://schemas.microsoft.com/office/powerpoint/2010/main" val="16312106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This Whakatauki is also about the collective consciousness that affirms belonging in a group</a:t>
            </a:r>
          </a:p>
          <a:p>
            <a:r>
              <a:rPr lang="en-NZ" dirty="0"/>
              <a:t>Waka -  often used as a metaphor for a journey</a:t>
            </a:r>
          </a:p>
          <a:p>
            <a:r>
              <a:rPr lang="en-NZ" dirty="0"/>
              <a:t>-  when we are in a waka, there is unity in a shared purpose.</a:t>
            </a:r>
          </a:p>
          <a:p>
            <a:r>
              <a:rPr lang="en-NZ" dirty="0"/>
              <a:t>Lessons - maintaining balance</a:t>
            </a:r>
          </a:p>
          <a:p>
            <a:pPr marL="171450" indent="-171450">
              <a:buFontTx/>
              <a:buChar char="-"/>
            </a:pPr>
            <a:r>
              <a:rPr lang="en-NZ" dirty="0"/>
              <a:t>the canoe moves faster in deep water but you may feel out of your depth </a:t>
            </a:r>
          </a:p>
          <a:p>
            <a:pPr marL="171450" indent="-171450">
              <a:buFontTx/>
              <a:buChar char="-"/>
            </a:pPr>
            <a:r>
              <a:rPr lang="en-NZ" dirty="0"/>
              <a:t>the possibility of tipping out is always present, in a waka have to help each other get back in</a:t>
            </a:r>
          </a:p>
        </p:txBody>
      </p:sp>
      <p:sp>
        <p:nvSpPr>
          <p:cNvPr id="4" name="Slide Number Placeholder 3"/>
          <p:cNvSpPr>
            <a:spLocks noGrp="1"/>
          </p:cNvSpPr>
          <p:nvPr>
            <p:ph type="sldNum" sz="quarter" idx="10"/>
          </p:nvPr>
        </p:nvSpPr>
        <p:spPr/>
        <p:txBody>
          <a:bodyPr/>
          <a:lstStyle/>
          <a:p>
            <a:fld id="{45D7D013-ADC8-504E-9DC8-28FFB79BECBF}" type="slidenum">
              <a:rPr lang="en-US" smtClean="0"/>
              <a:t>13</a:t>
            </a:fld>
            <a:endParaRPr lang="en-US"/>
          </a:p>
        </p:txBody>
      </p:sp>
    </p:spTree>
    <p:extLst>
      <p:ext uri="{BB962C8B-B14F-4D97-AF65-F5344CB8AC3E}">
        <p14:creationId xmlns:p14="http://schemas.microsoft.com/office/powerpoint/2010/main" val="18710020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7B21EE-9F08-2B4A-943D-73117877A96F}" type="slidenum">
              <a:rPr lang="en-US" smtClean="0"/>
              <a:t>14</a:t>
            </a:fld>
            <a:endParaRPr lang="en-US"/>
          </a:p>
        </p:txBody>
      </p:sp>
    </p:spTree>
    <p:extLst>
      <p:ext uri="{BB962C8B-B14F-4D97-AF65-F5344CB8AC3E}">
        <p14:creationId xmlns:p14="http://schemas.microsoft.com/office/powerpoint/2010/main" val="4544023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Whakatauki</a:t>
            </a:r>
            <a:r>
              <a:rPr lang="en-US" dirty="0"/>
              <a:t> (proverbs) play a large role within Maori culture. They are used as a reference point and guidelines,</a:t>
            </a:r>
            <a:r>
              <a:rPr lang="en-US" baseline="0" dirty="0"/>
              <a:t> </a:t>
            </a:r>
            <a:r>
              <a:rPr lang="en-US" dirty="0"/>
              <a:t>often merging holistic perspectives with underlying messages</a:t>
            </a:r>
            <a:endParaRPr lang="en-US" i="1" dirty="0"/>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C9C9ED1C-66DB-D749-8071-AC8467C119C3}" type="slidenum">
              <a:rPr lang="en-US" smtClean="0"/>
              <a:pPr/>
              <a:t>15</a:t>
            </a:fld>
            <a:endParaRPr lang="en-US"/>
          </a:p>
        </p:txBody>
      </p:sp>
    </p:spTree>
    <p:extLst>
      <p:ext uri="{BB962C8B-B14F-4D97-AF65-F5344CB8AC3E}">
        <p14:creationId xmlns:p14="http://schemas.microsoft.com/office/powerpoint/2010/main" val="2658749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[Seek out distant horizons, and cherish those you attain</a:t>
            </a:r>
            <a:r>
              <a:rPr lang="en-AU" sz="1200" i="1" kern="1200" dirty="0">
                <a:solidFill>
                  <a:schemeClr val="tx1"/>
                </a:solidFill>
                <a:effectLst/>
                <a:latin typeface="+mn-lt"/>
                <a:ea typeface="+mn-ea"/>
                <a:cs typeface="+mn-cs"/>
              </a:rPr>
              <a:t>]</a:t>
            </a:r>
            <a:endParaRPr lang="en-NZ"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encourages people to have vision, and to strive to bring that vision closer to a </a:t>
            </a:r>
            <a:r>
              <a:rPr lang="en-US" sz="1200" kern="1200" dirty="0" err="1">
                <a:solidFill>
                  <a:schemeClr val="tx1"/>
                </a:solidFill>
                <a:effectLst/>
                <a:latin typeface="+mn-lt"/>
                <a:ea typeface="+mn-ea"/>
                <a:cs typeface="+mn-cs"/>
              </a:rPr>
              <a:t>realisation</a:t>
            </a:r>
            <a:r>
              <a:rPr lang="en-US" sz="1200" kern="1200" dirty="0">
                <a:solidFill>
                  <a:schemeClr val="tx1"/>
                </a:solidFill>
                <a:effectLst/>
                <a:latin typeface="+mn-lt"/>
                <a:ea typeface="+mn-ea"/>
                <a:cs typeface="+mn-cs"/>
              </a:rPr>
              <a:t>. What has already been achieved must be strengthened and nurtured. It is difficult to say what is impossible for the dreams of yesterday are the hopes of today and the realities of tomorrow. A person must be ever determined to find ways of creating benefits for other humans</a:t>
            </a:r>
            <a:r>
              <a:rPr lang="en-US" sz="1200" i="1" kern="1200" dirty="0">
                <a:solidFill>
                  <a:schemeClr val="tx1"/>
                </a:solidFill>
                <a:effectLst/>
                <a:latin typeface="+mn-lt"/>
                <a:ea typeface="+mn-ea"/>
                <a:cs typeface="+mn-cs"/>
              </a:rPr>
              <a:t>.</a:t>
            </a:r>
            <a:endParaRPr lang="en-NZ"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2DF2DE6-FB57-C64B-BA58-10D7600AA581}" type="slidenum">
              <a:rPr lang="en-US" smtClean="0"/>
              <a:t>2</a:t>
            </a:fld>
            <a:endParaRPr lang="en-US"/>
          </a:p>
        </p:txBody>
      </p:sp>
    </p:spTree>
    <p:extLst>
      <p:ext uri="{BB962C8B-B14F-4D97-AF65-F5344CB8AC3E}">
        <p14:creationId xmlns:p14="http://schemas.microsoft.com/office/powerpoint/2010/main" val="4044323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200" dirty="0">
                <a:solidFill>
                  <a:schemeClr val="tx1"/>
                </a:solidFill>
              </a:rPr>
              <a:t>Any challenges that we face can be navigated successfully with the appropriate support, direction and guidance.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9C9ED1C-66DB-D749-8071-AC8467C119C3}" type="slidenum">
              <a:rPr lang="en-US" smtClean="0"/>
              <a:pPr/>
              <a:t>3</a:t>
            </a:fld>
            <a:endParaRPr lang="en-US"/>
          </a:p>
        </p:txBody>
      </p:sp>
    </p:spTree>
    <p:extLst>
      <p:ext uri="{BB962C8B-B14F-4D97-AF65-F5344CB8AC3E}">
        <p14:creationId xmlns:p14="http://schemas.microsoft.com/office/powerpoint/2010/main" val="3897936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Instead of </a:t>
            </a:r>
            <a:r>
              <a:rPr lang="en-US" dirty="0" err="1"/>
              <a:t>whakatuaki</a:t>
            </a: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How does this relate to the science curriculum</a:t>
            </a:r>
            <a:r>
              <a:rPr lang="en-US" baseline="0" dirty="0"/>
              <a:t> and typical current practice?</a:t>
            </a:r>
            <a:endParaRPr lang="en-US" dirty="0"/>
          </a:p>
          <a:p>
            <a:endParaRPr lang="en-US" dirty="0"/>
          </a:p>
          <a:p>
            <a:r>
              <a:rPr lang="en-US" dirty="0"/>
              <a:t>Different types of knowledge</a:t>
            </a:r>
          </a:p>
          <a:p>
            <a:r>
              <a:rPr lang="en-US" dirty="0"/>
              <a:t>Balance of science content and NoS</a:t>
            </a:r>
          </a:p>
          <a:p>
            <a:endParaRPr lang="en-US" dirty="0"/>
          </a:p>
          <a:p>
            <a:r>
              <a:rPr lang="en-AU" sz="1200" kern="1200" dirty="0">
                <a:solidFill>
                  <a:schemeClr val="tx1"/>
                </a:solidFill>
                <a:effectLst/>
                <a:latin typeface="+mn-lt"/>
                <a:ea typeface="+mn-ea"/>
                <a:cs typeface="+mn-cs"/>
              </a:rPr>
              <a:t>Ngā Kete E Toru o Te </a:t>
            </a:r>
            <a:r>
              <a:rPr lang="en-AU" sz="1200" kern="1200" dirty="0" err="1">
                <a:solidFill>
                  <a:schemeClr val="tx1"/>
                </a:solidFill>
                <a:effectLst/>
                <a:latin typeface="+mn-lt"/>
                <a:ea typeface="+mn-ea"/>
                <a:cs typeface="+mn-cs"/>
              </a:rPr>
              <a:t>Wānanga</a:t>
            </a:r>
            <a:r>
              <a:rPr lang="en-AU" sz="1200" kern="120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12DF2DE6-FB57-C64B-BA58-10D7600AA581}" type="slidenum">
              <a:rPr lang="en-US" smtClean="0"/>
              <a:t>4</a:t>
            </a:fld>
            <a:endParaRPr lang="en-US"/>
          </a:p>
        </p:txBody>
      </p:sp>
    </p:spTree>
    <p:extLst>
      <p:ext uri="{BB962C8B-B14F-4D97-AF65-F5344CB8AC3E}">
        <p14:creationId xmlns:p14="http://schemas.microsoft.com/office/powerpoint/2010/main" val="1549485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 But also students</a:t>
            </a:r>
          </a:p>
        </p:txBody>
      </p:sp>
      <p:sp>
        <p:nvSpPr>
          <p:cNvPr id="4" name="Slide Number Placeholder 3"/>
          <p:cNvSpPr>
            <a:spLocks noGrp="1"/>
          </p:cNvSpPr>
          <p:nvPr>
            <p:ph type="sldNum" sz="quarter" idx="10"/>
          </p:nvPr>
        </p:nvSpPr>
        <p:spPr/>
        <p:txBody>
          <a:bodyPr/>
          <a:lstStyle/>
          <a:p>
            <a:fld id="{27ECA1BA-5ED4-BE47-9669-D06EB5CA07EE}" type="slidenum">
              <a:rPr lang="en-US" smtClean="0"/>
              <a:t>5</a:t>
            </a:fld>
            <a:endParaRPr lang="en-US"/>
          </a:p>
        </p:txBody>
      </p:sp>
    </p:spTree>
    <p:extLst>
      <p:ext uri="{BB962C8B-B14F-4D97-AF65-F5344CB8AC3E}">
        <p14:creationId xmlns:p14="http://schemas.microsoft.com/office/powerpoint/2010/main" val="3280112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2631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Whakatauki</a:t>
            </a:r>
            <a:r>
              <a:rPr lang="en-US" dirty="0"/>
              <a:t> from p 28 curriculum</a:t>
            </a:r>
          </a:p>
          <a:p>
            <a:r>
              <a:rPr lang="en-US" dirty="0"/>
              <a:t>The pare is 1.5 x 0.9 m in size (pare = door lintel)</a:t>
            </a:r>
          </a:p>
          <a:p>
            <a:r>
              <a:rPr lang="en-US" baseline="0" dirty="0"/>
              <a:t>   </a:t>
            </a:r>
            <a:r>
              <a:rPr lang="en-US" dirty="0"/>
              <a:t>carved from recycled kauri over 100 years old</a:t>
            </a:r>
          </a:p>
          <a:p>
            <a:r>
              <a:rPr lang="en-US" baseline="0" dirty="0"/>
              <a:t>   </a:t>
            </a:r>
            <a:r>
              <a:rPr lang="en-US" dirty="0"/>
              <a:t>carved in the style of Ngāti </a:t>
            </a:r>
            <a:r>
              <a:rPr lang="en-US" dirty="0" err="1"/>
              <a:t>Whātua</a:t>
            </a:r>
            <a:r>
              <a:rPr lang="en-US" dirty="0"/>
              <a:t> by Denis Conway, a student of the late Henare </a:t>
            </a:r>
            <a:r>
              <a:rPr lang="en-US" dirty="0" err="1"/>
              <a:t>Toka</a:t>
            </a:r>
            <a:r>
              <a:rPr lang="en-US" dirty="0"/>
              <a:t>;</a:t>
            </a:r>
          </a:p>
          <a:p>
            <a:r>
              <a:rPr lang="en-US" dirty="0"/>
              <a:t>   over the main doorway entrance to the NZ</a:t>
            </a:r>
            <a:r>
              <a:rPr lang="en-US" baseline="0" dirty="0"/>
              <a:t> arthropod</a:t>
            </a:r>
            <a:r>
              <a:rPr lang="en-US" dirty="0"/>
              <a:t> collection</a:t>
            </a:r>
            <a:r>
              <a:rPr lang="en-US" baseline="0" dirty="0"/>
              <a:t> at Landcare, St Johns, Ak</a:t>
            </a:r>
            <a:endParaRPr lang="en-US" dirty="0"/>
          </a:p>
          <a:p>
            <a:r>
              <a:rPr lang="en-US" dirty="0"/>
              <a:t>13 Arthropods    8? </a:t>
            </a:r>
            <a:r>
              <a:rPr lang="en-US" dirty="0" err="1"/>
              <a:t>manaia</a:t>
            </a:r>
            <a:r>
              <a:rPr lang="en-US" dirty="0"/>
              <a:t> with </a:t>
            </a:r>
            <a:r>
              <a:rPr lang="en-US" dirty="0" err="1"/>
              <a:t>paua</a:t>
            </a:r>
            <a:r>
              <a:rPr lang="en-US" dirty="0"/>
              <a:t> eyes    what is the big picture here?</a:t>
            </a:r>
          </a:p>
          <a:p>
            <a:r>
              <a:rPr lang="en-US" dirty="0"/>
              <a:t>   </a:t>
            </a:r>
            <a:r>
              <a:rPr lang="en-US" dirty="0" err="1"/>
              <a:t>Manaia</a:t>
            </a:r>
            <a:r>
              <a:rPr lang="en-US" dirty="0"/>
              <a:t> = mythological</a:t>
            </a:r>
            <a:r>
              <a:rPr lang="en-US" baseline="0" dirty="0"/>
              <a:t> creatures, part human, part animal eg. (bird head, man body)</a:t>
            </a:r>
          </a:p>
          <a:p>
            <a:r>
              <a:rPr lang="en-US" baseline="0" dirty="0"/>
              <a:t>Ask Where do you think this pare is found?</a:t>
            </a:r>
          </a:p>
          <a:p>
            <a:r>
              <a:rPr lang="en-US" baseline="0" dirty="0"/>
              <a:t>       What do you see here?</a:t>
            </a:r>
          </a:p>
          <a:p>
            <a:r>
              <a:rPr lang="en-US" baseline="0" dirty="0"/>
              <a:t>       Why might they want a carving such as this over their doorway – what is the big picture</a:t>
            </a:r>
            <a:endParaRPr lang="en-US" dirty="0"/>
          </a:p>
          <a:p>
            <a:endParaRPr lang="en-US" dirty="0"/>
          </a:p>
        </p:txBody>
      </p:sp>
      <p:sp>
        <p:nvSpPr>
          <p:cNvPr id="4" name="Slide Number Placeholder 3"/>
          <p:cNvSpPr>
            <a:spLocks noGrp="1"/>
          </p:cNvSpPr>
          <p:nvPr>
            <p:ph type="sldNum" sz="quarter" idx="10"/>
          </p:nvPr>
        </p:nvSpPr>
        <p:spPr/>
        <p:txBody>
          <a:bodyPr/>
          <a:lstStyle/>
          <a:p>
            <a:fld id="{C6FED024-04C8-4946-B691-C3ABC7FF6AD5}" type="slidenum">
              <a:rPr lang="en-US" smtClean="0"/>
              <a:pPr/>
              <a:t>8</a:t>
            </a:fld>
            <a:endParaRPr lang="en-US"/>
          </a:p>
        </p:txBody>
      </p:sp>
    </p:spTree>
    <p:extLst>
      <p:ext uri="{BB962C8B-B14F-4D97-AF65-F5344CB8AC3E}">
        <p14:creationId xmlns:p14="http://schemas.microsoft.com/office/powerpoint/2010/main" val="1261709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literacy NZ</a:t>
            </a:r>
          </a:p>
        </p:txBody>
      </p:sp>
      <p:sp>
        <p:nvSpPr>
          <p:cNvPr id="4" name="Slide Number Placeholder 3"/>
          <p:cNvSpPr>
            <a:spLocks noGrp="1"/>
          </p:cNvSpPr>
          <p:nvPr>
            <p:ph type="sldNum" sz="quarter" idx="10"/>
          </p:nvPr>
        </p:nvSpPr>
        <p:spPr/>
        <p:txBody>
          <a:bodyPr/>
          <a:lstStyle/>
          <a:p>
            <a:fld id="{AD1B2895-0B4F-46DA-BF2E-01EC89D1CBF4}" type="slidenum">
              <a:rPr lang="en-NZ" smtClean="0"/>
              <a:t>9</a:t>
            </a:fld>
            <a:endParaRPr lang="en-NZ"/>
          </a:p>
        </p:txBody>
      </p:sp>
    </p:spTree>
    <p:extLst>
      <p:ext uri="{BB962C8B-B14F-4D97-AF65-F5344CB8AC3E}">
        <p14:creationId xmlns:p14="http://schemas.microsoft.com/office/powerpoint/2010/main" val="1840590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FF0195-3E0C-534F-98DB-591C5E40914D}" type="slidenum">
              <a:rPr lang="en-US" smtClean="0"/>
              <a:t>10</a:t>
            </a:fld>
            <a:endParaRPr lang="en-US"/>
          </a:p>
        </p:txBody>
      </p:sp>
    </p:spTree>
    <p:extLst>
      <p:ext uri="{BB962C8B-B14F-4D97-AF65-F5344CB8AC3E}">
        <p14:creationId xmlns:p14="http://schemas.microsoft.com/office/powerpoint/2010/main" val="2390627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CA328-FC0B-0C45-9B2B-9A4ABBD853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692E28-D09A-F648-8E42-F43291CCDE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621281D-2C1B-5645-BEE1-564DB760DDD0}"/>
              </a:ext>
            </a:extLst>
          </p:cNvPr>
          <p:cNvSpPr>
            <a:spLocks noGrp="1"/>
          </p:cNvSpPr>
          <p:nvPr>
            <p:ph type="dt" sz="half" idx="10"/>
          </p:nvPr>
        </p:nvSpPr>
        <p:spPr/>
        <p:txBody>
          <a:bodyPr/>
          <a:lstStyle/>
          <a:p>
            <a:fld id="{4E3E8BDD-B971-FD4D-8E24-E56729C04EA8}" type="datetimeFigureOut">
              <a:rPr lang="en-US" smtClean="0"/>
              <a:t>8/31/25</a:t>
            </a:fld>
            <a:endParaRPr lang="en-US"/>
          </a:p>
        </p:txBody>
      </p:sp>
      <p:sp>
        <p:nvSpPr>
          <p:cNvPr id="5" name="Footer Placeholder 4">
            <a:extLst>
              <a:ext uri="{FF2B5EF4-FFF2-40B4-BE49-F238E27FC236}">
                <a16:creationId xmlns:a16="http://schemas.microsoft.com/office/drawing/2014/main" id="{79A1DA45-D2E6-B448-B816-B28C613A48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2C490A-49DA-BB41-AC48-8DB88D509D96}"/>
              </a:ext>
            </a:extLst>
          </p:cNvPr>
          <p:cNvSpPr>
            <a:spLocks noGrp="1"/>
          </p:cNvSpPr>
          <p:nvPr>
            <p:ph type="sldNum" sz="quarter" idx="12"/>
          </p:nvPr>
        </p:nvSpPr>
        <p:spPr/>
        <p:txBody>
          <a:bodyPr/>
          <a:lstStyle/>
          <a:p>
            <a:fld id="{34706A67-C8EE-E749-A195-05B3238F2536}" type="slidenum">
              <a:rPr lang="en-US" smtClean="0"/>
              <a:t>‹#›</a:t>
            </a:fld>
            <a:endParaRPr lang="en-US"/>
          </a:p>
        </p:txBody>
      </p:sp>
    </p:spTree>
    <p:extLst>
      <p:ext uri="{BB962C8B-B14F-4D97-AF65-F5344CB8AC3E}">
        <p14:creationId xmlns:p14="http://schemas.microsoft.com/office/powerpoint/2010/main" val="1739571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FDF-B72D-E14E-BC5D-059C9E52E56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00B9E5-6BFF-514B-BAED-22D5952D53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E666CA-F2EA-B241-A214-1D14E0BEAA38}"/>
              </a:ext>
            </a:extLst>
          </p:cNvPr>
          <p:cNvSpPr>
            <a:spLocks noGrp="1"/>
          </p:cNvSpPr>
          <p:nvPr>
            <p:ph type="dt" sz="half" idx="10"/>
          </p:nvPr>
        </p:nvSpPr>
        <p:spPr/>
        <p:txBody>
          <a:bodyPr/>
          <a:lstStyle/>
          <a:p>
            <a:fld id="{4E3E8BDD-B971-FD4D-8E24-E56729C04EA8}" type="datetimeFigureOut">
              <a:rPr lang="en-US" smtClean="0"/>
              <a:t>8/31/25</a:t>
            </a:fld>
            <a:endParaRPr lang="en-US"/>
          </a:p>
        </p:txBody>
      </p:sp>
      <p:sp>
        <p:nvSpPr>
          <p:cNvPr id="5" name="Footer Placeholder 4">
            <a:extLst>
              <a:ext uri="{FF2B5EF4-FFF2-40B4-BE49-F238E27FC236}">
                <a16:creationId xmlns:a16="http://schemas.microsoft.com/office/drawing/2014/main" id="{34C94BE5-C704-5240-9B6A-4210BA1A47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4D64B5-BD2D-7C47-B3EB-9B782CAEACA7}"/>
              </a:ext>
            </a:extLst>
          </p:cNvPr>
          <p:cNvSpPr>
            <a:spLocks noGrp="1"/>
          </p:cNvSpPr>
          <p:nvPr>
            <p:ph type="sldNum" sz="quarter" idx="12"/>
          </p:nvPr>
        </p:nvSpPr>
        <p:spPr/>
        <p:txBody>
          <a:bodyPr/>
          <a:lstStyle/>
          <a:p>
            <a:fld id="{34706A67-C8EE-E749-A195-05B3238F2536}" type="slidenum">
              <a:rPr lang="en-US" smtClean="0"/>
              <a:t>‹#›</a:t>
            </a:fld>
            <a:endParaRPr lang="en-US"/>
          </a:p>
        </p:txBody>
      </p:sp>
    </p:spTree>
    <p:extLst>
      <p:ext uri="{BB962C8B-B14F-4D97-AF65-F5344CB8AC3E}">
        <p14:creationId xmlns:p14="http://schemas.microsoft.com/office/powerpoint/2010/main" val="1207484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E89FC3-31D8-0C42-985C-0AB61CAA9C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832747-E7B8-D043-A6E9-2260F9FB406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B5FE37-FF85-0E48-B2E1-94DB2F92E207}"/>
              </a:ext>
            </a:extLst>
          </p:cNvPr>
          <p:cNvSpPr>
            <a:spLocks noGrp="1"/>
          </p:cNvSpPr>
          <p:nvPr>
            <p:ph type="dt" sz="half" idx="10"/>
          </p:nvPr>
        </p:nvSpPr>
        <p:spPr/>
        <p:txBody>
          <a:bodyPr/>
          <a:lstStyle/>
          <a:p>
            <a:fld id="{4E3E8BDD-B971-FD4D-8E24-E56729C04EA8}" type="datetimeFigureOut">
              <a:rPr lang="en-US" smtClean="0"/>
              <a:t>8/31/25</a:t>
            </a:fld>
            <a:endParaRPr lang="en-US"/>
          </a:p>
        </p:txBody>
      </p:sp>
      <p:sp>
        <p:nvSpPr>
          <p:cNvPr id="5" name="Footer Placeholder 4">
            <a:extLst>
              <a:ext uri="{FF2B5EF4-FFF2-40B4-BE49-F238E27FC236}">
                <a16:creationId xmlns:a16="http://schemas.microsoft.com/office/drawing/2014/main" id="{C46B5126-B007-EB4E-A810-E42CDCDDBB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3512E2-4BFA-CF43-9D42-E52FBFBC16A0}"/>
              </a:ext>
            </a:extLst>
          </p:cNvPr>
          <p:cNvSpPr>
            <a:spLocks noGrp="1"/>
          </p:cNvSpPr>
          <p:nvPr>
            <p:ph type="sldNum" sz="quarter" idx="12"/>
          </p:nvPr>
        </p:nvSpPr>
        <p:spPr/>
        <p:txBody>
          <a:bodyPr/>
          <a:lstStyle/>
          <a:p>
            <a:fld id="{34706A67-C8EE-E749-A195-05B3238F2536}" type="slidenum">
              <a:rPr lang="en-US" smtClean="0"/>
              <a:t>‹#›</a:t>
            </a:fld>
            <a:endParaRPr lang="en-US"/>
          </a:p>
        </p:txBody>
      </p:sp>
    </p:spTree>
    <p:extLst>
      <p:ext uri="{BB962C8B-B14F-4D97-AF65-F5344CB8AC3E}">
        <p14:creationId xmlns:p14="http://schemas.microsoft.com/office/powerpoint/2010/main" val="2017896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B Text and multiple pictures">
    <p:spTree>
      <p:nvGrpSpPr>
        <p:cNvPr id="1" name=""/>
        <p:cNvGrpSpPr/>
        <p:nvPr/>
      </p:nvGrpSpPr>
      <p:grpSpPr>
        <a:xfrm>
          <a:off x="0" y="0"/>
          <a:ext cx="0" cy="0"/>
          <a:chOff x="0" y="0"/>
          <a:chExt cx="0" cy="0"/>
        </a:xfrm>
      </p:grpSpPr>
      <p:sp>
        <p:nvSpPr>
          <p:cNvPr id="3" name="Text Placeholder 4"/>
          <p:cNvSpPr>
            <a:spLocks noGrp="1"/>
          </p:cNvSpPr>
          <p:nvPr>
            <p:ph type="body" sz="quarter" idx="10" hasCustomPrompt="1"/>
          </p:nvPr>
        </p:nvSpPr>
        <p:spPr>
          <a:xfrm>
            <a:off x="903821" y="2958265"/>
            <a:ext cx="5827200" cy="2501148"/>
          </a:xfrm>
          <a:prstGeom prst="rect">
            <a:avLst/>
          </a:prstGeom>
        </p:spPr>
        <p:txBody>
          <a:bodyPr vert="horz"/>
          <a:lstStyle>
            <a:lvl1pPr marL="0" indent="0">
              <a:lnSpc>
                <a:spcPts val="2400"/>
              </a:lnSpc>
              <a:spcBef>
                <a:spcPts val="0"/>
              </a:spcBef>
              <a:buFontTx/>
              <a:buNone/>
              <a:defRPr sz="1700" baseline="0">
                <a:latin typeface="Verdana"/>
              </a:defRPr>
            </a:lvl1pPr>
          </a:lstStyle>
          <a:p>
            <a:pPr lvl="0"/>
            <a:r>
              <a:rPr lang="en-AU" dirty="0"/>
              <a:t>Text (Verdana Regular)</a:t>
            </a:r>
          </a:p>
          <a:p>
            <a:pPr lvl="0"/>
            <a:r>
              <a:rPr lang="en-AU" dirty="0"/>
              <a:t>et </a:t>
            </a:r>
            <a:r>
              <a:rPr lang="en-AU" dirty="0" err="1"/>
              <a:t>velicibus</a:t>
            </a:r>
            <a:r>
              <a:rPr lang="en-AU" dirty="0"/>
              <a:t> el et </a:t>
            </a:r>
            <a:r>
              <a:rPr lang="en-AU" dirty="0" err="1"/>
              <a:t>magnatet</a:t>
            </a:r>
            <a:r>
              <a:rPr lang="en-AU" dirty="0"/>
              <a:t> am, </a:t>
            </a:r>
            <a:r>
              <a:rPr lang="en-AU" dirty="0" err="1"/>
              <a:t>laborru</a:t>
            </a:r>
            <a:r>
              <a:rPr lang="en-AU" dirty="0"/>
              <a:t> </a:t>
            </a:r>
            <a:r>
              <a:rPr lang="en-AU" dirty="0" err="1"/>
              <a:t>mendips</a:t>
            </a:r>
            <a:r>
              <a:rPr lang="en-AU" dirty="0"/>
              <a:t> </a:t>
            </a:r>
            <a:r>
              <a:rPr lang="en-AU" dirty="0" err="1"/>
              <a:t>apieni</a:t>
            </a:r>
            <a:r>
              <a:rPr lang="en-AU" dirty="0"/>
              <a:t> </a:t>
            </a:r>
            <a:r>
              <a:rPr lang="en-AU" dirty="0" err="1"/>
              <a:t>omnimporibus</a:t>
            </a:r>
            <a:r>
              <a:rPr lang="en-AU" dirty="0"/>
              <a:t> et </a:t>
            </a:r>
            <a:r>
              <a:rPr lang="en-AU" dirty="0" err="1"/>
              <a:t>perepellut</a:t>
            </a:r>
            <a:r>
              <a:rPr lang="en-AU" dirty="0"/>
              <a:t> </a:t>
            </a:r>
            <a:r>
              <a:rPr lang="en-AU" dirty="0" err="1"/>
              <a:t>adis</a:t>
            </a:r>
            <a:r>
              <a:rPr lang="en-AU" dirty="0"/>
              <a:t> </a:t>
            </a:r>
            <a:r>
              <a:rPr lang="en-AU" dirty="0" err="1"/>
              <a:t>sequi</a:t>
            </a:r>
            <a:r>
              <a:rPr lang="en-AU" dirty="0"/>
              <a:t> </a:t>
            </a:r>
            <a:r>
              <a:rPr lang="en-AU" dirty="0" err="1"/>
              <a:t>cus</a:t>
            </a:r>
            <a:r>
              <a:rPr lang="en-AU" dirty="0"/>
              <a:t> et </a:t>
            </a:r>
            <a:r>
              <a:rPr lang="en-AU" dirty="0" err="1"/>
              <a:t>aliquid</a:t>
            </a:r>
            <a:r>
              <a:rPr lang="en-AU" dirty="0"/>
              <a:t> </a:t>
            </a:r>
            <a:r>
              <a:rPr lang="en-AU" dirty="0" err="1"/>
              <a:t>molorere</a:t>
            </a:r>
            <a:r>
              <a:rPr lang="en-AU" dirty="0"/>
              <a:t>, </a:t>
            </a:r>
            <a:r>
              <a:rPr lang="en-AU" dirty="0" err="1"/>
              <a:t>cullaut</a:t>
            </a:r>
            <a:r>
              <a:rPr lang="en-AU" dirty="0"/>
              <a:t> </a:t>
            </a:r>
            <a:r>
              <a:rPr lang="en-AU" dirty="0" err="1"/>
              <a:t>adion</a:t>
            </a:r>
            <a:r>
              <a:rPr lang="en-AU" dirty="0"/>
              <a:t> </a:t>
            </a:r>
            <a:r>
              <a:rPr lang="en-AU" dirty="0" err="1"/>
              <a:t>est</a:t>
            </a:r>
            <a:r>
              <a:rPr lang="en-AU" dirty="0"/>
              <a:t> </a:t>
            </a:r>
            <a:r>
              <a:rPr lang="en-AU" dirty="0" err="1"/>
              <a:t>magnimp</a:t>
            </a:r>
            <a:r>
              <a:rPr lang="en-AU" dirty="0"/>
              <a:t> </a:t>
            </a:r>
            <a:r>
              <a:rPr lang="en-AU" dirty="0" err="1"/>
              <a:t>oremporibus</a:t>
            </a:r>
            <a:r>
              <a:rPr lang="en-AU" dirty="0"/>
              <a:t>, </a:t>
            </a:r>
            <a:r>
              <a:rPr lang="en-AU" dirty="0" err="1"/>
              <a:t>conem</a:t>
            </a:r>
            <a:r>
              <a:rPr lang="en-AU" dirty="0"/>
              <a:t> </a:t>
            </a:r>
            <a:r>
              <a:rPr lang="en-AU" dirty="0" err="1"/>
              <a:t>etur</a:t>
            </a:r>
            <a:r>
              <a:rPr lang="en-AU" dirty="0"/>
              <a:t> </a:t>
            </a:r>
            <a:r>
              <a:rPr lang="en-AU" dirty="0" err="1"/>
              <a:t>Adit</a:t>
            </a:r>
            <a:r>
              <a:rPr lang="en-AU" dirty="0"/>
              <a:t> </a:t>
            </a:r>
            <a:r>
              <a:rPr lang="en-AU" dirty="0" err="1"/>
              <a:t>eatas</a:t>
            </a:r>
            <a:r>
              <a:rPr lang="en-AU" dirty="0"/>
              <a:t> re </a:t>
            </a:r>
            <a:r>
              <a:rPr lang="en-AU" dirty="0" err="1"/>
              <a:t>nectoruntevelictatem</a:t>
            </a:r>
            <a:r>
              <a:rPr lang="en-AU" dirty="0"/>
              <a:t> </a:t>
            </a:r>
            <a:r>
              <a:rPr lang="en-AU" dirty="0" err="1"/>
              <a:t>quaeperum</a:t>
            </a:r>
            <a:endParaRPr lang="en-AU" dirty="0"/>
          </a:p>
        </p:txBody>
      </p:sp>
      <p:sp>
        <p:nvSpPr>
          <p:cNvPr id="7" name="Title 6"/>
          <p:cNvSpPr>
            <a:spLocks noGrp="1"/>
          </p:cNvSpPr>
          <p:nvPr>
            <p:ph type="title" hasCustomPrompt="1"/>
          </p:nvPr>
        </p:nvSpPr>
        <p:spPr>
          <a:xfrm>
            <a:off x="903821" y="1245263"/>
            <a:ext cx="5827200" cy="1177781"/>
          </a:xfrm>
          <a:prstGeom prst="rect">
            <a:avLst/>
          </a:prstGeom>
        </p:spPr>
        <p:txBody>
          <a:bodyPr vert="horz"/>
          <a:lstStyle>
            <a:lvl1pPr algn="l">
              <a:defRPr sz="3600" b="1" i="0">
                <a:solidFill>
                  <a:srgbClr val="009AC7"/>
                </a:solidFill>
                <a:latin typeface="Verdana"/>
                <a:cs typeface="Verdana"/>
              </a:defRPr>
            </a:lvl1pPr>
          </a:lstStyle>
          <a:p>
            <a:r>
              <a:rPr lang="en-AU" sz="3600" dirty="0"/>
              <a:t>Headline </a:t>
            </a:r>
            <a:br>
              <a:rPr lang="en-AU" sz="3600" dirty="0"/>
            </a:br>
            <a:r>
              <a:rPr lang="en-AU" sz="3600" dirty="0"/>
              <a:t>(Verdana Bold)</a:t>
            </a:r>
            <a:endParaRPr lang="en-US" sz="3600" dirty="0"/>
          </a:p>
        </p:txBody>
      </p:sp>
      <p:sp>
        <p:nvSpPr>
          <p:cNvPr id="9" name="Picture Placeholder 8"/>
          <p:cNvSpPr>
            <a:spLocks noGrp="1"/>
          </p:cNvSpPr>
          <p:nvPr>
            <p:ph type="pic" sz="quarter" idx="11"/>
          </p:nvPr>
        </p:nvSpPr>
        <p:spPr>
          <a:xfrm>
            <a:off x="7575051" y="1245263"/>
            <a:ext cx="4128000" cy="2664237"/>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5" name="Picture Placeholder 8"/>
          <p:cNvSpPr>
            <a:spLocks noGrp="1"/>
          </p:cNvSpPr>
          <p:nvPr>
            <p:ph type="pic" sz="quarter" idx="12"/>
          </p:nvPr>
        </p:nvSpPr>
        <p:spPr>
          <a:xfrm>
            <a:off x="7575051" y="4192788"/>
            <a:ext cx="1919997" cy="1266626"/>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6" name="Picture Placeholder 8"/>
          <p:cNvSpPr>
            <a:spLocks noGrp="1"/>
          </p:cNvSpPr>
          <p:nvPr>
            <p:ph type="pic" sz="quarter" idx="13"/>
          </p:nvPr>
        </p:nvSpPr>
        <p:spPr>
          <a:xfrm>
            <a:off x="9783054" y="4192788"/>
            <a:ext cx="1919997" cy="1266626"/>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4" name="Slide Number Placeholder 3"/>
          <p:cNvSpPr>
            <a:spLocks noGrp="1"/>
          </p:cNvSpPr>
          <p:nvPr>
            <p:ph type="sldNum" sz="quarter" idx="14"/>
          </p:nvPr>
        </p:nvSpPr>
        <p:spPr/>
        <p:txBody>
          <a:bodyPr/>
          <a:lstStyle/>
          <a:p>
            <a:fld id="{218B9C4F-B695-C54C-924B-61748EE6A7C5}" type="slidenum">
              <a:rPr lang="en-US" smtClean="0"/>
              <a:pPr/>
              <a:t>‹#›</a:t>
            </a:fld>
            <a:endParaRPr lang="en-US" dirty="0"/>
          </a:p>
        </p:txBody>
      </p:sp>
    </p:spTree>
    <p:extLst>
      <p:ext uri="{BB962C8B-B14F-4D97-AF65-F5344CB8AC3E}">
        <p14:creationId xmlns:p14="http://schemas.microsoft.com/office/powerpoint/2010/main" val="3289967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81110-0E86-1849-B618-908CEF4322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6A049C-6F87-3248-96AE-4063B41755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B1CE97-E716-4145-8227-D8C4F747EDF7}"/>
              </a:ext>
            </a:extLst>
          </p:cNvPr>
          <p:cNvSpPr>
            <a:spLocks noGrp="1"/>
          </p:cNvSpPr>
          <p:nvPr>
            <p:ph type="dt" sz="half" idx="10"/>
          </p:nvPr>
        </p:nvSpPr>
        <p:spPr/>
        <p:txBody>
          <a:bodyPr/>
          <a:lstStyle/>
          <a:p>
            <a:fld id="{4E3E8BDD-B971-FD4D-8E24-E56729C04EA8}" type="datetimeFigureOut">
              <a:rPr lang="en-US" smtClean="0"/>
              <a:t>8/31/25</a:t>
            </a:fld>
            <a:endParaRPr lang="en-US"/>
          </a:p>
        </p:txBody>
      </p:sp>
      <p:sp>
        <p:nvSpPr>
          <p:cNvPr id="5" name="Footer Placeholder 4">
            <a:extLst>
              <a:ext uri="{FF2B5EF4-FFF2-40B4-BE49-F238E27FC236}">
                <a16:creationId xmlns:a16="http://schemas.microsoft.com/office/drawing/2014/main" id="{5CF165C7-2E33-D649-B2D5-BCFE9D3DE9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E4F0B8-EB88-EF4D-9D1B-E0FA3B8024E7}"/>
              </a:ext>
            </a:extLst>
          </p:cNvPr>
          <p:cNvSpPr>
            <a:spLocks noGrp="1"/>
          </p:cNvSpPr>
          <p:nvPr>
            <p:ph type="sldNum" sz="quarter" idx="12"/>
          </p:nvPr>
        </p:nvSpPr>
        <p:spPr/>
        <p:txBody>
          <a:bodyPr/>
          <a:lstStyle/>
          <a:p>
            <a:fld id="{34706A67-C8EE-E749-A195-05B3238F2536}" type="slidenum">
              <a:rPr lang="en-US" smtClean="0"/>
              <a:t>‹#›</a:t>
            </a:fld>
            <a:endParaRPr lang="en-US"/>
          </a:p>
        </p:txBody>
      </p:sp>
    </p:spTree>
    <p:extLst>
      <p:ext uri="{BB962C8B-B14F-4D97-AF65-F5344CB8AC3E}">
        <p14:creationId xmlns:p14="http://schemas.microsoft.com/office/powerpoint/2010/main" val="916752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C1359-F82C-B442-AE7D-FDC2D56BE6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6CC5559-6E96-8B45-9E6E-E0B51BC35D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2B8AF9-9496-A741-A893-A466FF941266}"/>
              </a:ext>
            </a:extLst>
          </p:cNvPr>
          <p:cNvSpPr>
            <a:spLocks noGrp="1"/>
          </p:cNvSpPr>
          <p:nvPr>
            <p:ph type="dt" sz="half" idx="10"/>
          </p:nvPr>
        </p:nvSpPr>
        <p:spPr/>
        <p:txBody>
          <a:bodyPr/>
          <a:lstStyle/>
          <a:p>
            <a:fld id="{4E3E8BDD-B971-FD4D-8E24-E56729C04EA8}" type="datetimeFigureOut">
              <a:rPr lang="en-US" smtClean="0"/>
              <a:t>8/31/25</a:t>
            </a:fld>
            <a:endParaRPr lang="en-US"/>
          </a:p>
        </p:txBody>
      </p:sp>
      <p:sp>
        <p:nvSpPr>
          <p:cNvPr id="5" name="Footer Placeholder 4">
            <a:extLst>
              <a:ext uri="{FF2B5EF4-FFF2-40B4-BE49-F238E27FC236}">
                <a16:creationId xmlns:a16="http://schemas.microsoft.com/office/drawing/2014/main" id="{EC78D110-5F5F-AB40-9FF7-C5005C5222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71B319-32CD-D241-AF25-A53458632781}"/>
              </a:ext>
            </a:extLst>
          </p:cNvPr>
          <p:cNvSpPr>
            <a:spLocks noGrp="1"/>
          </p:cNvSpPr>
          <p:nvPr>
            <p:ph type="sldNum" sz="quarter" idx="12"/>
          </p:nvPr>
        </p:nvSpPr>
        <p:spPr/>
        <p:txBody>
          <a:bodyPr/>
          <a:lstStyle/>
          <a:p>
            <a:fld id="{34706A67-C8EE-E749-A195-05B3238F2536}" type="slidenum">
              <a:rPr lang="en-US" smtClean="0"/>
              <a:t>‹#›</a:t>
            </a:fld>
            <a:endParaRPr lang="en-US"/>
          </a:p>
        </p:txBody>
      </p:sp>
    </p:spTree>
    <p:extLst>
      <p:ext uri="{BB962C8B-B14F-4D97-AF65-F5344CB8AC3E}">
        <p14:creationId xmlns:p14="http://schemas.microsoft.com/office/powerpoint/2010/main" val="2264147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CC893-605D-3E49-9D14-35AF57A6C4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FFED7D-025C-C749-B3D0-523D1B9F94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902A065-AACC-3C49-B6CB-36716B8A67A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5273AB-C8D4-1640-B889-E7728D2CA89B}"/>
              </a:ext>
            </a:extLst>
          </p:cNvPr>
          <p:cNvSpPr>
            <a:spLocks noGrp="1"/>
          </p:cNvSpPr>
          <p:nvPr>
            <p:ph type="dt" sz="half" idx="10"/>
          </p:nvPr>
        </p:nvSpPr>
        <p:spPr/>
        <p:txBody>
          <a:bodyPr/>
          <a:lstStyle/>
          <a:p>
            <a:fld id="{4E3E8BDD-B971-FD4D-8E24-E56729C04EA8}" type="datetimeFigureOut">
              <a:rPr lang="en-US" smtClean="0"/>
              <a:t>8/31/25</a:t>
            </a:fld>
            <a:endParaRPr lang="en-US"/>
          </a:p>
        </p:txBody>
      </p:sp>
      <p:sp>
        <p:nvSpPr>
          <p:cNvPr id="6" name="Footer Placeholder 5">
            <a:extLst>
              <a:ext uri="{FF2B5EF4-FFF2-40B4-BE49-F238E27FC236}">
                <a16:creationId xmlns:a16="http://schemas.microsoft.com/office/drawing/2014/main" id="{65356060-89A3-8E45-9B03-9DFB5A0CDF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9BA5F3-43A7-B941-B7AB-05B9FB526CBD}"/>
              </a:ext>
            </a:extLst>
          </p:cNvPr>
          <p:cNvSpPr>
            <a:spLocks noGrp="1"/>
          </p:cNvSpPr>
          <p:nvPr>
            <p:ph type="sldNum" sz="quarter" idx="12"/>
          </p:nvPr>
        </p:nvSpPr>
        <p:spPr/>
        <p:txBody>
          <a:bodyPr/>
          <a:lstStyle/>
          <a:p>
            <a:fld id="{34706A67-C8EE-E749-A195-05B3238F2536}" type="slidenum">
              <a:rPr lang="en-US" smtClean="0"/>
              <a:t>‹#›</a:t>
            </a:fld>
            <a:endParaRPr lang="en-US"/>
          </a:p>
        </p:txBody>
      </p:sp>
    </p:spTree>
    <p:extLst>
      <p:ext uri="{BB962C8B-B14F-4D97-AF65-F5344CB8AC3E}">
        <p14:creationId xmlns:p14="http://schemas.microsoft.com/office/powerpoint/2010/main" val="67086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BE2D9-4843-9749-B301-3332F7CA4DC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7F283B3-3F9A-C44E-8BF7-A448B5E9D5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64AE17-3E02-FF40-9B46-CB6E3FA3B1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8EED38-00F0-FA4B-B726-7E8BD6E842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0B10AC-02ED-5745-8C05-F66551E358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B88B4FB-BC43-DC4A-A110-DF6D281299C6}"/>
              </a:ext>
            </a:extLst>
          </p:cNvPr>
          <p:cNvSpPr>
            <a:spLocks noGrp="1"/>
          </p:cNvSpPr>
          <p:nvPr>
            <p:ph type="dt" sz="half" idx="10"/>
          </p:nvPr>
        </p:nvSpPr>
        <p:spPr/>
        <p:txBody>
          <a:bodyPr/>
          <a:lstStyle/>
          <a:p>
            <a:fld id="{4E3E8BDD-B971-FD4D-8E24-E56729C04EA8}" type="datetimeFigureOut">
              <a:rPr lang="en-US" smtClean="0"/>
              <a:t>8/31/25</a:t>
            </a:fld>
            <a:endParaRPr lang="en-US"/>
          </a:p>
        </p:txBody>
      </p:sp>
      <p:sp>
        <p:nvSpPr>
          <p:cNvPr id="8" name="Footer Placeholder 7">
            <a:extLst>
              <a:ext uri="{FF2B5EF4-FFF2-40B4-BE49-F238E27FC236}">
                <a16:creationId xmlns:a16="http://schemas.microsoft.com/office/drawing/2014/main" id="{3EA9D157-C0D0-854C-849F-14A435341D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529ADB9-2E3C-9F4E-B390-F2B946C7F74A}"/>
              </a:ext>
            </a:extLst>
          </p:cNvPr>
          <p:cNvSpPr>
            <a:spLocks noGrp="1"/>
          </p:cNvSpPr>
          <p:nvPr>
            <p:ph type="sldNum" sz="quarter" idx="12"/>
          </p:nvPr>
        </p:nvSpPr>
        <p:spPr/>
        <p:txBody>
          <a:bodyPr/>
          <a:lstStyle/>
          <a:p>
            <a:fld id="{34706A67-C8EE-E749-A195-05B3238F2536}" type="slidenum">
              <a:rPr lang="en-US" smtClean="0"/>
              <a:t>‹#›</a:t>
            </a:fld>
            <a:endParaRPr lang="en-US"/>
          </a:p>
        </p:txBody>
      </p:sp>
    </p:spTree>
    <p:extLst>
      <p:ext uri="{BB962C8B-B14F-4D97-AF65-F5344CB8AC3E}">
        <p14:creationId xmlns:p14="http://schemas.microsoft.com/office/powerpoint/2010/main" val="332391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BD35F-FC87-0C48-A96E-489A9B4EF6E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54A6F4-E886-9548-BE70-1F495D0A36CE}"/>
              </a:ext>
            </a:extLst>
          </p:cNvPr>
          <p:cNvSpPr>
            <a:spLocks noGrp="1"/>
          </p:cNvSpPr>
          <p:nvPr>
            <p:ph type="dt" sz="half" idx="10"/>
          </p:nvPr>
        </p:nvSpPr>
        <p:spPr/>
        <p:txBody>
          <a:bodyPr/>
          <a:lstStyle/>
          <a:p>
            <a:fld id="{4E3E8BDD-B971-FD4D-8E24-E56729C04EA8}" type="datetimeFigureOut">
              <a:rPr lang="en-US" smtClean="0"/>
              <a:t>8/31/25</a:t>
            </a:fld>
            <a:endParaRPr lang="en-US"/>
          </a:p>
        </p:txBody>
      </p:sp>
      <p:sp>
        <p:nvSpPr>
          <p:cNvPr id="4" name="Footer Placeholder 3">
            <a:extLst>
              <a:ext uri="{FF2B5EF4-FFF2-40B4-BE49-F238E27FC236}">
                <a16:creationId xmlns:a16="http://schemas.microsoft.com/office/drawing/2014/main" id="{163AD88B-E47E-094F-A8B8-B2942BE53A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B7AEBB9-58DB-7645-BBB1-8BE7519820A9}"/>
              </a:ext>
            </a:extLst>
          </p:cNvPr>
          <p:cNvSpPr>
            <a:spLocks noGrp="1"/>
          </p:cNvSpPr>
          <p:nvPr>
            <p:ph type="sldNum" sz="quarter" idx="12"/>
          </p:nvPr>
        </p:nvSpPr>
        <p:spPr/>
        <p:txBody>
          <a:bodyPr/>
          <a:lstStyle/>
          <a:p>
            <a:fld id="{34706A67-C8EE-E749-A195-05B3238F2536}" type="slidenum">
              <a:rPr lang="en-US" smtClean="0"/>
              <a:t>‹#›</a:t>
            </a:fld>
            <a:endParaRPr lang="en-US"/>
          </a:p>
        </p:txBody>
      </p:sp>
    </p:spTree>
    <p:extLst>
      <p:ext uri="{BB962C8B-B14F-4D97-AF65-F5344CB8AC3E}">
        <p14:creationId xmlns:p14="http://schemas.microsoft.com/office/powerpoint/2010/main" val="4289395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6D90BD-A7B0-BB45-A685-4D34016FD2E4}"/>
              </a:ext>
            </a:extLst>
          </p:cNvPr>
          <p:cNvSpPr>
            <a:spLocks noGrp="1"/>
          </p:cNvSpPr>
          <p:nvPr>
            <p:ph type="dt" sz="half" idx="10"/>
          </p:nvPr>
        </p:nvSpPr>
        <p:spPr/>
        <p:txBody>
          <a:bodyPr/>
          <a:lstStyle/>
          <a:p>
            <a:fld id="{4E3E8BDD-B971-FD4D-8E24-E56729C04EA8}" type="datetimeFigureOut">
              <a:rPr lang="en-US" smtClean="0"/>
              <a:t>8/31/25</a:t>
            </a:fld>
            <a:endParaRPr lang="en-US"/>
          </a:p>
        </p:txBody>
      </p:sp>
      <p:sp>
        <p:nvSpPr>
          <p:cNvPr id="3" name="Footer Placeholder 2">
            <a:extLst>
              <a:ext uri="{FF2B5EF4-FFF2-40B4-BE49-F238E27FC236}">
                <a16:creationId xmlns:a16="http://schemas.microsoft.com/office/drawing/2014/main" id="{B66906E8-7D89-D44D-A4C1-5B498195AD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B133CB-AFEE-A14D-AF4C-A8BD947224DA}"/>
              </a:ext>
            </a:extLst>
          </p:cNvPr>
          <p:cNvSpPr>
            <a:spLocks noGrp="1"/>
          </p:cNvSpPr>
          <p:nvPr>
            <p:ph type="sldNum" sz="quarter" idx="12"/>
          </p:nvPr>
        </p:nvSpPr>
        <p:spPr/>
        <p:txBody>
          <a:bodyPr/>
          <a:lstStyle/>
          <a:p>
            <a:fld id="{34706A67-C8EE-E749-A195-05B3238F2536}" type="slidenum">
              <a:rPr lang="en-US" smtClean="0"/>
              <a:t>‹#›</a:t>
            </a:fld>
            <a:endParaRPr lang="en-US"/>
          </a:p>
        </p:txBody>
      </p:sp>
    </p:spTree>
    <p:extLst>
      <p:ext uri="{BB962C8B-B14F-4D97-AF65-F5344CB8AC3E}">
        <p14:creationId xmlns:p14="http://schemas.microsoft.com/office/powerpoint/2010/main" val="3475043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04466-7453-B44C-8EB7-ED39573869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8A8246F-DD86-364B-8A44-00164546BC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0F0A6DE-A324-6C4D-AA2C-5948324B79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DD8BEA-512E-6845-B4A8-29666B66925E}"/>
              </a:ext>
            </a:extLst>
          </p:cNvPr>
          <p:cNvSpPr>
            <a:spLocks noGrp="1"/>
          </p:cNvSpPr>
          <p:nvPr>
            <p:ph type="dt" sz="half" idx="10"/>
          </p:nvPr>
        </p:nvSpPr>
        <p:spPr/>
        <p:txBody>
          <a:bodyPr/>
          <a:lstStyle/>
          <a:p>
            <a:fld id="{4E3E8BDD-B971-FD4D-8E24-E56729C04EA8}" type="datetimeFigureOut">
              <a:rPr lang="en-US" smtClean="0"/>
              <a:t>8/31/25</a:t>
            </a:fld>
            <a:endParaRPr lang="en-US"/>
          </a:p>
        </p:txBody>
      </p:sp>
      <p:sp>
        <p:nvSpPr>
          <p:cNvPr id="6" name="Footer Placeholder 5">
            <a:extLst>
              <a:ext uri="{FF2B5EF4-FFF2-40B4-BE49-F238E27FC236}">
                <a16:creationId xmlns:a16="http://schemas.microsoft.com/office/drawing/2014/main" id="{211ED7F2-E776-0749-85D1-CF7659FB1C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109CF5-5A7D-B84F-A5C5-548282480B9A}"/>
              </a:ext>
            </a:extLst>
          </p:cNvPr>
          <p:cNvSpPr>
            <a:spLocks noGrp="1"/>
          </p:cNvSpPr>
          <p:nvPr>
            <p:ph type="sldNum" sz="quarter" idx="12"/>
          </p:nvPr>
        </p:nvSpPr>
        <p:spPr/>
        <p:txBody>
          <a:bodyPr/>
          <a:lstStyle/>
          <a:p>
            <a:fld id="{34706A67-C8EE-E749-A195-05B3238F2536}" type="slidenum">
              <a:rPr lang="en-US" smtClean="0"/>
              <a:t>‹#›</a:t>
            </a:fld>
            <a:endParaRPr lang="en-US"/>
          </a:p>
        </p:txBody>
      </p:sp>
    </p:spTree>
    <p:extLst>
      <p:ext uri="{BB962C8B-B14F-4D97-AF65-F5344CB8AC3E}">
        <p14:creationId xmlns:p14="http://schemas.microsoft.com/office/powerpoint/2010/main" val="622619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658F2-CD18-CD44-BBE9-5C5BE074B6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1F981D7-6660-F047-BBEE-7237DBD3BA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7701287-C3E9-494C-929D-F4005DCD68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A5CECB-E31D-0E4A-865D-D288D4E7AB6A}"/>
              </a:ext>
            </a:extLst>
          </p:cNvPr>
          <p:cNvSpPr>
            <a:spLocks noGrp="1"/>
          </p:cNvSpPr>
          <p:nvPr>
            <p:ph type="dt" sz="half" idx="10"/>
          </p:nvPr>
        </p:nvSpPr>
        <p:spPr/>
        <p:txBody>
          <a:bodyPr/>
          <a:lstStyle/>
          <a:p>
            <a:fld id="{4E3E8BDD-B971-FD4D-8E24-E56729C04EA8}" type="datetimeFigureOut">
              <a:rPr lang="en-US" smtClean="0"/>
              <a:t>8/31/25</a:t>
            </a:fld>
            <a:endParaRPr lang="en-US"/>
          </a:p>
        </p:txBody>
      </p:sp>
      <p:sp>
        <p:nvSpPr>
          <p:cNvPr id="6" name="Footer Placeholder 5">
            <a:extLst>
              <a:ext uri="{FF2B5EF4-FFF2-40B4-BE49-F238E27FC236}">
                <a16:creationId xmlns:a16="http://schemas.microsoft.com/office/drawing/2014/main" id="{3D29660A-709B-3D46-82D5-C57E3B4977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D6D1E6-2DA2-644B-8A4B-519AC5CC8F34}"/>
              </a:ext>
            </a:extLst>
          </p:cNvPr>
          <p:cNvSpPr>
            <a:spLocks noGrp="1"/>
          </p:cNvSpPr>
          <p:nvPr>
            <p:ph type="sldNum" sz="quarter" idx="12"/>
          </p:nvPr>
        </p:nvSpPr>
        <p:spPr/>
        <p:txBody>
          <a:bodyPr/>
          <a:lstStyle/>
          <a:p>
            <a:fld id="{34706A67-C8EE-E749-A195-05B3238F2536}" type="slidenum">
              <a:rPr lang="en-US" smtClean="0"/>
              <a:t>‹#›</a:t>
            </a:fld>
            <a:endParaRPr lang="en-US"/>
          </a:p>
        </p:txBody>
      </p:sp>
    </p:spTree>
    <p:extLst>
      <p:ext uri="{BB962C8B-B14F-4D97-AF65-F5344CB8AC3E}">
        <p14:creationId xmlns:p14="http://schemas.microsoft.com/office/powerpoint/2010/main" val="2225237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07DF2D-29A2-4C4C-B4B5-2D134141B1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D6AAFDC-D9F8-7440-B8A9-B77DDB2751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26D46E-7836-9E47-984D-135AA13637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3E8BDD-B971-FD4D-8E24-E56729C04EA8}" type="datetimeFigureOut">
              <a:rPr lang="en-US" smtClean="0"/>
              <a:t>8/31/25</a:t>
            </a:fld>
            <a:endParaRPr lang="en-US"/>
          </a:p>
        </p:txBody>
      </p:sp>
      <p:sp>
        <p:nvSpPr>
          <p:cNvPr id="5" name="Footer Placeholder 4">
            <a:extLst>
              <a:ext uri="{FF2B5EF4-FFF2-40B4-BE49-F238E27FC236}">
                <a16:creationId xmlns:a16="http://schemas.microsoft.com/office/drawing/2014/main" id="{626A8404-F011-0941-A44B-FD55BA19A1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BC399D-C7C9-344C-B972-B557F32A9A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706A67-C8EE-E749-A195-05B3238F2536}" type="slidenum">
              <a:rPr lang="en-US" smtClean="0"/>
              <a:t>‹#›</a:t>
            </a:fld>
            <a:endParaRPr lang="en-US"/>
          </a:p>
        </p:txBody>
      </p:sp>
    </p:spTree>
    <p:extLst>
      <p:ext uri="{BB962C8B-B14F-4D97-AF65-F5344CB8AC3E}">
        <p14:creationId xmlns:p14="http://schemas.microsoft.com/office/powerpoint/2010/main" val="16320159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0B799-00EE-D64E-BD10-8349248AE33F}"/>
              </a:ext>
            </a:extLst>
          </p:cNvPr>
          <p:cNvSpPr>
            <a:spLocks noGrp="1"/>
          </p:cNvSpPr>
          <p:nvPr>
            <p:ph type="ctrTitle"/>
          </p:nvPr>
        </p:nvSpPr>
        <p:spPr/>
        <p:txBody>
          <a:bodyPr/>
          <a:lstStyle/>
          <a:p>
            <a:r>
              <a:rPr lang="en-US" dirty="0" err="1"/>
              <a:t>Whakatauki</a:t>
            </a:r>
            <a:endParaRPr lang="en-US" dirty="0"/>
          </a:p>
        </p:txBody>
      </p:sp>
    </p:spTree>
    <p:extLst>
      <p:ext uri="{BB962C8B-B14F-4D97-AF65-F5344CB8AC3E}">
        <p14:creationId xmlns:p14="http://schemas.microsoft.com/office/powerpoint/2010/main" val="615193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8804-3DD6-9E4D-BEB0-14072A447A3F}"/>
              </a:ext>
            </a:extLst>
          </p:cNvPr>
          <p:cNvSpPr>
            <a:spLocks noGrp="1"/>
          </p:cNvSpPr>
          <p:nvPr>
            <p:ph type="title"/>
          </p:nvPr>
        </p:nvSpPr>
        <p:spPr>
          <a:xfrm>
            <a:off x="2527405" y="577059"/>
            <a:ext cx="6926393" cy="1325563"/>
          </a:xfrm>
        </p:spPr>
        <p:txBody>
          <a:bodyPr/>
          <a:lstStyle/>
          <a:p>
            <a:pPr algn="ctr"/>
            <a:r>
              <a:rPr lang="en-NZ" dirty="0">
                <a:solidFill>
                  <a:srgbClr val="7030A0"/>
                </a:solidFill>
              </a:rPr>
              <a:t>E </a:t>
            </a:r>
            <a:r>
              <a:rPr lang="en-NZ" dirty="0" err="1">
                <a:solidFill>
                  <a:srgbClr val="7030A0"/>
                </a:solidFill>
              </a:rPr>
              <a:t>tipu</a:t>
            </a:r>
            <a:r>
              <a:rPr lang="en-NZ" dirty="0">
                <a:solidFill>
                  <a:srgbClr val="7030A0"/>
                </a:solidFill>
              </a:rPr>
              <a:t> </a:t>
            </a:r>
            <a:r>
              <a:rPr lang="en-NZ" dirty="0" err="1">
                <a:solidFill>
                  <a:srgbClr val="7030A0"/>
                </a:solidFill>
              </a:rPr>
              <a:t>ai</a:t>
            </a:r>
            <a:r>
              <a:rPr lang="en-NZ" dirty="0">
                <a:solidFill>
                  <a:srgbClr val="7030A0"/>
                </a:solidFill>
              </a:rPr>
              <a:t> te aka </a:t>
            </a:r>
            <a:r>
              <a:rPr lang="en-NZ" dirty="0" err="1">
                <a:solidFill>
                  <a:srgbClr val="7030A0"/>
                </a:solidFill>
              </a:rPr>
              <a:t>tangata</a:t>
            </a:r>
            <a:r>
              <a:rPr lang="en-NZ" dirty="0">
                <a:solidFill>
                  <a:srgbClr val="7030A0"/>
                </a:solidFill>
              </a:rPr>
              <a:t>, me </a:t>
            </a:r>
            <a:r>
              <a:rPr lang="en-NZ" dirty="0" err="1">
                <a:solidFill>
                  <a:srgbClr val="7030A0"/>
                </a:solidFill>
              </a:rPr>
              <a:t>uru</a:t>
            </a:r>
            <a:r>
              <a:rPr lang="en-NZ" dirty="0">
                <a:solidFill>
                  <a:srgbClr val="7030A0"/>
                </a:solidFill>
              </a:rPr>
              <a:t> Kahikatea.</a:t>
            </a:r>
            <a:endParaRPr lang="en-US" dirty="0">
              <a:solidFill>
                <a:srgbClr val="7030A0"/>
              </a:solidFill>
            </a:endParaRPr>
          </a:p>
        </p:txBody>
      </p:sp>
      <p:sp>
        <p:nvSpPr>
          <p:cNvPr id="3" name="Content Placeholder 2">
            <a:extLst>
              <a:ext uri="{FF2B5EF4-FFF2-40B4-BE49-F238E27FC236}">
                <a16:creationId xmlns:a16="http://schemas.microsoft.com/office/drawing/2014/main" id="{6C502CA5-E8FE-D147-81D6-96B5D813FEB2}"/>
              </a:ext>
            </a:extLst>
          </p:cNvPr>
          <p:cNvSpPr>
            <a:spLocks noGrp="1"/>
          </p:cNvSpPr>
          <p:nvPr>
            <p:ph idx="1"/>
          </p:nvPr>
        </p:nvSpPr>
        <p:spPr>
          <a:xfrm>
            <a:off x="2152651" y="2066824"/>
            <a:ext cx="3425492" cy="3747979"/>
          </a:xfrm>
        </p:spPr>
        <p:txBody>
          <a:bodyPr>
            <a:normAutofit fontScale="55000" lnSpcReduction="20000"/>
          </a:bodyPr>
          <a:lstStyle/>
          <a:p>
            <a:pPr marL="0" indent="0">
              <a:lnSpc>
                <a:spcPct val="120000"/>
              </a:lnSpc>
              <a:spcAft>
                <a:spcPts val="600"/>
              </a:spcAft>
              <a:buNone/>
            </a:pPr>
            <a:br>
              <a:rPr lang="en-NZ" sz="5900" dirty="0"/>
            </a:br>
            <a:r>
              <a:rPr lang="en-NZ" sz="5900" i="1" dirty="0"/>
              <a:t>A  grove of Kahikatea stands strong because of the intertwined root system</a:t>
            </a:r>
            <a:endParaRPr lang="en-NZ" sz="5900" dirty="0"/>
          </a:p>
          <a:p>
            <a:pPr marL="0" indent="0">
              <a:buNone/>
            </a:pPr>
            <a:endParaRPr lang="en-US" dirty="0"/>
          </a:p>
        </p:txBody>
      </p:sp>
      <p:pic>
        <p:nvPicPr>
          <p:cNvPr id="6146" name="Picture 2" descr="Related image">
            <a:extLst>
              <a:ext uri="{FF2B5EF4-FFF2-40B4-BE49-F238E27FC236}">
                <a16:creationId xmlns:a16="http://schemas.microsoft.com/office/drawing/2014/main" id="{7BC106A7-8023-134C-AC9C-D4D291BAD5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8144" y="2395227"/>
            <a:ext cx="4646419" cy="3091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7163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CE38A-4CE5-D043-AFB4-61C88F975FA5}"/>
              </a:ext>
            </a:extLst>
          </p:cNvPr>
          <p:cNvSpPr>
            <a:spLocks noGrp="1"/>
          </p:cNvSpPr>
          <p:nvPr>
            <p:ph type="title"/>
          </p:nvPr>
        </p:nvSpPr>
        <p:spPr>
          <a:xfrm>
            <a:off x="838200" y="1027906"/>
            <a:ext cx="10515600" cy="1325563"/>
          </a:xfrm>
        </p:spPr>
        <p:txBody>
          <a:bodyPr/>
          <a:lstStyle/>
          <a:p>
            <a:r>
              <a:rPr lang="en-US" dirty="0">
                <a:solidFill>
                  <a:srgbClr val="A04994"/>
                </a:solidFill>
              </a:rPr>
              <a:t>Whakatauki</a:t>
            </a:r>
          </a:p>
        </p:txBody>
      </p:sp>
      <p:sp>
        <p:nvSpPr>
          <p:cNvPr id="3" name="Content Placeholder 2">
            <a:extLst>
              <a:ext uri="{FF2B5EF4-FFF2-40B4-BE49-F238E27FC236}">
                <a16:creationId xmlns:a16="http://schemas.microsoft.com/office/drawing/2014/main" id="{E805761E-8459-9743-A1E3-6D973A5B0FF3}"/>
              </a:ext>
            </a:extLst>
          </p:cNvPr>
          <p:cNvSpPr>
            <a:spLocks noGrp="1"/>
          </p:cNvSpPr>
          <p:nvPr>
            <p:ph idx="1"/>
          </p:nvPr>
        </p:nvSpPr>
        <p:spPr>
          <a:xfrm>
            <a:off x="838200" y="2633459"/>
            <a:ext cx="4353232" cy="2289175"/>
          </a:xfrm>
        </p:spPr>
        <p:txBody>
          <a:bodyPr>
            <a:normAutofit fontScale="92500"/>
          </a:bodyPr>
          <a:lstStyle/>
          <a:p>
            <a:pPr marL="0" indent="0">
              <a:buNone/>
            </a:pPr>
            <a:r>
              <a:rPr lang="en-US" sz="4400" dirty="0">
                <a:cs typeface="Verdana"/>
              </a:rPr>
              <a:t>He kai kei aku ringa  </a:t>
            </a:r>
          </a:p>
          <a:p>
            <a:pPr marL="0" indent="0">
              <a:buNone/>
            </a:pPr>
            <a:r>
              <a:rPr lang="en-US" sz="4400" i="1" dirty="0">
                <a:cs typeface="Verdana"/>
              </a:rPr>
              <a:t>There is food at the end of my hands  </a:t>
            </a:r>
          </a:p>
          <a:p>
            <a:endParaRPr lang="en-US" dirty="0"/>
          </a:p>
        </p:txBody>
      </p:sp>
      <p:sp>
        <p:nvSpPr>
          <p:cNvPr id="5" name="AutoShape 2" descr="Image result for food in hands">
            <a:extLst>
              <a:ext uri="{FF2B5EF4-FFF2-40B4-BE49-F238E27FC236}">
                <a16:creationId xmlns:a16="http://schemas.microsoft.com/office/drawing/2014/main" id="{7830A3FE-0688-AA4C-9D83-A22B911F5BD4}"/>
              </a:ext>
            </a:extLst>
          </p:cNvPr>
          <p:cNvSpPr>
            <a:spLocks noChangeAspect="1" noChangeArrowheads="1"/>
          </p:cNvSpPr>
          <p:nvPr/>
        </p:nvSpPr>
        <p:spPr bwMode="auto">
          <a:xfrm>
            <a:off x="1162050" y="342900"/>
            <a:ext cx="9867900" cy="6172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4" descr="Image result for food in hands">
            <a:extLst>
              <a:ext uri="{FF2B5EF4-FFF2-40B4-BE49-F238E27FC236}">
                <a16:creationId xmlns:a16="http://schemas.microsoft.com/office/drawing/2014/main" id="{AFA971BE-E01D-4543-B66A-22662454352C}"/>
              </a:ext>
            </a:extLst>
          </p:cNvPr>
          <p:cNvSpPr>
            <a:spLocks noChangeAspect="1" noChangeArrowheads="1"/>
          </p:cNvSpPr>
          <p:nvPr/>
        </p:nvSpPr>
        <p:spPr bwMode="auto">
          <a:xfrm>
            <a:off x="1314450" y="495300"/>
            <a:ext cx="9867900" cy="6172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6" descr="Image result for food in hands">
            <a:extLst>
              <a:ext uri="{FF2B5EF4-FFF2-40B4-BE49-F238E27FC236}">
                <a16:creationId xmlns:a16="http://schemas.microsoft.com/office/drawing/2014/main" id="{2A46254A-F780-E540-88E7-3D5856510C37}"/>
              </a:ext>
            </a:extLst>
          </p:cNvPr>
          <p:cNvSpPr>
            <a:spLocks noChangeAspect="1" noChangeArrowheads="1"/>
          </p:cNvSpPr>
          <p:nvPr/>
        </p:nvSpPr>
        <p:spPr bwMode="auto">
          <a:xfrm>
            <a:off x="1466850" y="647700"/>
            <a:ext cx="9867900" cy="6172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8" name="Picture 6" descr="Related image">
            <a:extLst>
              <a:ext uri="{FF2B5EF4-FFF2-40B4-BE49-F238E27FC236}">
                <a16:creationId xmlns:a16="http://schemas.microsoft.com/office/drawing/2014/main" id="{5044B6C6-E527-864D-B7C6-F612EF0197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9224" y="2505869"/>
            <a:ext cx="4939241" cy="370443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Screen Shot 2016-10-07 at 12.23.01 pm.png">
            <a:extLst>
              <a:ext uri="{FF2B5EF4-FFF2-40B4-BE49-F238E27FC236}">
                <a16:creationId xmlns:a16="http://schemas.microsoft.com/office/drawing/2014/main" id="{89F4575E-13D1-7643-92A5-E479BCE1F2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83600" y="126933"/>
            <a:ext cx="3708400" cy="3201887"/>
          </a:xfrm>
          <a:prstGeom prst="rect">
            <a:avLst/>
          </a:prstGeom>
        </p:spPr>
      </p:pic>
    </p:spTree>
    <p:extLst>
      <p:ext uri="{BB962C8B-B14F-4D97-AF65-F5344CB8AC3E}">
        <p14:creationId xmlns:p14="http://schemas.microsoft.com/office/powerpoint/2010/main" val="590496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99656" y="692696"/>
            <a:ext cx="6120680" cy="1944216"/>
          </a:xfrm>
        </p:spPr>
        <p:txBody>
          <a:bodyPr>
            <a:normAutofit/>
          </a:bodyPr>
          <a:lstStyle/>
          <a:p>
            <a:pPr marL="114300" indent="0" algn="ctr">
              <a:buNone/>
            </a:pPr>
            <a:r>
              <a:rPr lang="en-AU" b="1" dirty="0">
                <a:solidFill>
                  <a:srgbClr val="660066"/>
                </a:solidFill>
              </a:rPr>
              <a:t>Nau te rourou, </a:t>
            </a:r>
            <a:r>
              <a:rPr lang="en-AU" b="1" dirty="0" err="1">
                <a:solidFill>
                  <a:srgbClr val="660066"/>
                </a:solidFill>
              </a:rPr>
              <a:t>naku</a:t>
            </a:r>
            <a:r>
              <a:rPr lang="en-AU" b="1" dirty="0">
                <a:solidFill>
                  <a:srgbClr val="660066"/>
                </a:solidFill>
              </a:rPr>
              <a:t> te rourou,                                  ka ora ai te tangata</a:t>
            </a:r>
            <a:r>
              <a:rPr lang="en-AU" dirty="0">
                <a:solidFill>
                  <a:schemeClr val="tx1"/>
                </a:solidFill>
              </a:rPr>
              <a:t> </a:t>
            </a:r>
            <a:r>
              <a:rPr lang="en-AU" dirty="0"/>
              <a:t> </a:t>
            </a:r>
          </a:p>
          <a:p>
            <a:pPr marL="114300" indent="0" algn="ctr">
              <a:buNone/>
            </a:pPr>
            <a:r>
              <a:rPr lang="en-AU" i="1" dirty="0">
                <a:solidFill>
                  <a:srgbClr val="060606"/>
                </a:solidFill>
              </a:rPr>
              <a:t>With your basket and my basket,                                we will feed the people </a:t>
            </a:r>
          </a:p>
          <a:p>
            <a:endParaRPr lang="en-AU" dirty="0"/>
          </a:p>
          <a:p>
            <a:pPr marL="114300" indent="0">
              <a:buNone/>
            </a:pP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12</a:t>
            </a:fld>
            <a:endParaRPr lang="en-US"/>
          </a:p>
        </p:txBody>
      </p:sp>
      <p:pic>
        <p:nvPicPr>
          <p:cNvPr id="12" name="Picture 11"/>
          <p:cNvPicPr>
            <a:picLocks noChangeAspect="1"/>
          </p:cNvPicPr>
          <p:nvPr/>
        </p:nvPicPr>
        <p:blipFill>
          <a:blip r:embed="rId3"/>
          <a:stretch>
            <a:fillRect/>
          </a:stretch>
        </p:blipFill>
        <p:spPr>
          <a:xfrm>
            <a:off x="4151784" y="3212976"/>
            <a:ext cx="3810000" cy="2552700"/>
          </a:xfrm>
          <a:prstGeom prst="rect">
            <a:avLst/>
          </a:prstGeom>
        </p:spPr>
      </p:pic>
    </p:spTree>
    <p:extLst>
      <p:ext uri="{BB962C8B-B14F-4D97-AF65-F5344CB8AC3E}">
        <p14:creationId xmlns:p14="http://schemas.microsoft.com/office/powerpoint/2010/main" val="3282451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3D33DAC-5FA8-5F48-9315-4E29E497965D}"/>
              </a:ext>
            </a:extLst>
          </p:cNvPr>
          <p:cNvSpPr>
            <a:spLocks noGrp="1"/>
          </p:cNvSpPr>
          <p:nvPr>
            <p:ph type="title"/>
          </p:nvPr>
        </p:nvSpPr>
        <p:spPr>
          <a:xfrm>
            <a:off x="2067984" y="771527"/>
            <a:ext cx="7886700" cy="1325563"/>
          </a:xfrm>
        </p:spPr>
        <p:txBody>
          <a:bodyPr>
            <a:normAutofit fontScale="90000"/>
          </a:bodyPr>
          <a:lstStyle/>
          <a:p>
            <a:pPr algn="ctr"/>
            <a:r>
              <a:rPr lang="en-AU" sz="4900" dirty="0">
                <a:solidFill>
                  <a:schemeClr val="accent2">
                    <a:lumMod val="75000"/>
                  </a:schemeClr>
                </a:solidFill>
                <a:latin typeface="+mn-lt"/>
              </a:rPr>
              <a:t>He waka eke noa</a:t>
            </a:r>
            <a:br>
              <a:rPr lang="en-GB" dirty="0">
                <a:solidFill>
                  <a:schemeClr val="accent2">
                    <a:lumMod val="75000"/>
                  </a:schemeClr>
                </a:solidFill>
                <a:latin typeface="+mn-lt"/>
              </a:rPr>
            </a:br>
            <a:r>
              <a:rPr lang="en-AU" sz="4000" i="1" dirty="0">
                <a:solidFill>
                  <a:schemeClr val="accent2">
                    <a:lumMod val="75000"/>
                  </a:schemeClr>
                </a:solidFill>
                <a:latin typeface="+mn-lt"/>
              </a:rPr>
              <a:t>A canoe which we are all in </a:t>
            </a:r>
            <a:br>
              <a:rPr lang="en-AU" sz="4000" i="1" dirty="0">
                <a:solidFill>
                  <a:schemeClr val="accent2">
                    <a:lumMod val="75000"/>
                  </a:schemeClr>
                </a:solidFill>
                <a:latin typeface="+mn-lt"/>
              </a:rPr>
            </a:br>
            <a:r>
              <a:rPr lang="en-AU" sz="4000" i="1" dirty="0">
                <a:solidFill>
                  <a:schemeClr val="accent2">
                    <a:lumMod val="75000"/>
                  </a:schemeClr>
                </a:solidFill>
                <a:latin typeface="+mn-lt"/>
              </a:rPr>
              <a:t>with no exception</a:t>
            </a:r>
            <a:endParaRPr lang="en-GB" sz="4000" dirty="0">
              <a:solidFill>
                <a:schemeClr val="accent2">
                  <a:lumMod val="75000"/>
                </a:schemeClr>
              </a:solidFill>
              <a:latin typeface="+mn-lt"/>
            </a:endParaRPr>
          </a:p>
        </p:txBody>
      </p:sp>
      <p:pic>
        <p:nvPicPr>
          <p:cNvPr id="4100" name="Picture 4" descr="Related image">
            <a:extLst>
              <a:ext uri="{FF2B5EF4-FFF2-40B4-BE49-F238E27FC236}">
                <a16:creationId xmlns:a16="http://schemas.microsoft.com/office/drawing/2014/main" id="{2D6DD990-C8A7-DB4A-925E-CD85B726CB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6134" y="2489200"/>
            <a:ext cx="701040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4497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9EEF1C-DAB7-1C42-81A7-A4D54269F73C}"/>
              </a:ext>
            </a:extLst>
          </p:cNvPr>
          <p:cNvSpPr>
            <a:spLocks noGrp="1"/>
          </p:cNvSpPr>
          <p:nvPr>
            <p:ph idx="1"/>
          </p:nvPr>
        </p:nvSpPr>
        <p:spPr>
          <a:xfrm>
            <a:off x="2152650" y="583999"/>
            <a:ext cx="7886700" cy="4351338"/>
          </a:xfrm>
        </p:spPr>
        <p:txBody>
          <a:bodyPr>
            <a:normAutofit/>
          </a:bodyPr>
          <a:lstStyle/>
          <a:p>
            <a:pPr marL="0" indent="0" algn="ctr">
              <a:buNone/>
            </a:pPr>
            <a:r>
              <a:rPr lang="en-AU" sz="4400" dirty="0">
                <a:solidFill>
                  <a:srgbClr val="7030A0"/>
                </a:solidFill>
                <a:latin typeface="+mj-lt"/>
              </a:rPr>
              <a:t>Ko koe ki tena, ko ahau ki tenei </a:t>
            </a:r>
            <a:r>
              <a:rPr lang="en-AU" sz="4400" dirty="0" err="1">
                <a:solidFill>
                  <a:srgbClr val="7030A0"/>
                </a:solidFill>
                <a:latin typeface="+mj-lt"/>
              </a:rPr>
              <a:t>kiwai</a:t>
            </a:r>
            <a:r>
              <a:rPr lang="en-AU" sz="4400" dirty="0">
                <a:solidFill>
                  <a:srgbClr val="7030A0"/>
                </a:solidFill>
                <a:latin typeface="+mj-lt"/>
              </a:rPr>
              <a:t> o te </a:t>
            </a:r>
            <a:r>
              <a:rPr lang="en-AU" sz="4400" dirty="0" err="1">
                <a:solidFill>
                  <a:srgbClr val="7030A0"/>
                </a:solidFill>
                <a:latin typeface="+mj-lt"/>
              </a:rPr>
              <a:t>kete</a:t>
            </a:r>
            <a:r>
              <a:rPr lang="en-NZ" sz="4400" dirty="0">
                <a:solidFill>
                  <a:srgbClr val="7030A0"/>
                </a:solidFill>
                <a:latin typeface="+mj-lt"/>
              </a:rPr>
              <a:t> </a:t>
            </a:r>
          </a:p>
          <a:p>
            <a:pPr marL="0" indent="0" algn="ctr">
              <a:buNone/>
            </a:pPr>
            <a:r>
              <a:rPr lang="en-AU" i="1" dirty="0"/>
              <a:t>You at this handle, me at this handle                                of the basket – of knowledge</a:t>
            </a:r>
            <a:endParaRPr lang="en-NZ" dirty="0"/>
          </a:p>
          <a:p>
            <a:endParaRPr lang="en-US" dirty="0"/>
          </a:p>
        </p:txBody>
      </p:sp>
      <p:sp>
        <p:nvSpPr>
          <p:cNvPr id="5" name="AutoShape 2" descr="Image result for Ko koe ki tena, ko ahau ki tenei kiwai o te kete">
            <a:extLst>
              <a:ext uri="{FF2B5EF4-FFF2-40B4-BE49-F238E27FC236}">
                <a16:creationId xmlns:a16="http://schemas.microsoft.com/office/drawing/2014/main" id="{F515C5EA-DE2D-6044-A477-2DA7E7DA096B}"/>
              </a:ext>
            </a:extLst>
          </p:cNvPr>
          <p:cNvSpPr>
            <a:spLocks noChangeAspect="1" noChangeArrowheads="1"/>
          </p:cNvSpPr>
          <p:nvPr/>
        </p:nvSpPr>
        <p:spPr bwMode="auto">
          <a:xfrm>
            <a:off x="4476750" y="2171700"/>
            <a:ext cx="3238500" cy="2514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52" name="Picture 12" descr="Image result for kete of knowledge">
            <a:extLst>
              <a:ext uri="{FF2B5EF4-FFF2-40B4-BE49-F238E27FC236}">
                <a16:creationId xmlns:a16="http://schemas.microsoft.com/office/drawing/2014/main" id="{E5B37423-25CE-6F4F-B816-55BDF54174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8545" y="3152764"/>
            <a:ext cx="2674911" cy="2641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946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09720" y="1214422"/>
            <a:ext cx="7772400" cy="1428760"/>
          </a:xfrm>
        </p:spPr>
        <p:txBody>
          <a:bodyPr>
            <a:normAutofit fontScale="90000"/>
          </a:bodyPr>
          <a:lstStyle/>
          <a:p>
            <a:pPr marL="484632">
              <a:defRPr/>
            </a:pPr>
            <a:br>
              <a:rPr lang="en-NZ" dirty="0">
                <a:solidFill>
                  <a:schemeClr val="accent1">
                    <a:tint val="83000"/>
                    <a:satMod val="150000"/>
                  </a:schemeClr>
                </a:solidFill>
              </a:rPr>
            </a:br>
            <a:br>
              <a:rPr lang="en-NZ" dirty="0">
                <a:solidFill>
                  <a:schemeClr val="accent1">
                    <a:tint val="83000"/>
                    <a:satMod val="150000"/>
                  </a:schemeClr>
                </a:solidFill>
              </a:rPr>
            </a:br>
            <a:br>
              <a:rPr lang="en-NZ" dirty="0">
                <a:solidFill>
                  <a:schemeClr val="accent1">
                    <a:tint val="83000"/>
                    <a:satMod val="150000"/>
                  </a:schemeClr>
                </a:solidFill>
              </a:rPr>
            </a:br>
            <a:br>
              <a:rPr lang="en-NZ" dirty="0">
                <a:solidFill>
                  <a:schemeClr val="accent1">
                    <a:tint val="83000"/>
                    <a:satMod val="150000"/>
                  </a:schemeClr>
                </a:solidFill>
              </a:rPr>
            </a:br>
            <a:endParaRPr lang="en-NZ" dirty="0">
              <a:solidFill>
                <a:schemeClr val="accent1">
                  <a:tint val="83000"/>
                  <a:satMod val="150000"/>
                </a:schemeClr>
              </a:solidFill>
            </a:endParaRPr>
          </a:p>
        </p:txBody>
      </p:sp>
      <p:sp>
        <p:nvSpPr>
          <p:cNvPr id="3" name="Subtitle 2"/>
          <p:cNvSpPr>
            <a:spLocks noGrp="1"/>
          </p:cNvSpPr>
          <p:nvPr>
            <p:ph type="subTitle" idx="1"/>
          </p:nvPr>
        </p:nvSpPr>
        <p:spPr>
          <a:xfrm>
            <a:off x="2855640" y="2852936"/>
            <a:ext cx="6480720" cy="1239366"/>
          </a:xfrm>
        </p:spPr>
        <p:txBody>
          <a:bodyPr>
            <a:noAutofit/>
          </a:bodyPr>
          <a:lstStyle/>
          <a:p>
            <a:pPr defTabSz="457200">
              <a:spcBef>
                <a:spcPts val="0"/>
              </a:spcBef>
              <a:defRPr/>
            </a:pPr>
            <a:r>
              <a:rPr lang="en-US" b="1" dirty="0">
                <a:solidFill>
                  <a:srgbClr val="FF0000"/>
                </a:solidFill>
              </a:rPr>
              <a:t>Mā </a:t>
            </a:r>
            <a:r>
              <a:rPr lang="en-US" b="1" dirty="0" err="1">
                <a:solidFill>
                  <a:srgbClr val="FF0000"/>
                </a:solidFill>
              </a:rPr>
              <a:t>pango</a:t>
            </a:r>
            <a:r>
              <a:rPr lang="en-US" b="1" dirty="0">
                <a:solidFill>
                  <a:srgbClr val="FF0000"/>
                </a:solidFill>
              </a:rPr>
              <a:t> mā </a:t>
            </a:r>
            <a:r>
              <a:rPr lang="en-US" b="1" dirty="0" err="1">
                <a:solidFill>
                  <a:srgbClr val="FF0000"/>
                </a:solidFill>
              </a:rPr>
              <a:t>whero</a:t>
            </a:r>
            <a:r>
              <a:rPr lang="en-US" b="1" dirty="0">
                <a:solidFill>
                  <a:srgbClr val="FF0000"/>
                </a:solidFill>
              </a:rPr>
              <a:t> ka </a:t>
            </a:r>
            <a:r>
              <a:rPr lang="en-US" b="1" dirty="0" err="1">
                <a:solidFill>
                  <a:srgbClr val="FF0000"/>
                </a:solidFill>
              </a:rPr>
              <a:t>oti</a:t>
            </a:r>
            <a:r>
              <a:rPr lang="en-US" b="1" dirty="0">
                <a:solidFill>
                  <a:srgbClr val="FF0000"/>
                </a:solidFill>
              </a:rPr>
              <a:t> te mahi</a:t>
            </a:r>
          </a:p>
        </p:txBody>
      </p:sp>
      <p:sp>
        <p:nvSpPr>
          <p:cNvPr id="9" name="Slide Number Placeholder 1"/>
          <p:cNvSpPr>
            <a:spLocks noGrp="1"/>
          </p:cNvSpPr>
          <p:nvPr>
            <p:ph type="sldNum" sz="quarter" idx="12"/>
          </p:nvPr>
        </p:nvSpPr>
        <p:spPr>
          <a:xfrm>
            <a:off x="1703512" y="6356350"/>
            <a:ext cx="370384" cy="288702"/>
          </a:xfrm>
        </p:spPr>
        <p:txBody>
          <a:bodyPr/>
          <a:lstStyle/>
          <a:p>
            <a:pPr algn="l"/>
            <a:fld id="{055CD303-4BFE-4147-A0B3-E17E5E3E9F87}" type="slidenum">
              <a:rPr lang="en-NZ" smtClean="0"/>
              <a:pPr algn="l"/>
              <a:t>15</a:t>
            </a:fld>
            <a:endParaRPr lang="en-NZ" dirty="0"/>
          </a:p>
        </p:txBody>
      </p:sp>
      <p:sp>
        <p:nvSpPr>
          <p:cNvPr id="13315" name="TextBox 5"/>
          <p:cNvSpPr txBox="1">
            <a:spLocks noChangeArrowheads="1"/>
          </p:cNvSpPr>
          <p:nvPr/>
        </p:nvSpPr>
        <p:spPr bwMode="auto">
          <a:xfrm>
            <a:off x="2495600" y="3789041"/>
            <a:ext cx="7200800" cy="954107"/>
          </a:xfrm>
          <a:prstGeom prst="rect">
            <a:avLst/>
          </a:prstGeom>
          <a:noFill/>
          <a:ln w="9525">
            <a:noFill/>
            <a:miter lim="800000"/>
            <a:headEnd/>
            <a:tailEnd/>
          </a:ln>
        </p:spPr>
        <p:txBody>
          <a:bodyPr wrap="square">
            <a:spAutoFit/>
          </a:bodyPr>
          <a:lstStyle/>
          <a:p>
            <a:pPr algn="ctr" defTabSz="457200">
              <a:defRPr/>
            </a:pPr>
            <a:r>
              <a:rPr lang="en-US" sz="2800" dirty="0">
                <a:latin typeface="Arial"/>
                <a:cs typeface="Arial"/>
              </a:rPr>
              <a:t>Work together to finish the task, red (chiefs) and black (the tribe) together</a:t>
            </a:r>
          </a:p>
        </p:txBody>
      </p:sp>
      <p:pic>
        <p:nvPicPr>
          <p:cNvPr id="6" name="Picture 5" descr="red n black rafter patter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9696" y="980728"/>
            <a:ext cx="5580112" cy="1307122"/>
          </a:xfrm>
          <a:prstGeom prst="rect">
            <a:avLst/>
          </a:prstGeom>
        </p:spPr>
      </p:pic>
    </p:spTree>
    <p:extLst>
      <p:ext uri="{BB962C8B-B14F-4D97-AF65-F5344CB8AC3E}">
        <p14:creationId xmlns:p14="http://schemas.microsoft.com/office/powerpoint/2010/main" val="2673829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D2281-7718-6245-8220-D0C7AAE410D9}"/>
              </a:ext>
            </a:extLst>
          </p:cNvPr>
          <p:cNvSpPr>
            <a:spLocks noGrp="1"/>
          </p:cNvSpPr>
          <p:nvPr>
            <p:ph type="title"/>
          </p:nvPr>
        </p:nvSpPr>
        <p:spPr>
          <a:xfrm>
            <a:off x="838200" y="1127125"/>
            <a:ext cx="10515600" cy="1325563"/>
          </a:xfrm>
        </p:spPr>
        <p:txBody>
          <a:bodyPr/>
          <a:lstStyle/>
          <a:p>
            <a:pPr algn="ctr"/>
            <a:r>
              <a:rPr lang="en-US" dirty="0" err="1"/>
              <a:t>Poipoia</a:t>
            </a:r>
            <a:r>
              <a:rPr lang="en-US" dirty="0"/>
              <a:t> te </a:t>
            </a:r>
            <a:r>
              <a:rPr lang="en-US" dirty="0" err="1"/>
              <a:t>kakano</a:t>
            </a:r>
            <a:r>
              <a:rPr lang="en-US" dirty="0"/>
              <a:t> </a:t>
            </a:r>
            <a:r>
              <a:rPr lang="en-US" dirty="0" err="1"/>
              <a:t>kia</a:t>
            </a:r>
            <a:r>
              <a:rPr lang="en-US" dirty="0"/>
              <a:t> </a:t>
            </a:r>
            <a:r>
              <a:rPr lang="en-US" dirty="0" err="1"/>
              <a:t>puawai</a:t>
            </a:r>
            <a:br>
              <a:rPr lang="en-US" dirty="0"/>
            </a:br>
            <a:r>
              <a:rPr lang="en-US" dirty="0"/>
              <a:t>Nurture the seed and it will blossom</a:t>
            </a:r>
          </a:p>
        </p:txBody>
      </p:sp>
      <p:pic>
        <p:nvPicPr>
          <p:cNvPr id="1030" name="Picture 6" descr="Related image">
            <a:extLst>
              <a:ext uri="{FF2B5EF4-FFF2-40B4-BE49-F238E27FC236}">
                <a16:creationId xmlns:a16="http://schemas.microsoft.com/office/drawing/2014/main" id="{189C0909-6181-0A4B-9929-DB6AF1807B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6850" y="2963912"/>
            <a:ext cx="4178300" cy="2766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109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0332E-D9B0-AD47-AAC1-73F465FF5494}"/>
              </a:ext>
            </a:extLst>
          </p:cNvPr>
          <p:cNvSpPr>
            <a:spLocks noGrp="1"/>
          </p:cNvSpPr>
          <p:nvPr>
            <p:ph type="title"/>
          </p:nvPr>
        </p:nvSpPr>
        <p:spPr>
          <a:xfrm>
            <a:off x="520700" y="1330325"/>
            <a:ext cx="7340600" cy="3851275"/>
          </a:xfrm>
        </p:spPr>
        <p:txBody>
          <a:bodyPr>
            <a:normAutofit/>
          </a:bodyPr>
          <a:lstStyle/>
          <a:p>
            <a:pPr algn="ctr"/>
            <a:r>
              <a:rPr lang="en-US" dirty="0"/>
              <a:t>Me te </a:t>
            </a:r>
            <a:r>
              <a:rPr lang="en-US" dirty="0" err="1"/>
              <a:t>huruhuru</a:t>
            </a:r>
            <a:r>
              <a:rPr lang="en-US" dirty="0"/>
              <a:t>                            ka </a:t>
            </a:r>
            <a:r>
              <a:rPr lang="en-US" dirty="0" err="1"/>
              <a:t>rere</a:t>
            </a:r>
            <a:r>
              <a:rPr lang="en-US" dirty="0"/>
              <a:t> te </a:t>
            </a:r>
            <a:r>
              <a:rPr lang="en-US" dirty="0" err="1"/>
              <a:t>manu</a:t>
            </a:r>
            <a:br>
              <a:rPr lang="en-US" dirty="0"/>
            </a:br>
            <a:br>
              <a:rPr lang="en-US" dirty="0"/>
            </a:br>
            <a:r>
              <a:rPr lang="en-US" sz="3600" i="1" dirty="0"/>
              <a:t>Adorn this bird with feathers                     to enable it to fly</a:t>
            </a:r>
          </a:p>
        </p:txBody>
      </p:sp>
      <p:pic>
        <p:nvPicPr>
          <p:cNvPr id="1036" name="Picture 12" descr="Image result for feathers NZ native birds">
            <a:extLst>
              <a:ext uri="{FF2B5EF4-FFF2-40B4-BE49-F238E27FC236}">
                <a16:creationId xmlns:a16="http://schemas.microsoft.com/office/drawing/2014/main" id="{6F6BB04F-55E0-814B-9B44-48B7D98806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1300" y="736600"/>
            <a:ext cx="3810000" cy="538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3467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9265AB1-5C10-E740-81E2-C4934FDB8606}"/>
              </a:ext>
            </a:extLst>
          </p:cNvPr>
          <p:cNvPicPr>
            <a:picLocks noChangeAspect="1"/>
          </p:cNvPicPr>
          <p:nvPr/>
        </p:nvPicPr>
        <p:blipFill>
          <a:blip r:embed="rId2"/>
          <a:stretch>
            <a:fillRect/>
          </a:stretch>
        </p:blipFill>
        <p:spPr>
          <a:xfrm>
            <a:off x="2667000" y="0"/>
            <a:ext cx="6858000" cy="6858000"/>
          </a:xfrm>
          <a:prstGeom prst="rect">
            <a:avLst/>
          </a:prstGeom>
        </p:spPr>
      </p:pic>
    </p:spTree>
    <p:extLst>
      <p:ext uri="{BB962C8B-B14F-4D97-AF65-F5344CB8AC3E}">
        <p14:creationId xmlns:p14="http://schemas.microsoft.com/office/powerpoint/2010/main" val="3425628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F3FB4-6781-0A42-BB30-F734712CE72E}"/>
              </a:ext>
            </a:extLst>
          </p:cNvPr>
          <p:cNvSpPr>
            <a:spLocks noGrp="1"/>
          </p:cNvSpPr>
          <p:nvPr>
            <p:ph type="title"/>
          </p:nvPr>
        </p:nvSpPr>
        <p:spPr>
          <a:xfrm>
            <a:off x="0" y="588179"/>
            <a:ext cx="12192000" cy="954108"/>
          </a:xfrm>
        </p:spPr>
        <p:txBody>
          <a:bodyPr>
            <a:normAutofit/>
          </a:bodyPr>
          <a:lstStyle/>
          <a:p>
            <a:pPr algn="ctr"/>
            <a:r>
              <a:rPr lang="en-NZ" b="1" dirty="0"/>
              <a:t>Mā </a:t>
            </a:r>
            <a:r>
              <a:rPr lang="en-NZ" b="1" dirty="0" err="1"/>
              <a:t>mua</a:t>
            </a:r>
            <a:r>
              <a:rPr lang="en-NZ" b="1" dirty="0"/>
              <a:t> ka kite a muri, Mā muri ka ora a </a:t>
            </a:r>
            <a:r>
              <a:rPr lang="en-NZ" b="1" dirty="0" err="1"/>
              <a:t>mua</a:t>
            </a:r>
            <a:r>
              <a:rPr lang="en-NZ" b="1" dirty="0"/>
              <a:t>.</a:t>
            </a:r>
            <a:endParaRPr lang="en-US" sz="3100" dirty="0"/>
          </a:p>
        </p:txBody>
      </p:sp>
      <p:pic>
        <p:nvPicPr>
          <p:cNvPr id="1026" name="Picture 2" descr="65">
            <a:extLst>
              <a:ext uri="{FF2B5EF4-FFF2-40B4-BE49-F238E27FC236}">
                <a16:creationId xmlns:a16="http://schemas.microsoft.com/office/drawing/2014/main" id="{55B50D8F-06A4-2D44-AA5E-5DF294E83C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8600" y="1655763"/>
            <a:ext cx="6654800" cy="3327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91714EF-F53E-994B-B447-3A10FB509FE1}"/>
              </a:ext>
            </a:extLst>
          </p:cNvPr>
          <p:cNvSpPr txBox="1"/>
          <p:nvPr/>
        </p:nvSpPr>
        <p:spPr>
          <a:xfrm>
            <a:off x="0" y="5315714"/>
            <a:ext cx="12192000" cy="954107"/>
          </a:xfrm>
          <a:prstGeom prst="rect">
            <a:avLst/>
          </a:prstGeom>
          <a:noFill/>
        </p:spPr>
        <p:txBody>
          <a:bodyPr wrap="square" rtlCol="0">
            <a:spAutoFit/>
          </a:bodyPr>
          <a:lstStyle/>
          <a:p>
            <a:pPr algn="ctr"/>
            <a:r>
              <a:rPr lang="en-NZ" sz="2800" dirty="0"/>
              <a:t>Those who lead give sight to those who follow;</a:t>
            </a:r>
            <a:br>
              <a:rPr lang="en-NZ" sz="2800" dirty="0"/>
            </a:br>
            <a:r>
              <a:rPr lang="en-NZ" sz="2800" dirty="0"/>
              <a:t>Those who follow give life to those who lead.</a:t>
            </a:r>
            <a:endParaRPr lang="en-US" sz="2800" dirty="0"/>
          </a:p>
        </p:txBody>
      </p:sp>
    </p:spTree>
    <p:extLst>
      <p:ext uri="{BB962C8B-B14F-4D97-AF65-F5344CB8AC3E}">
        <p14:creationId xmlns:p14="http://schemas.microsoft.com/office/powerpoint/2010/main" val="3300722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85640" y="597325"/>
            <a:ext cx="8620719" cy="2001943"/>
          </a:xfrm>
        </p:spPr>
        <p:txBody>
          <a:bodyPr>
            <a:normAutofit/>
          </a:bodyPr>
          <a:lstStyle/>
          <a:p>
            <a:pPr marL="0" indent="0" algn="ctr">
              <a:buNone/>
            </a:pPr>
            <a:r>
              <a:rPr lang="en-US" b="1" dirty="0" err="1"/>
              <a:t>Ko</a:t>
            </a:r>
            <a:r>
              <a:rPr lang="en-US" b="1" dirty="0"/>
              <a:t> te </a:t>
            </a:r>
            <a:r>
              <a:rPr lang="en-US" b="1" dirty="0" err="1"/>
              <a:t>pae</a:t>
            </a:r>
            <a:r>
              <a:rPr lang="en-US" b="1" dirty="0"/>
              <a:t> </a:t>
            </a:r>
            <a:r>
              <a:rPr lang="en-US" b="1" dirty="0" err="1"/>
              <a:t>tawhiti</a:t>
            </a:r>
            <a:r>
              <a:rPr lang="en-US" b="1" dirty="0"/>
              <a:t> </a:t>
            </a:r>
            <a:r>
              <a:rPr lang="en-US" b="1" dirty="0" err="1"/>
              <a:t>whāia</a:t>
            </a:r>
            <a:r>
              <a:rPr lang="en-US" b="1" dirty="0"/>
              <a:t> </a:t>
            </a:r>
            <a:r>
              <a:rPr lang="en-US" b="1" dirty="0" err="1"/>
              <a:t>kia</a:t>
            </a:r>
            <a:r>
              <a:rPr lang="en-US" b="1" dirty="0"/>
              <a:t> tata,                                            </a:t>
            </a:r>
            <a:r>
              <a:rPr lang="en-US" b="1" dirty="0" err="1"/>
              <a:t>Ko</a:t>
            </a:r>
            <a:r>
              <a:rPr lang="en-US" b="1" dirty="0"/>
              <a:t> te </a:t>
            </a:r>
            <a:r>
              <a:rPr lang="en-US" b="1" dirty="0" err="1"/>
              <a:t>pae</a:t>
            </a:r>
            <a:r>
              <a:rPr lang="en-US" b="1" dirty="0"/>
              <a:t> tata </a:t>
            </a:r>
            <a:r>
              <a:rPr lang="en-US" b="1" dirty="0" err="1"/>
              <a:t>whakamaua</a:t>
            </a:r>
            <a:r>
              <a:rPr lang="en-US" b="1" dirty="0"/>
              <a:t> </a:t>
            </a:r>
            <a:r>
              <a:rPr lang="en-US" b="1" dirty="0" err="1"/>
              <a:t>kia</a:t>
            </a:r>
            <a:r>
              <a:rPr lang="en-US" b="1" dirty="0"/>
              <a:t> </a:t>
            </a:r>
            <a:r>
              <a:rPr lang="en-US" b="1" dirty="0" err="1"/>
              <a:t>tīna</a:t>
            </a:r>
            <a:endParaRPr lang="en-NZ" dirty="0"/>
          </a:p>
          <a:p>
            <a:pPr marL="0" indent="0" algn="ctr">
              <a:buNone/>
            </a:pPr>
            <a:r>
              <a:rPr lang="en-US" i="1" dirty="0"/>
              <a:t>Seek out distant horizons,                                                       and cherish those you attain</a:t>
            </a:r>
            <a:endParaRPr lang="en-US" dirty="0"/>
          </a:p>
        </p:txBody>
      </p:sp>
      <p:pic>
        <p:nvPicPr>
          <p:cNvPr id="5122" name="Picture 2" descr="Related image">
            <a:extLst>
              <a:ext uri="{FF2B5EF4-FFF2-40B4-BE49-F238E27FC236}">
                <a16:creationId xmlns:a16="http://schemas.microsoft.com/office/drawing/2014/main" id="{77EA11CF-15AD-724C-9EDB-8719C5EFE5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8618" y="3022601"/>
            <a:ext cx="4614761" cy="3005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7463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09720" y="1214422"/>
            <a:ext cx="7772400" cy="1428760"/>
          </a:xfrm>
        </p:spPr>
        <p:txBody>
          <a:bodyPr>
            <a:normAutofit fontScale="90000"/>
          </a:bodyPr>
          <a:lstStyle/>
          <a:p>
            <a:pPr marL="484632">
              <a:defRPr/>
            </a:pPr>
            <a:br>
              <a:rPr lang="en-NZ" dirty="0">
                <a:solidFill>
                  <a:schemeClr val="accent1">
                    <a:tint val="83000"/>
                    <a:satMod val="150000"/>
                  </a:schemeClr>
                </a:solidFill>
              </a:rPr>
            </a:br>
            <a:br>
              <a:rPr lang="en-NZ" dirty="0">
                <a:solidFill>
                  <a:schemeClr val="accent1">
                    <a:tint val="83000"/>
                    <a:satMod val="150000"/>
                  </a:schemeClr>
                </a:solidFill>
              </a:rPr>
            </a:br>
            <a:br>
              <a:rPr lang="en-NZ" dirty="0">
                <a:solidFill>
                  <a:schemeClr val="accent1">
                    <a:tint val="83000"/>
                    <a:satMod val="150000"/>
                  </a:schemeClr>
                </a:solidFill>
              </a:rPr>
            </a:br>
            <a:br>
              <a:rPr lang="en-NZ" dirty="0">
                <a:solidFill>
                  <a:schemeClr val="accent1">
                    <a:tint val="83000"/>
                    <a:satMod val="150000"/>
                  </a:schemeClr>
                </a:solidFill>
              </a:rPr>
            </a:br>
            <a:endParaRPr lang="en-NZ" dirty="0">
              <a:solidFill>
                <a:schemeClr val="accent1">
                  <a:tint val="83000"/>
                  <a:satMod val="150000"/>
                </a:schemeClr>
              </a:solidFill>
            </a:endParaRPr>
          </a:p>
        </p:txBody>
      </p:sp>
      <p:sp>
        <p:nvSpPr>
          <p:cNvPr id="3" name="Subtitle 2"/>
          <p:cNvSpPr>
            <a:spLocks noGrp="1"/>
          </p:cNvSpPr>
          <p:nvPr>
            <p:ph type="subTitle" idx="1"/>
          </p:nvPr>
        </p:nvSpPr>
        <p:spPr>
          <a:xfrm>
            <a:off x="2495600" y="1124744"/>
            <a:ext cx="7056784" cy="1656184"/>
          </a:xfrm>
        </p:spPr>
        <p:txBody>
          <a:bodyPr>
            <a:normAutofit/>
          </a:bodyPr>
          <a:lstStyle/>
          <a:p>
            <a:r>
              <a:rPr lang="en-AU" sz="3000" b="1" dirty="0"/>
              <a:t>He moana pukepuke e ekengia e te waka</a:t>
            </a:r>
            <a:endParaRPr lang="en-AU" sz="3000" dirty="0"/>
          </a:p>
          <a:p>
            <a:r>
              <a:rPr lang="en-AU" sz="2800" i="1" dirty="0"/>
              <a:t>Rough oceans can be navigated by a canoe</a:t>
            </a:r>
            <a:r>
              <a:rPr lang="en-AU" sz="2800" dirty="0"/>
              <a:t>. </a:t>
            </a:r>
          </a:p>
        </p:txBody>
      </p:sp>
      <p:sp>
        <p:nvSpPr>
          <p:cNvPr id="9" name="Slide Number Placeholder 1"/>
          <p:cNvSpPr>
            <a:spLocks noGrp="1"/>
          </p:cNvSpPr>
          <p:nvPr>
            <p:ph type="sldNum" sz="quarter" idx="12"/>
          </p:nvPr>
        </p:nvSpPr>
        <p:spPr>
          <a:xfrm>
            <a:off x="1703512" y="6356350"/>
            <a:ext cx="370384" cy="288702"/>
          </a:xfrm>
        </p:spPr>
        <p:txBody>
          <a:bodyPr/>
          <a:lstStyle/>
          <a:p>
            <a:pPr algn="l"/>
            <a:fld id="{055CD303-4BFE-4147-A0B3-E17E5E3E9F87}" type="slidenum">
              <a:rPr lang="en-NZ" smtClean="0"/>
              <a:pPr algn="l"/>
              <a:t>3</a:t>
            </a:fld>
            <a:endParaRPr lang="en-NZ" dirty="0"/>
          </a:p>
        </p:txBody>
      </p:sp>
      <p:pic>
        <p:nvPicPr>
          <p:cNvPr id="4" name="Picture 3"/>
          <p:cNvPicPr>
            <a:picLocks noChangeAspect="1"/>
          </p:cNvPicPr>
          <p:nvPr/>
        </p:nvPicPr>
        <p:blipFill>
          <a:blip r:embed="rId3"/>
          <a:stretch>
            <a:fillRect/>
          </a:stretch>
        </p:blipFill>
        <p:spPr>
          <a:xfrm>
            <a:off x="2855640" y="2636912"/>
            <a:ext cx="6293768" cy="2965700"/>
          </a:xfrm>
          <a:prstGeom prst="rect">
            <a:avLst/>
          </a:prstGeom>
        </p:spPr>
      </p:pic>
    </p:spTree>
    <p:extLst>
      <p:ext uri="{BB962C8B-B14F-4D97-AF65-F5344CB8AC3E}">
        <p14:creationId xmlns:p14="http://schemas.microsoft.com/office/powerpoint/2010/main" val="3172419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365127"/>
            <a:ext cx="7886700" cy="808354"/>
          </a:xfrm>
        </p:spPr>
        <p:txBody>
          <a:bodyPr/>
          <a:lstStyle/>
          <a:p>
            <a:r>
              <a:rPr lang="en-US" dirty="0">
                <a:solidFill>
                  <a:srgbClr val="7030A0"/>
                </a:solidFill>
              </a:rPr>
              <a:t>Three baskets / </a:t>
            </a:r>
            <a:r>
              <a:rPr lang="en-US" dirty="0" err="1">
                <a:solidFill>
                  <a:srgbClr val="7030A0"/>
                </a:solidFill>
              </a:rPr>
              <a:t>kete</a:t>
            </a:r>
            <a:r>
              <a:rPr lang="en-US" dirty="0">
                <a:solidFill>
                  <a:srgbClr val="7030A0"/>
                </a:solidFill>
              </a:rPr>
              <a:t> of knowledge</a:t>
            </a:r>
          </a:p>
        </p:txBody>
      </p:sp>
      <p:sp>
        <p:nvSpPr>
          <p:cNvPr id="3" name="Content Placeholder 2"/>
          <p:cNvSpPr>
            <a:spLocks noGrp="1"/>
          </p:cNvSpPr>
          <p:nvPr>
            <p:ph idx="1"/>
          </p:nvPr>
        </p:nvSpPr>
        <p:spPr>
          <a:xfrm>
            <a:off x="1776349" y="1427057"/>
            <a:ext cx="4090474" cy="5067300"/>
          </a:xfrm>
        </p:spPr>
        <p:txBody>
          <a:bodyPr>
            <a:normAutofit fontScale="92500" lnSpcReduction="10000"/>
          </a:bodyPr>
          <a:lstStyle/>
          <a:p>
            <a:pPr marL="0" indent="0">
              <a:buNone/>
            </a:pPr>
            <a:r>
              <a:rPr lang="en-US" i="1" dirty="0" err="1"/>
              <a:t>Tāne</a:t>
            </a:r>
            <a:r>
              <a:rPr lang="en-US" i="1" dirty="0"/>
              <a:t>, the god of the forest, collected three baskets of knowledge from the outer world and brought them back to the world of mortals. The three baskets </a:t>
            </a:r>
            <a:r>
              <a:rPr lang="en-US" i="1" dirty="0">
                <a:solidFill>
                  <a:srgbClr val="FF0000"/>
                </a:solidFill>
              </a:rPr>
              <a:t>– te </a:t>
            </a:r>
            <a:r>
              <a:rPr lang="en-US" i="1" dirty="0" err="1">
                <a:solidFill>
                  <a:srgbClr val="FF0000"/>
                </a:solidFill>
              </a:rPr>
              <a:t>kete-tuatea</a:t>
            </a:r>
            <a:r>
              <a:rPr lang="en-US" i="1" dirty="0">
                <a:solidFill>
                  <a:srgbClr val="FF0000"/>
                </a:solidFill>
              </a:rPr>
              <a:t> (basket of light, present knowledge)</a:t>
            </a:r>
            <a:r>
              <a:rPr lang="en-US" i="1" dirty="0"/>
              <a:t>, </a:t>
            </a:r>
            <a:r>
              <a:rPr lang="en-US" i="1" dirty="0">
                <a:solidFill>
                  <a:srgbClr val="0000FF"/>
                </a:solidFill>
              </a:rPr>
              <a:t>te </a:t>
            </a:r>
            <a:r>
              <a:rPr lang="en-US" i="1" dirty="0" err="1">
                <a:solidFill>
                  <a:srgbClr val="0000FF"/>
                </a:solidFill>
              </a:rPr>
              <a:t>kete-tuauri</a:t>
            </a:r>
            <a:r>
              <a:rPr lang="en-US" i="1" dirty="0">
                <a:solidFill>
                  <a:srgbClr val="0000FF"/>
                </a:solidFill>
              </a:rPr>
              <a:t> (basket of darkness, things unknown</a:t>
            </a:r>
            <a:r>
              <a:rPr lang="en-US" i="1" dirty="0"/>
              <a:t>), </a:t>
            </a:r>
            <a:r>
              <a:rPr lang="en-US" i="1" dirty="0">
                <a:solidFill>
                  <a:srgbClr val="008000"/>
                </a:solidFill>
              </a:rPr>
              <a:t>and te </a:t>
            </a:r>
            <a:r>
              <a:rPr lang="en-US" i="1" dirty="0" err="1">
                <a:solidFill>
                  <a:srgbClr val="008000"/>
                </a:solidFill>
              </a:rPr>
              <a:t>kete-aronui</a:t>
            </a:r>
            <a:r>
              <a:rPr lang="en-US" i="1" dirty="0">
                <a:solidFill>
                  <a:srgbClr val="008000"/>
                </a:solidFill>
              </a:rPr>
              <a:t> (basket of pursuit, the knowledge humans seek) </a:t>
            </a:r>
            <a:r>
              <a:rPr lang="en-US" i="1" dirty="0"/>
              <a:t>– must be in balance for us to live harmoniously on Earth.</a:t>
            </a:r>
            <a:endParaRPr lang="en-US" dirty="0"/>
          </a:p>
        </p:txBody>
      </p:sp>
      <p:pic>
        <p:nvPicPr>
          <p:cNvPr id="6" name="Picture 5"/>
          <p:cNvPicPr>
            <a:picLocks noChangeAspect="1"/>
          </p:cNvPicPr>
          <p:nvPr/>
        </p:nvPicPr>
        <p:blipFill>
          <a:blip r:embed="rId3"/>
          <a:stretch>
            <a:fillRect/>
          </a:stretch>
        </p:blipFill>
        <p:spPr>
          <a:xfrm>
            <a:off x="6109036" y="1720903"/>
            <a:ext cx="4354114" cy="4343229"/>
          </a:xfrm>
          <a:prstGeom prst="rect">
            <a:avLst/>
          </a:prstGeom>
        </p:spPr>
      </p:pic>
    </p:spTree>
    <p:extLst>
      <p:ext uri="{BB962C8B-B14F-4D97-AF65-F5344CB8AC3E}">
        <p14:creationId xmlns:p14="http://schemas.microsoft.com/office/powerpoint/2010/main" val="1129259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317" y="417337"/>
            <a:ext cx="7193862" cy="4525963"/>
          </a:xfrm>
        </p:spPr>
        <p:txBody>
          <a:bodyPr/>
          <a:lstStyle/>
          <a:p>
            <a:pPr marL="0" indent="0" algn="ctr">
              <a:buNone/>
            </a:pPr>
            <a:r>
              <a:rPr lang="en-AU" sz="4400" dirty="0">
                <a:solidFill>
                  <a:srgbClr val="7030A0"/>
                </a:solidFill>
                <a:latin typeface="+mj-lt"/>
              </a:rPr>
              <a:t>Titiro </a:t>
            </a:r>
            <a:r>
              <a:rPr lang="en-AU" sz="4400" dirty="0" err="1">
                <a:solidFill>
                  <a:srgbClr val="7030A0"/>
                </a:solidFill>
                <a:latin typeface="+mj-lt"/>
              </a:rPr>
              <a:t>whakamuri</a:t>
            </a:r>
            <a:r>
              <a:rPr lang="en-AU" sz="4400" dirty="0">
                <a:solidFill>
                  <a:srgbClr val="7030A0"/>
                </a:solidFill>
                <a:latin typeface="+mj-lt"/>
              </a:rPr>
              <a:t> </a:t>
            </a:r>
            <a:r>
              <a:rPr lang="en-AU" sz="4400" dirty="0" err="1">
                <a:solidFill>
                  <a:srgbClr val="7030A0"/>
                </a:solidFill>
                <a:latin typeface="+mj-lt"/>
              </a:rPr>
              <a:t>kokiri</a:t>
            </a:r>
            <a:r>
              <a:rPr lang="en-AU" sz="4400" dirty="0">
                <a:solidFill>
                  <a:srgbClr val="7030A0"/>
                </a:solidFill>
                <a:latin typeface="+mj-lt"/>
              </a:rPr>
              <a:t> </a:t>
            </a:r>
            <a:r>
              <a:rPr lang="en-AU" sz="4400" dirty="0" err="1">
                <a:solidFill>
                  <a:srgbClr val="7030A0"/>
                </a:solidFill>
                <a:latin typeface="+mj-lt"/>
              </a:rPr>
              <a:t>whakamua</a:t>
            </a:r>
            <a:endParaRPr lang="en-AU" sz="4400" dirty="0">
              <a:solidFill>
                <a:srgbClr val="7030A0"/>
              </a:solidFill>
              <a:latin typeface="+mj-lt"/>
            </a:endParaRPr>
          </a:p>
          <a:p>
            <a:pPr marL="0" indent="0">
              <a:buNone/>
            </a:pPr>
            <a:endParaRPr lang="en-AU" sz="1000" i="1" dirty="0"/>
          </a:p>
          <a:p>
            <a:pPr marL="0" indent="0" algn="ctr">
              <a:buNone/>
            </a:pPr>
            <a:r>
              <a:rPr lang="en-AU" dirty="0"/>
              <a:t>Look back and reflect so you can move forward</a:t>
            </a:r>
          </a:p>
          <a:p>
            <a:pPr marL="0" indent="0" algn="ctr">
              <a:buNone/>
            </a:pPr>
            <a:endParaRPr lang="en-AU" sz="1000" dirty="0"/>
          </a:p>
        </p:txBody>
      </p:sp>
      <p:pic>
        <p:nvPicPr>
          <p:cNvPr id="5" name="Picture 4">
            <a:extLst>
              <a:ext uri="{FF2B5EF4-FFF2-40B4-BE49-F238E27FC236}">
                <a16:creationId xmlns:a16="http://schemas.microsoft.com/office/drawing/2014/main" id="{3AC9BA88-C115-F044-AE36-ED4876B05FEC}"/>
              </a:ext>
            </a:extLst>
          </p:cNvPr>
          <p:cNvPicPr>
            <a:picLocks noChangeAspect="1"/>
          </p:cNvPicPr>
          <p:nvPr/>
        </p:nvPicPr>
        <p:blipFill>
          <a:blip r:embed="rId3"/>
          <a:stretch>
            <a:fillRect/>
          </a:stretch>
        </p:blipFill>
        <p:spPr>
          <a:xfrm>
            <a:off x="4295653" y="2905513"/>
            <a:ext cx="3365190" cy="3004634"/>
          </a:xfrm>
          <a:prstGeom prst="rect">
            <a:avLst/>
          </a:prstGeom>
        </p:spPr>
      </p:pic>
    </p:spTree>
    <p:extLst>
      <p:ext uri="{BB962C8B-B14F-4D97-AF65-F5344CB8AC3E}">
        <p14:creationId xmlns:p14="http://schemas.microsoft.com/office/powerpoint/2010/main" val="2116045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body" idx="1"/>
          </p:nvPr>
        </p:nvSpPr>
        <p:spPr>
          <a:xfrm>
            <a:off x="218697" y="585693"/>
            <a:ext cx="7147839" cy="20217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009AC7"/>
              </a:buClr>
              <a:buFont typeface="Verdana"/>
              <a:buNone/>
            </a:pPr>
            <a:r>
              <a:rPr lang="en-US" sz="4000" i="1" dirty="0" err="1">
                <a:solidFill>
                  <a:srgbClr val="7030A0"/>
                </a:solidFill>
                <a:latin typeface="Verdana"/>
                <a:ea typeface="Verdana"/>
                <a:cs typeface="Verdana"/>
                <a:sym typeface="Verdana"/>
              </a:rPr>
              <a:t>Tungia</a:t>
            </a:r>
            <a:r>
              <a:rPr lang="en-US" sz="4000" i="1" dirty="0">
                <a:solidFill>
                  <a:srgbClr val="7030A0"/>
                </a:solidFill>
                <a:latin typeface="Verdana"/>
                <a:ea typeface="Verdana"/>
                <a:cs typeface="Verdana"/>
                <a:sym typeface="Verdana"/>
              </a:rPr>
              <a:t> te </a:t>
            </a:r>
            <a:r>
              <a:rPr lang="en-US" sz="4000" i="1" dirty="0" err="1">
                <a:solidFill>
                  <a:srgbClr val="7030A0"/>
                </a:solidFill>
                <a:latin typeface="Verdana"/>
                <a:ea typeface="Verdana"/>
                <a:cs typeface="Verdana"/>
                <a:sym typeface="Verdana"/>
              </a:rPr>
              <a:t>ururua</a:t>
            </a:r>
            <a:r>
              <a:rPr lang="en-US" sz="4000" i="1" dirty="0">
                <a:solidFill>
                  <a:srgbClr val="7030A0"/>
                </a:solidFill>
                <a:latin typeface="Verdana"/>
                <a:ea typeface="Verdana"/>
                <a:cs typeface="Verdana"/>
                <a:sym typeface="Verdana"/>
              </a:rPr>
              <a:t>,             kia </a:t>
            </a:r>
            <a:r>
              <a:rPr lang="en-US" sz="4000" i="1" dirty="0" err="1">
                <a:solidFill>
                  <a:srgbClr val="7030A0"/>
                </a:solidFill>
                <a:latin typeface="Verdana"/>
                <a:ea typeface="Verdana"/>
                <a:cs typeface="Verdana"/>
                <a:sym typeface="Verdana"/>
              </a:rPr>
              <a:t>tupu</a:t>
            </a:r>
            <a:r>
              <a:rPr lang="en-US" sz="4000" i="1" dirty="0">
                <a:solidFill>
                  <a:srgbClr val="7030A0"/>
                </a:solidFill>
                <a:latin typeface="Verdana"/>
                <a:ea typeface="Verdana"/>
                <a:cs typeface="Verdana"/>
                <a:sym typeface="Verdana"/>
              </a:rPr>
              <a:t> </a:t>
            </a:r>
            <a:r>
              <a:rPr lang="en-US" sz="4000" i="1" dirty="0" err="1">
                <a:solidFill>
                  <a:srgbClr val="7030A0"/>
                </a:solidFill>
                <a:latin typeface="Verdana"/>
                <a:ea typeface="Verdana"/>
                <a:cs typeface="Verdana"/>
                <a:sym typeface="Verdana"/>
              </a:rPr>
              <a:t>whakaritorito</a:t>
            </a:r>
            <a:r>
              <a:rPr lang="en-US" sz="4000" i="1" dirty="0">
                <a:solidFill>
                  <a:srgbClr val="7030A0"/>
                </a:solidFill>
                <a:latin typeface="Verdana"/>
                <a:ea typeface="Verdana"/>
                <a:cs typeface="Verdana"/>
                <a:sym typeface="Verdana"/>
              </a:rPr>
              <a:t>       te </a:t>
            </a:r>
            <a:r>
              <a:rPr lang="en-US" sz="4000" i="1" dirty="0" err="1">
                <a:solidFill>
                  <a:srgbClr val="7030A0"/>
                </a:solidFill>
                <a:latin typeface="Verdana"/>
                <a:ea typeface="Verdana"/>
                <a:cs typeface="Verdana"/>
                <a:sym typeface="Verdana"/>
              </a:rPr>
              <a:t>tupu</a:t>
            </a:r>
            <a:r>
              <a:rPr lang="en-US" sz="4000" i="1" dirty="0">
                <a:solidFill>
                  <a:srgbClr val="7030A0"/>
                </a:solidFill>
                <a:latin typeface="Verdana"/>
                <a:ea typeface="Verdana"/>
                <a:cs typeface="Verdana"/>
                <a:sym typeface="Verdana"/>
              </a:rPr>
              <a:t> </a:t>
            </a:r>
            <a:br>
              <a:rPr lang="en-US" sz="4000" i="1" dirty="0">
                <a:solidFill>
                  <a:srgbClr val="7030A0"/>
                </a:solidFill>
                <a:latin typeface="Verdana"/>
                <a:ea typeface="Verdana"/>
                <a:cs typeface="Verdana"/>
                <a:sym typeface="Verdana"/>
              </a:rPr>
            </a:br>
            <a:r>
              <a:rPr lang="en-US" sz="4000" i="1" dirty="0">
                <a:solidFill>
                  <a:srgbClr val="7030A0"/>
                </a:solidFill>
                <a:latin typeface="Verdana"/>
                <a:ea typeface="Verdana"/>
                <a:cs typeface="Verdana"/>
                <a:sym typeface="Verdana"/>
              </a:rPr>
              <a:t>o te harakeke</a:t>
            </a:r>
            <a:endParaRPr sz="2800" i="0" u="none" strike="noStrike" cap="none" dirty="0">
              <a:solidFill>
                <a:srgbClr val="7030A0"/>
              </a:solidFill>
              <a:sym typeface="Calibri"/>
            </a:endParaRPr>
          </a:p>
        </p:txBody>
      </p:sp>
      <p:sp>
        <p:nvSpPr>
          <p:cNvPr id="100" name="Shape 100"/>
          <p:cNvSpPr txBox="1"/>
          <p:nvPr/>
        </p:nvSpPr>
        <p:spPr>
          <a:xfrm>
            <a:off x="402336" y="3398650"/>
            <a:ext cx="6964200" cy="3000000"/>
          </a:xfrm>
          <a:prstGeom prst="rect">
            <a:avLst/>
          </a:prstGeom>
          <a:noFill/>
          <a:ln>
            <a:noFill/>
          </a:ln>
        </p:spPr>
        <p:txBody>
          <a:bodyPr spcFirstLastPara="1" wrap="square" lIns="91425" tIns="91425" rIns="91425" bIns="91425" anchor="ctr" anchorCtr="0">
            <a:noAutofit/>
          </a:bodyPr>
          <a:lstStyle/>
          <a:p>
            <a:pPr marL="0" lvl="0" indent="0" rtl="0">
              <a:lnSpc>
                <a:spcPct val="120000"/>
              </a:lnSpc>
              <a:spcBef>
                <a:spcPts val="0"/>
              </a:spcBef>
              <a:spcAft>
                <a:spcPts val="0"/>
              </a:spcAft>
              <a:buNone/>
            </a:pPr>
            <a:r>
              <a:rPr lang="en-US" sz="2800" dirty="0">
                <a:solidFill>
                  <a:schemeClr val="dk1"/>
                </a:solidFill>
                <a:latin typeface="Calibri" panose="020F0502020204030204" pitchFamily="34" charset="0"/>
                <a:ea typeface="Verdana"/>
                <a:cs typeface="Calibri" panose="020F0502020204030204" pitchFamily="34" charset="0"/>
                <a:sym typeface="Verdana"/>
              </a:rPr>
              <a:t>Set fire to the scrub that the flax plants may shoot forth young evergreen shoots.</a:t>
            </a:r>
            <a:endParaRPr sz="2800" dirty="0">
              <a:solidFill>
                <a:schemeClr val="dk1"/>
              </a:solidFill>
              <a:latin typeface="Calibri" panose="020F0502020204030204" pitchFamily="34" charset="0"/>
              <a:ea typeface="Verdana"/>
              <a:cs typeface="Calibri" panose="020F0502020204030204" pitchFamily="34" charset="0"/>
              <a:sym typeface="Verdana"/>
            </a:endParaRPr>
          </a:p>
          <a:p>
            <a:pPr marL="0" lvl="0" indent="0" rtl="0">
              <a:lnSpc>
                <a:spcPct val="120000"/>
              </a:lnSpc>
              <a:spcBef>
                <a:spcPts val="0"/>
              </a:spcBef>
              <a:spcAft>
                <a:spcPts val="0"/>
              </a:spcAft>
              <a:buNone/>
            </a:pPr>
            <a:endParaRPr i="1" dirty="0">
              <a:solidFill>
                <a:schemeClr val="dk1"/>
              </a:solidFill>
              <a:latin typeface="Calibri" panose="020F0502020204030204" pitchFamily="34" charset="0"/>
              <a:ea typeface="Verdana"/>
              <a:cs typeface="Calibri" panose="020F0502020204030204" pitchFamily="34" charset="0"/>
              <a:sym typeface="Verdana"/>
            </a:endParaRPr>
          </a:p>
          <a:p>
            <a:pPr marL="0" lvl="0" indent="0" rtl="0">
              <a:lnSpc>
                <a:spcPct val="120000"/>
              </a:lnSpc>
              <a:spcBef>
                <a:spcPts val="0"/>
              </a:spcBef>
              <a:spcAft>
                <a:spcPts val="0"/>
              </a:spcAft>
              <a:buNone/>
            </a:pPr>
            <a:r>
              <a:rPr lang="en-US" sz="2800" i="1" dirty="0">
                <a:solidFill>
                  <a:schemeClr val="dk1"/>
                </a:solidFill>
                <a:latin typeface="Calibri" panose="020F0502020204030204" pitchFamily="34" charset="0"/>
                <a:ea typeface="Verdana"/>
                <a:cs typeface="Calibri" panose="020F0502020204030204" pitchFamily="34" charset="0"/>
                <a:sym typeface="Verdana"/>
              </a:rPr>
              <a:t>In order to improve outcomes we may need to leave some ways behind so we can do things differently</a:t>
            </a:r>
            <a:endParaRPr sz="2800" dirty="0">
              <a:latin typeface="Calibri" panose="020F0502020204030204" pitchFamily="34" charset="0"/>
              <a:cs typeface="Calibri" panose="020F0502020204030204" pitchFamily="34" charset="0"/>
            </a:endParaRPr>
          </a:p>
        </p:txBody>
      </p:sp>
      <p:pic>
        <p:nvPicPr>
          <p:cNvPr id="1026" name="Picture 2" descr="Image result for flax plants young evergreen shoots">
            <a:extLst>
              <a:ext uri="{FF2B5EF4-FFF2-40B4-BE49-F238E27FC236}">
                <a16:creationId xmlns:a16="http://schemas.microsoft.com/office/drawing/2014/main" id="{E5899E32-304B-E241-94D4-480A1B45C0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3488" y="0"/>
            <a:ext cx="4548512" cy="2723122"/>
          </a:xfrm>
          <a:prstGeom prst="rect">
            <a:avLst/>
          </a:prstGeom>
          <a:noFill/>
          <a:extLst>
            <a:ext uri="{909E8E84-426E-40DD-AFC4-6F175D3DCCD1}">
              <a14:hiddenFill xmlns:a14="http://schemas.microsoft.com/office/drawing/2010/main">
                <a:solidFill>
                  <a:srgbClr val="FFFFFF"/>
                </a:solidFill>
              </a14:hiddenFill>
            </a:ext>
          </a:extLst>
        </p:spPr>
      </p:pic>
      <p:pic>
        <p:nvPicPr>
          <p:cNvPr id="5" name="Shape 99">
            <a:extLst>
              <a:ext uri="{FF2B5EF4-FFF2-40B4-BE49-F238E27FC236}">
                <a16:creationId xmlns:a16="http://schemas.microsoft.com/office/drawing/2014/main" id="{16A12660-9984-DC4E-9B8F-D0F85CABAAFB}"/>
              </a:ext>
            </a:extLst>
          </p:cNvPr>
          <p:cNvPicPr preferRelativeResize="0"/>
          <p:nvPr/>
        </p:nvPicPr>
        <p:blipFill rotWithShape="1">
          <a:blip r:embed="rId4">
            <a:alphaModFix amt="33000"/>
          </a:blip>
          <a:srcRect/>
          <a:stretch/>
        </p:blipFill>
        <p:spPr>
          <a:xfrm>
            <a:off x="9211234" y="3119717"/>
            <a:ext cx="2269215" cy="3461307"/>
          </a:xfrm>
          <a:prstGeom prst="rect">
            <a:avLst/>
          </a:prstGeom>
          <a:noFill/>
          <a:ln>
            <a:noFill/>
          </a:ln>
        </p:spPr>
      </p:pic>
    </p:spTree>
    <p:extLst>
      <p:ext uri="{BB962C8B-B14F-4D97-AF65-F5344CB8AC3E}">
        <p14:creationId xmlns:p14="http://schemas.microsoft.com/office/powerpoint/2010/main" val="2904923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D4C8B-C0FC-4444-A5CA-371A3305D62F}"/>
              </a:ext>
            </a:extLst>
          </p:cNvPr>
          <p:cNvSpPr>
            <a:spLocks noGrp="1"/>
          </p:cNvSpPr>
          <p:nvPr>
            <p:ph type="title"/>
          </p:nvPr>
        </p:nvSpPr>
        <p:spPr>
          <a:xfrm>
            <a:off x="2152650" y="691149"/>
            <a:ext cx="7886700" cy="1325563"/>
          </a:xfrm>
        </p:spPr>
        <p:txBody>
          <a:bodyPr>
            <a:noAutofit/>
          </a:bodyPr>
          <a:lstStyle/>
          <a:p>
            <a:pPr algn="ctr"/>
            <a:r>
              <a:rPr lang="en-US" sz="2800" b="1" dirty="0" err="1"/>
              <a:t>Hapaitia</a:t>
            </a:r>
            <a:r>
              <a:rPr lang="en-US" sz="2800" b="1" dirty="0"/>
              <a:t> te </a:t>
            </a:r>
            <a:r>
              <a:rPr lang="en-US" sz="2800" b="1" dirty="0" err="1"/>
              <a:t>ara</a:t>
            </a:r>
            <a:r>
              <a:rPr lang="en-US" sz="2800" b="1" dirty="0"/>
              <a:t> </a:t>
            </a:r>
            <a:r>
              <a:rPr lang="en-US" sz="2800" b="1" dirty="0" err="1"/>
              <a:t>tika</a:t>
            </a:r>
            <a:r>
              <a:rPr lang="en-US" sz="2800" b="1" dirty="0"/>
              <a:t> </a:t>
            </a:r>
            <a:r>
              <a:rPr lang="en-US" sz="2800" b="1" dirty="0" err="1"/>
              <a:t>pumau</a:t>
            </a:r>
            <a:r>
              <a:rPr lang="en-US" sz="2800" b="1" dirty="0"/>
              <a:t> ai te </a:t>
            </a:r>
            <a:r>
              <a:rPr lang="en-US" sz="2800" b="1" dirty="0" err="1"/>
              <a:t>rangatiratanga</a:t>
            </a:r>
            <a:r>
              <a:rPr lang="en-US" sz="2800" b="1" dirty="0"/>
              <a:t> </a:t>
            </a:r>
            <a:r>
              <a:rPr lang="en-US" sz="2800" b="1" dirty="0" err="1"/>
              <a:t>mo</a:t>
            </a:r>
            <a:r>
              <a:rPr lang="en-US" sz="2800" b="1" dirty="0"/>
              <a:t> </a:t>
            </a:r>
            <a:r>
              <a:rPr lang="en-US" sz="2800" b="1" dirty="0" err="1"/>
              <a:t>nga</a:t>
            </a:r>
            <a:r>
              <a:rPr lang="en-US" sz="2800" b="1" dirty="0"/>
              <a:t> </a:t>
            </a:r>
            <a:r>
              <a:rPr lang="en-US" sz="2800" b="1" dirty="0" err="1"/>
              <a:t>uri</a:t>
            </a:r>
            <a:r>
              <a:rPr lang="en-US" sz="2800" b="1" dirty="0"/>
              <a:t> </a:t>
            </a:r>
            <a:r>
              <a:rPr lang="en-US" sz="2800" b="1" dirty="0" err="1"/>
              <a:t>whakatipu</a:t>
            </a:r>
            <a:r>
              <a:rPr lang="en-US" sz="2800" b="1" dirty="0"/>
              <a:t>.</a:t>
            </a:r>
            <a:br>
              <a:rPr lang="en-US" sz="2800" dirty="0"/>
            </a:br>
            <a:r>
              <a:rPr lang="en-US" sz="2800" i="1" dirty="0"/>
              <a:t>Foster the pathway of knowledge to strength, independence and growth for future generations.</a:t>
            </a:r>
            <a:br>
              <a:rPr lang="en-GB" sz="2800" dirty="0"/>
            </a:br>
            <a:endParaRPr lang="en-US" sz="2800" dirty="0"/>
          </a:p>
        </p:txBody>
      </p:sp>
      <p:sp>
        <p:nvSpPr>
          <p:cNvPr id="3" name="Content Placeholder 2">
            <a:extLst>
              <a:ext uri="{FF2B5EF4-FFF2-40B4-BE49-F238E27FC236}">
                <a16:creationId xmlns:a16="http://schemas.microsoft.com/office/drawing/2014/main" id="{39BFA932-A6DE-2544-92F3-82616EB40EE3}"/>
              </a:ext>
            </a:extLst>
          </p:cNvPr>
          <p:cNvSpPr>
            <a:spLocks noGrp="1"/>
          </p:cNvSpPr>
          <p:nvPr>
            <p:ph idx="1"/>
          </p:nvPr>
        </p:nvSpPr>
        <p:spPr/>
        <p:txBody>
          <a:bodyPr>
            <a:normAutofit/>
          </a:bodyPr>
          <a:lstStyle/>
          <a:p>
            <a:pPr marL="0" indent="0">
              <a:buNone/>
            </a:pPr>
            <a:endParaRPr lang="en-GB" dirty="0"/>
          </a:p>
          <a:p>
            <a:endParaRPr lang="en-US" dirty="0"/>
          </a:p>
        </p:txBody>
      </p:sp>
      <p:sp>
        <p:nvSpPr>
          <p:cNvPr id="4" name="Date Placeholder 3">
            <a:extLst>
              <a:ext uri="{FF2B5EF4-FFF2-40B4-BE49-F238E27FC236}">
                <a16:creationId xmlns:a16="http://schemas.microsoft.com/office/drawing/2014/main" id="{11B0B028-3262-5B43-AED5-7E7560FE0721}"/>
              </a:ext>
            </a:extLst>
          </p:cNvPr>
          <p:cNvSpPr>
            <a:spLocks noGrp="1"/>
          </p:cNvSpPr>
          <p:nvPr>
            <p:ph type="dt" sz="half" idx="10"/>
          </p:nvPr>
        </p:nvSpPr>
        <p:spPr/>
        <p:txBody>
          <a:bodyPr/>
          <a:lstStyle/>
          <a:p>
            <a:fld id="{37C2DA6E-D174-224F-87B3-38F129BC070E}" type="datetime1">
              <a:rPr lang="en-NZ" smtClean="0"/>
              <a:t>31/08/2025</a:t>
            </a:fld>
            <a:endParaRPr lang="en-US"/>
          </a:p>
        </p:txBody>
      </p:sp>
      <p:pic>
        <p:nvPicPr>
          <p:cNvPr id="8" name="Picture 7">
            <a:extLst>
              <a:ext uri="{FF2B5EF4-FFF2-40B4-BE49-F238E27FC236}">
                <a16:creationId xmlns:a16="http://schemas.microsoft.com/office/drawing/2014/main" id="{DA91733D-AE58-174F-9EDB-FC3E2D335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3990" y="2536227"/>
            <a:ext cx="1854200" cy="3251200"/>
          </a:xfrm>
          <a:prstGeom prst="rect">
            <a:avLst/>
          </a:prstGeom>
        </p:spPr>
      </p:pic>
      <p:pic>
        <p:nvPicPr>
          <p:cNvPr id="10" name="Picture 9">
            <a:extLst>
              <a:ext uri="{FF2B5EF4-FFF2-40B4-BE49-F238E27FC236}">
                <a16:creationId xmlns:a16="http://schemas.microsoft.com/office/drawing/2014/main" id="{E2B1C4B5-14B8-5042-A815-65F39E9FEA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8877" y="2244128"/>
            <a:ext cx="1206500" cy="3835400"/>
          </a:xfrm>
          <a:prstGeom prst="rect">
            <a:avLst/>
          </a:prstGeom>
        </p:spPr>
      </p:pic>
      <p:pic>
        <p:nvPicPr>
          <p:cNvPr id="1036" name="Picture 12" descr="Tane Mahuta-1">
            <a:extLst>
              <a:ext uri="{FF2B5EF4-FFF2-40B4-BE49-F238E27FC236}">
                <a16:creationId xmlns:a16="http://schemas.microsoft.com/office/drawing/2014/main" id="{A8132F1F-9CE8-C74A-94D3-8FB53C1AD3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4937" y="2131011"/>
            <a:ext cx="2705100" cy="4064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C01991CB-567C-5C40-84F0-FD4562D775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91013" y="3329978"/>
            <a:ext cx="1931340" cy="1663701"/>
          </a:xfrm>
          <a:prstGeom prst="rect">
            <a:avLst/>
          </a:prstGeom>
        </p:spPr>
      </p:pic>
    </p:spTree>
    <p:extLst>
      <p:ext uri="{BB962C8B-B14F-4D97-AF65-F5344CB8AC3E}">
        <p14:creationId xmlns:p14="http://schemas.microsoft.com/office/powerpoint/2010/main" val="749251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2074242"/>
          </a:xfrm>
        </p:spPr>
        <p:txBody>
          <a:bodyPr>
            <a:normAutofit/>
          </a:bodyPr>
          <a:lstStyle/>
          <a:p>
            <a:pPr algn="ctr"/>
            <a:r>
              <a:rPr lang="en-US" sz="4000" dirty="0">
                <a:solidFill>
                  <a:srgbClr val="660066"/>
                </a:solidFill>
              </a:rPr>
              <a:t>Mā te </a:t>
            </a:r>
            <a:r>
              <a:rPr lang="en-US" sz="4000" dirty="0" err="1">
                <a:solidFill>
                  <a:srgbClr val="660066"/>
                </a:solidFill>
              </a:rPr>
              <a:t>whakaaro</a:t>
            </a:r>
            <a:r>
              <a:rPr lang="en-US" sz="4000" dirty="0">
                <a:solidFill>
                  <a:srgbClr val="660066"/>
                </a:solidFill>
              </a:rPr>
              <a:t> nui e </a:t>
            </a:r>
            <a:r>
              <a:rPr lang="en-US" sz="4000" dirty="0" err="1">
                <a:solidFill>
                  <a:srgbClr val="660066"/>
                </a:solidFill>
              </a:rPr>
              <a:t>hanga</a:t>
            </a:r>
            <a:r>
              <a:rPr lang="en-US" sz="4000" dirty="0">
                <a:solidFill>
                  <a:srgbClr val="660066"/>
                </a:solidFill>
              </a:rPr>
              <a:t> te </a:t>
            </a:r>
            <a:r>
              <a:rPr lang="en-US" sz="4000" dirty="0" err="1">
                <a:solidFill>
                  <a:srgbClr val="660066"/>
                </a:solidFill>
              </a:rPr>
              <a:t>whare</a:t>
            </a:r>
            <a:r>
              <a:rPr lang="en-US" sz="4000" dirty="0">
                <a:solidFill>
                  <a:srgbClr val="660066"/>
                </a:solidFill>
              </a:rPr>
              <a:t>; mā te </a:t>
            </a:r>
            <a:r>
              <a:rPr lang="en-US" sz="4000" dirty="0" err="1">
                <a:solidFill>
                  <a:srgbClr val="660066"/>
                </a:solidFill>
              </a:rPr>
              <a:t>mātauranga</a:t>
            </a:r>
            <a:r>
              <a:rPr lang="en-US" sz="4000" dirty="0">
                <a:solidFill>
                  <a:srgbClr val="660066"/>
                </a:solidFill>
              </a:rPr>
              <a:t> e </a:t>
            </a:r>
            <a:r>
              <a:rPr lang="en-US" sz="4000" dirty="0" err="1">
                <a:solidFill>
                  <a:srgbClr val="660066"/>
                </a:solidFill>
              </a:rPr>
              <a:t>whakaū</a:t>
            </a:r>
            <a:br>
              <a:rPr lang="en-US" dirty="0">
                <a:solidFill>
                  <a:srgbClr val="660066"/>
                </a:solidFill>
              </a:rPr>
            </a:br>
            <a:r>
              <a:rPr lang="en-US" sz="3100" i="1" dirty="0"/>
              <a:t>Big ideas create the house; </a:t>
            </a:r>
            <a:br>
              <a:rPr lang="en-US" sz="3100" i="1" dirty="0"/>
            </a:br>
            <a:r>
              <a:rPr lang="en-US" sz="3100" i="1" dirty="0"/>
              <a:t>knowledge maintains it</a:t>
            </a:r>
          </a:p>
        </p:txBody>
      </p:sp>
      <p:sp>
        <p:nvSpPr>
          <p:cNvPr id="4" name="Slide Number Placeholder 3"/>
          <p:cNvSpPr>
            <a:spLocks noGrp="1"/>
          </p:cNvSpPr>
          <p:nvPr>
            <p:ph type="sldNum" sz="quarter" idx="12"/>
          </p:nvPr>
        </p:nvSpPr>
        <p:spPr/>
        <p:txBody>
          <a:bodyPr/>
          <a:lstStyle/>
          <a:p>
            <a:fld id="{055CD303-4BFE-4147-A0B3-E17E5E3E9F87}" type="slidenum">
              <a:rPr lang="en-NZ" smtClean="0"/>
              <a:pPr/>
              <a:t>8</a:t>
            </a:fld>
            <a:endParaRPr lang="en-NZ"/>
          </a:p>
        </p:txBody>
      </p:sp>
      <p:pic>
        <p:nvPicPr>
          <p:cNvPr id="5" name="Picture 4"/>
          <p:cNvPicPr>
            <a:picLocks noChangeAspect="1"/>
          </p:cNvPicPr>
          <p:nvPr/>
        </p:nvPicPr>
        <p:blipFill>
          <a:blip r:embed="rId3"/>
          <a:stretch>
            <a:fillRect/>
          </a:stretch>
        </p:blipFill>
        <p:spPr>
          <a:xfrm>
            <a:off x="2783632" y="2564905"/>
            <a:ext cx="6640804" cy="4017687"/>
          </a:xfrm>
          <a:prstGeom prst="rect">
            <a:avLst/>
          </a:prstGeom>
        </p:spPr>
      </p:pic>
    </p:spTree>
    <p:extLst>
      <p:ext uri="{BB962C8B-B14F-4D97-AF65-F5344CB8AC3E}">
        <p14:creationId xmlns:p14="http://schemas.microsoft.com/office/powerpoint/2010/main" val="3661700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846508" y="507426"/>
            <a:ext cx="8483600" cy="2348236"/>
          </a:xfrm>
        </p:spPr>
        <p:txBody>
          <a:bodyPr>
            <a:normAutofit/>
          </a:bodyPr>
          <a:lstStyle/>
          <a:p>
            <a:pPr algn="ctr">
              <a:lnSpc>
                <a:spcPct val="100000"/>
              </a:lnSpc>
            </a:pPr>
            <a:r>
              <a:rPr lang="en-US" sz="4400" dirty="0">
                <a:solidFill>
                  <a:srgbClr val="660066"/>
                </a:solidFill>
                <a:latin typeface="+mj-lt"/>
              </a:rPr>
              <a:t>Ki te ahurei o te tamaiti arahia o </a:t>
            </a:r>
            <a:r>
              <a:rPr lang="en-US" sz="4400" dirty="0" err="1">
                <a:solidFill>
                  <a:srgbClr val="660066"/>
                </a:solidFill>
                <a:latin typeface="+mj-lt"/>
              </a:rPr>
              <a:t>tatou</a:t>
            </a:r>
            <a:r>
              <a:rPr lang="en-US" sz="4400" dirty="0">
                <a:solidFill>
                  <a:srgbClr val="660066"/>
                </a:solidFill>
                <a:latin typeface="+mj-lt"/>
              </a:rPr>
              <a:t> mahi</a:t>
            </a:r>
          </a:p>
          <a:p>
            <a:pPr>
              <a:lnSpc>
                <a:spcPct val="100000"/>
              </a:lnSpc>
            </a:pPr>
            <a:endParaRPr lang="en-US" sz="2000" b="1" dirty="0"/>
          </a:p>
          <a:p>
            <a:pPr algn="ctr">
              <a:lnSpc>
                <a:spcPct val="100000"/>
              </a:lnSpc>
            </a:pPr>
            <a:r>
              <a:rPr lang="en-US" sz="2800" dirty="0">
                <a:latin typeface="+mn-lt"/>
              </a:rPr>
              <a:t>Let the uniqueness of the child guide our work. </a:t>
            </a:r>
          </a:p>
        </p:txBody>
      </p:sp>
      <p:sp>
        <p:nvSpPr>
          <p:cNvPr id="7" name="Slide Number Placeholder 6"/>
          <p:cNvSpPr>
            <a:spLocks noGrp="1"/>
          </p:cNvSpPr>
          <p:nvPr>
            <p:ph type="sldNum" sz="quarter" idx="14"/>
          </p:nvPr>
        </p:nvSpPr>
        <p:spPr/>
        <p:txBody>
          <a:bodyPr/>
          <a:lstStyle/>
          <a:p>
            <a:fld id="{218B9C4F-B695-C54C-924B-61748EE6A7C5}" type="slidenum">
              <a:rPr lang="en-US" smtClean="0"/>
              <a:pPr/>
              <a:t>9</a:t>
            </a:fld>
            <a:endParaRPr lang="en-US" dirty="0"/>
          </a:p>
        </p:txBody>
      </p:sp>
      <p:pic>
        <p:nvPicPr>
          <p:cNvPr id="8" name="Picture 7"/>
          <p:cNvPicPr>
            <a:picLocks noChangeAspect="1"/>
          </p:cNvPicPr>
          <p:nvPr/>
        </p:nvPicPr>
        <p:blipFill>
          <a:blip r:embed="rId3"/>
          <a:stretch>
            <a:fillRect/>
          </a:stretch>
        </p:blipFill>
        <p:spPr>
          <a:xfrm>
            <a:off x="3510354" y="3033179"/>
            <a:ext cx="5155909" cy="3222443"/>
          </a:xfrm>
          <a:prstGeom prst="rect">
            <a:avLst/>
          </a:prstGeom>
        </p:spPr>
      </p:pic>
    </p:spTree>
    <p:extLst>
      <p:ext uri="{BB962C8B-B14F-4D97-AF65-F5344CB8AC3E}">
        <p14:creationId xmlns:p14="http://schemas.microsoft.com/office/powerpoint/2010/main" val="16575269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TotalTime>
  <Words>1037</Words>
  <Application>Microsoft Macintosh PowerPoint</Application>
  <PresentationFormat>Widescreen</PresentationFormat>
  <Paragraphs>91</Paragraphs>
  <Slides>19</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Verdana</vt:lpstr>
      <vt:lpstr>Office Theme</vt:lpstr>
      <vt:lpstr>Whakatauki</vt:lpstr>
      <vt:lpstr>PowerPoint Presentation</vt:lpstr>
      <vt:lpstr>    </vt:lpstr>
      <vt:lpstr>Three baskets / kete of knowledge</vt:lpstr>
      <vt:lpstr>PowerPoint Presentation</vt:lpstr>
      <vt:lpstr>PowerPoint Presentation</vt:lpstr>
      <vt:lpstr>Hapaitia te ara tika pumau ai te rangatiratanga mo nga uri whakatipu. Foster the pathway of knowledge to strength, independence and growth for future generations. </vt:lpstr>
      <vt:lpstr>Mā te whakaaro nui e hanga te whare; mā te mātauranga e whakaū Big ideas create the house;  knowledge maintains it</vt:lpstr>
      <vt:lpstr>PowerPoint Presentation</vt:lpstr>
      <vt:lpstr>E tipu ai te aka tangata, me uru Kahikatea.</vt:lpstr>
      <vt:lpstr>Whakatauki</vt:lpstr>
      <vt:lpstr>PowerPoint Presentation</vt:lpstr>
      <vt:lpstr>He waka eke noa A canoe which we are all in  with no exception</vt:lpstr>
      <vt:lpstr>PowerPoint Presentation</vt:lpstr>
      <vt:lpstr>    </vt:lpstr>
      <vt:lpstr>Poipoia te kakano kia puawai Nurture the seed and it will blossom</vt:lpstr>
      <vt:lpstr>Me te huruhuru                            ka rere te manu  Adorn this bird with feathers                     to enable it to fly</vt:lpstr>
      <vt:lpstr>PowerPoint Presentation</vt:lpstr>
      <vt:lpstr>Mā mua ka kite a muri, Mā muri ka ora a mua.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Whakatauki</dc:title>
  <dc:creator>Mikhal Stone</dc:creator>
  <cp:lastModifiedBy>Mikhal Stone</cp:lastModifiedBy>
  <cp:revision>22</cp:revision>
  <dcterms:created xsi:type="dcterms:W3CDTF">2019-05-23T18:34:15Z</dcterms:created>
  <dcterms:modified xsi:type="dcterms:W3CDTF">2025-08-30T19:02:19Z</dcterms:modified>
</cp:coreProperties>
</file>