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02"/>
    <p:restoredTop sz="89137"/>
  </p:normalViewPr>
  <p:slideViewPr>
    <p:cSldViewPr snapToGrid="0">
      <p:cViewPr varScale="1">
        <p:scale>
          <a:sx n="60" d="100"/>
          <a:sy n="60" d="100"/>
        </p:scale>
        <p:origin x="176" y="10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D355C-B9A3-E543-9D5F-2525B0595870}" type="datetimeFigureOut">
              <a:rPr lang="en-US" smtClean="0"/>
              <a:t>10/9/25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54E81-F6D6-1F42-8E34-DD4664CA458B}" type="slidenum">
              <a:rPr lang="en-US" smtClean="0"/>
              <a:t>‹#›</a:t>
            </a:fld>
            <a:endParaRPr lang="en-US"/>
          </a:p>
        </p:txBody>
      </p:sp>
    </p:spTree>
    <p:extLst>
      <p:ext uri="{BB962C8B-B14F-4D97-AF65-F5344CB8AC3E}">
        <p14:creationId xmlns:p14="http://schemas.microsoft.com/office/powerpoint/2010/main" val="2885221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bi.nlm.nih.gov/books/NBK279364/"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nobelprize.org/prizes/medicine/2025/press-releas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Mike Stone</a:t>
            </a:r>
          </a:p>
          <a:p>
            <a:r>
              <a:rPr lang="en-US"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u="sng" kern="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https://www.ncbi.nlm.nih.gov/books/NBK279364/</a:t>
            </a:r>
            <a:r>
              <a:rPr lang="en-NZ"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a:t>
            </a:r>
            <a:r>
              <a:rPr lang="en-NZ" sz="18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NZ" sz="1800" u="sng" kern="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https://www.nobelprize.org/prizes/medicine/2025/press-release/</a:t>
            </a:r>
            <a:r>
              <a:rPr lang="en-NZ"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7454E81-F6D6-1F42-8E34-DD4664CA458B}" type="slidenum">
              <a:rPr lang="en-US" smtClean="0"/>
              <a:t>1</a:t>
            </a:fld>
            <a:endParaRPr lang="en-US"/>
          </a:p>
        </p:txBody>
      </p:sp>
    </p:spTree>
    <p:extLst>
      <p:ext uri="{BB962C8B-B14F-4D97-AF65-F5344CB8AC3E}">
        <p14:creationId xmlns:p14="http://schemas.microsoft.com/office/powerpoint/2010/main" val="3469845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www.nobelprize.org</a:t>
            </a:r>
            <a:r>
              <a:rPr lang="en-US" dirty="0"/>
              <a:t>/images/175983-large-2x.jpg </a:t>
            </a:r>
          </a:p>
        </p:txBody>
      </p:sp>
      <p:sp>
        <p:nvSpPr>
          <p:cNvPr id="4" name="Slide Number Placeholder 3"/>
          <p:cNvSpPr>
            <a:spLocks noGrp="1"/>
          </p:cNvSpPr>
          <p:nvPr>
            <p:ph type="sldNum" sz="quarter" idx="5"/>
          </p:nvPr>
        </p:nvSpPr>
        <p:spPr/>
        <p:txBody>
          <a:bodyPr/>
          <a:lstStyle/>
          <a:p>
            <a:fld id="{97454E81-F6D6-1F42-8E34-DD4664CA458B}" type="slidenum">
              <a:rPr lang="en-US" smtClean="0"/>
              <a:t>11</a:t>
            </a:fld>
            <a:endParaRPr lang="en-US"/>
          </a:p>
        </p:txBody>
      </p:sp>
    </p:spTree>
    <p:extLst>
      <p:ext uri="{BB962C8B-B14F-4D97-AF65-F5344CB8AC3E}">
        <p14:creationId xmlns:p14="http://schemas.microsoft.com/office/powerpoint/2010/main" val="393545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my.clevelandclinic.org</a:t>
            </a:r>
            <a:r>
              <a:rPr lang="en-US" dirty="0"/>
              <a:t>/health/body/21196-immune-system</a:t>
            </a:r>
          </a:p>
        </p:txBody>
      </p:sp>
      <p:sp>
        <p:nvSpPr>
          <p:cNvPr id="4" name="Slide Number Placeholder 3"/>
          <p:cNvSpPr>
            <a:spLocks noGrp="1"/>
          </p:cNvSpPr>
          <p:nvPr>
            <p:ph type="sldNum" sz="quarter" idx="5"/>
          </p:nvPr>
        </p:nvSpPr>
        <p:spPr/>
        <p:txBody>
          <a:bodyPr/>
          <a:lstStyle/>
          <a:p>
            <a:fld id="{97454E81-F6D6-1F42-8E34-DD4664CA458B}" type="slidenum">
              <a:rPr lang="en-US" smtClean="0"/>
              <a:t>3</a:t>
            </a:fld>
            <a:endParaRPr lang="en-US"/>
          </a:p>
        </p:txBody>
      </p:sp>
    </p:spTree>
    <p:extLst>
      <p:ext uri="{BB962C8B-B14F-4D97-AF65-F5344CB8AC3E}">
        <p14:creationId xmlns:p14="http://schemas.microsoft.com/office/powerpoint/2010/main" val="123588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letstalkscience.ca</a:t>
            </a:r>
            <a:r>
              <a:rPr lang="en-US" dirty="0"/>
              <a:t>/educational-resources/stem-explained/immune-response</a:t>
            </a:r>
          </a:p>
        </p:txBody>
      </p:sp>
      <p:sp>
        <p:nvSpPr>
          <p:cNvPr id="4" name="Slide Number Placeholder 3"/>
          <p:cNvSpPr>
            <a:spLocks noGrp="1"/>
          </p:cNvSpPr>
          <p:nvPr>
            <p:ph type="sldNum" sz="quarter" idx="5"/>
          </p:nvPr>
        </p:nvSpPr>
        <p:spPr/>
        <p:txBody>
          <a:bodyPr/>
          <a:lstStyle/>
          <a:p>
            <a:fld id="{97454E81-F6D6-1F42-8E34-DD4664CA458B}" type="slidenum">
              <a:rPr lang="en-US" smtClean="0"/>
              <a:t>4</a:t>
            </a:fld>
            <a:endParaRPr lang="en-US"/>
          </a:p>
        </p:txBody>
      </p:sp>
    </p:spTree>
    <p:extLst>
      <p:ext uri="{BB962C8B-B14F-4D97-AF65-F5344CB8AC3E}">
        <p14:creationId xmlns:p14="http://schemas.microsoft.com/office/powerpoint/2010/main" val="3085369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imager what are the black lines and the white stars?</a:t>
            </a:r>
          </a:p>
          <a:p>
            <a:r>
              <a:rPr lang="en-US" dirty="0"/>
              <a:t>Where do the platelets come from?</a:t>
            </a:r>
          </a:p>
          <a:p>
            <a:r>
              <a:rPr lang="en-US" dirty="0"/>
              <a:t>What is fibrin? A protein fibre in the blood</a:t>
            </a:r>
          </a:p>
          <a:p>
            <a:r>
              <a:rPr lang="en-US" dirty="0"/>
              <a:t>Image: https://</a:t>
            </a:r>
            <a:r>
              <a:rPr lang="en-US" dirty="0" err="1"/>
              <a:t>theconversation.com</a:t>
            </a:r>
            <a:r>
              <a:rPr lang="en-US" dirty="0"/>
              <a:t>/curious-kids-how-do-wounds-heal-118603</a:t>
            </a:r>
          </a:p>
        </p:txBody>
      </p:sp>
      <p:sp>
        <p:nvSpPr>
          <p:cNvPr id="4" name="Slide Number Placeholder 3"/>
          <p:cNvSpPr>
            <a:spLocks noGrp="1"/>
          </p:cNvSpPr>
          <p:nvPr>
            <p:ph type="sldNum" sz="quarter" idx="5"/>
          </p:nvPr>
        </p:nvSpPr>
        <p:spPr/>
        <p:txBody>
          <a:bodyPr/>
          <a:lstStyle/>
          <a:p>
            <a:fld id="{97454E81-F6D6-1F42-8E34-DD4664CA458B}" type="slidenum">
              <a:rPr lang="en-US" smtClean="0"/>
              <a:t>5</a:t>
            </a:fld>
            <a:endParaRPr lang="en-US"/>
          </a:p>
        </p:txBody>
      </p:sp>
    </p:spTree>
    <p:extLst>
      <p:ext uri="{BB962C8B-B14F-4D97-AF65-F5344CB8AC3E}">
        <p14:creationId xmlns:p14="http://schemas.microsoft.com/office/powerpoint/2010/main" val="13654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https://www.biologyexams4u.com/2013/01/humoral-immune-response-or-</a:t>
            </a:r>
            <a:r>
              <a:rPr lang="en-US" dirty="0" err="1"/>
              <a:t>antibody.html</a:t>
            </a:r>
            <a:endParaRPr lang="en-US" dirty="0"/>
          </a:p>
        </p:txBody>
      </p:sp>
      <p:sp>
        <p:nvSpPr>
          <p:cNvPr id="4" name="Slide Number Placeholder 3"/>
          <p:cNvSpPr>
            <a:spLocks noGrp="1"/>
          </p:cNvSpPr>
          <p:nvPr>
            <p:ph type="sldNum" sz="quarter" idx="5"/>
          </p:nvPr>
        </p:nvSpPr>
        <p:spPr/>
        <p:txBody>
          <a:bodyPr/>
          <a:lstStyle/>
          <a:p>
            <a:fld id="{97454E81-F6D6-1F42-8E34-DD4664CA458B}" type="slidenum">
              <a:rPr lang="en-US" smtClean="0"/>
              <a:t>6</a:t>
            </a:fld>
            <a:endParaRPr lang="en-US"/>
          </a:p>
        </p:txBody>
      </p:sp>
    </p:spTree>
    <p:extLst>
      <p:ext uri="{BB962C8B-B14F-4D97-AF65-F5344CB8AC3E}">
        <p14:creationId xmlns:p14="http://schemas.microsoft.com/office/powerpoint/2010/main" val="28095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www.nobelprize.org</a:t>
            </a:r>
            <a:r>
              <a:rPr lang="en-US" dirty="0"/>
              <a:t>/prizes/medicine/2025/popular-information/</a:t>
            </a:r>
          </a:p>
        </p:txBody>
      </p:sp>
      <p:sp>
        <p:nvSpPr>
          <p:cNvPr id="4" name="Slide Number Placeholder 3"/>
          <p:cNvSpPr>
            <a:spLocks noGrp="1"/>
          </p:cNvSpPr>
          <p:nvPr>
            <p:ph type="sldNum" sz="quarter" idx="5"/>
          </p:nvPr>
        </p:nvSpPr>
        <p:spPr/>
        <p:txBody>
          <a:bodyPr/>
          <a:lstStyle/>
          <a:p>
            <a:fld id="{97454E81-F6D6-1F42-8E34-DD4664CA458B}" type="slidenum">
              <a:rPr lang="en-US" smtClean="0"/>
              <a:t>7</a:t>
            </a:fld>
            <a:endParaRPr lang="en-US"/>
          </a:p>
        </p:txBody>
      </p:sp>
    </p:spTree>
    <p:extLst>
      <p:ext uri="{BB962C8B-B14F-4D97-AF65-F5344CB8AC3E}">
        <p14:creationId xmlns:p14="http://schemas.microsoft.com/office/powerpoint/2010/main" val="69173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1995 this is what scientists thought protected our body from the immune system.</a:t>
            </a:r>
            <a:endParaRPr lang="en-NZ" sz="1800" dirty="0">
              <a:effectLst/>
              <a:latin typeface="Calibri" panose="020F0502020204030204" pitchFamily="34" charset="0"/>
              <a:ea typeface="Calibri" panose="020F0502020204030204" pitchFamily="34" charset="0"/>
            </a:endParaRPr>
          </a:p>
          <a:p>
            <a:r>
              <a:rPr lang="en-NZ" dirty="0">
                <a:effectLst/>
              </a:rPr>
              <a:t> </a:t>
            </a:r>
            <a:endParaRPr lang="en-US" dirty="0"/>
          </a:p>
          <a:p>
            <a:r>
              <a:rPr lang="en-US" dirty="0"/>
              <a:t>Image: https://</a:t>
            </a:r>
            <a:r>
              <a:rPr lang="en-US" dirty="0" err="1"/>
              <a:t>www.nobelprize.org</a:t>
            </a:r>
            <a:r>
              <a:rPr lang="en-US" dirty="0"/>
              <a:t>/uploads/2025/10/popular-medicineprize2025-figure3.jpg </a:t>
            </a:r>
          </a:p>
        </p:txBody>
      </p:sp>
      <p:sp>
        <p:nvSpPr>
          <p:cNvPr id="4" name="Slide Number Placeholder 3"/>
          <p:cNvSpPr>
            <a:spLocks noGrp="1"/>
          </p:cNvSpPr>
          <p:nvPr>
            <p:ph type="sldNum" sz="quarter" idx="5"/>
          </p:nvPr>
        </p:nvSpPr>
        <p:spPr/>
        <p:txBody>
          <a:bodyPr/>
          <a:lstStyle/>
          <a:p>
            <a:fld id="{97454E81-F6D6-1F42-8E34-DD4664CA458B}" type="slidenum">
              <a:rPr lang="en-US" smtClean="0"/>
              <a:t>8</a:t>
            </a:fld>
            <a:endParaRPr lang="en-US"/>
          </a:p>
        </p:txBody>
      </p:sp>
    </p:spTree>
    <p:extLst>
      <p:ext uri="{BB962C8B-B14F-4D97-AF65-F5344CB8AC3E}">
        <p14:creationId xmlns:p14="http://schemas.microsoft.com/office/powerpoint/2010/main" val="421803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www.nobelprize.org</a:t>
            </a:r>
            <a:r>
              <a:rPr lang="en-US" dirty="0"/>
              <a:t>/uploads/2025/10/popular-medicineprize2025-2.pdf</a:t>
            </a:r>
          </a:p>
        </p:txBody>
      </p:sp>
      <p:sp>
        <p:nvSpPr>
          <p:cNvPr id="4" name="Slide Number Placeholder 3"/>
          <p:cNvSpPr>
            <a:spLocks noGrp="1"/>
          </p:cNvSpPr>
          <p:nvPr>
            <p:ph type="sldNum" sz="quarter" idx="5"/>
          </p:nvPr>
        </p:nvSpPr>
        <p:spPr/>
        <p:txBody>
          <a:bodyPr/>
          <a:lstStyle/>
          <a:p>
            <a:fld id="{97454E81-F6D6-1F42-8E34-DD4664CA458B}" type="slidenum">
              <a:rPr lang="en-US" smtClean="0"/>
              <a:t>9</a:t>
            </a:fld>
            <a:endParaRPr lang="en-US"/>
          </a:p>
        </p:txBody>
      </p:sp>
    </p:spTree>
    <p:extLst>
      <p:ext uri="{BB962C8B-B14F-4D97-AF65-F5344CB8AC3E}">
        <p14:creationId xmlns:p14="http://schemas.microsoft.com/office/powerpoint/2010/main" val="105150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www.nobelprize.org</a:t>
            </a:r>
            <a:r>
              <a:rPr lang="en-US" dirty="0"/>
              <a:t>/uploads/2025/10/popular-medicineprize2025-figure6.jpg</a:t>
            </a:r>
          </a:p>
        </p:txBody>
      </p:sp>
      <p:sp>
        <p:nvSpPr>
          <p:cNvPr id="4" name="Slide Number Placeholder 3"/>
          <p:cNvSpPr>
            <a:spLocks noGrp="1"/>
          </p:cNvSpPr>
          <p:nvPr>
            <p:ph type="sldNum" sz="quarter" idx="5"/>
          </p:nvPr>
        </p:nvSpPr>
        <p:spPr/>
        <p:txBody>
          <a:bodyPr/>
          <a:lstStyle/>
          <a:p>
            <a:fld id="{97454E81-F6D6-1F42-8E34-DD4664CA458B}" type="slidenum">
              <a:rPr lang="en-US" smtClean="0"/>
              <a:t>10</a:t>
            </a:fld>
            <a:endParaRPr lang="en-US"/>
          </a:p>
        </p:txBody>
      </p:sp>
    </p:spTree>
    <p:extLst>
      <p:ext uri="{BB962C8B-B14F-4D97-AF65-F5344CB8AC3E}">
        <p14:creationId xmlns:p14="http://schemas.microsoft.com/office/powerpoint/2010/main" val="99285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3711-3D45-5CFD-46A3-69D996C7B0B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88D4D17-381D-90A5-B85C-E51080967A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197DE30-D297-6254-402E-26F7E8BB8987}"/>
              </a:ext>
            </a:extLst>
          </p:cNvPr>
          <p:cNvSpPr>
            <a:spLocks noGrp="1"/>
          </p:cNvSpPr>
          <p:nvPr>
            <p:ph type="dt" sz="half" idx="10"/>
          </p:nvPr>
        </p:nvSpPr>
        <p:spPr/>
        <p:txBody>
          <a:bodyPr/>
          <a:lstStyle/>
          <a:p>
            <a:fld id="{8D3ADD6A-C7A1-464A-A798-25674FD4529E}" type="datetimeFigureOut">
              <a:rPr lang="en-US" smtClean="0"/>
              <a:t>10/9/25</a:t>
            </a:fld>
            <a:endParaRPr lang="en-US"/>
          </a:p>
        </p:txBody>
      </p:sp>
      <p:sp>
        <p:nvSpPr>
          <p:cNvPr id="5" name="Footer Placeholder 4">
            <a:extLst>
              <a:ext uri="{FF2B5EF4-FFF2-40B4-BE49-F238E27FC236}">
                <a16:creationId xmlns:a16="http://schemas.microsoft.com/office/drawing/2014/main" id="{394CD5B3-EBF9-496B-8D84-13979C9C4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64525-A2A4-0BB7-1A8E-74F21D13EE51}"/>
              </a:ext>
            </a:extLst>
          </p:cNvPr>
          <p:cNvSpPr>
            <a:spLocks noGrp="1"/>
          </p:cNvSpPr>
          <p:nvPr>
            <p:ph type="sldNum" sz="quarter" idx="12"/>
          </p:nvPr>
        </p:nvSpPr>
        <p:spPr/>
        <p:txBody>
          <a:bodyPr/>
          <a:lstStyle/>
          <a:p>
            <a:fld id="{E35FC0BB-B1A6-7345-9169-AE89D2EB85B8}" type="slidenum">
              <a:rPr lang="en-US" smtClean="0"/>
              <a:t>‹#›</a:t>
            </a:fld>
            <a:endParaRPr lang="en-US"/>
          </a:p>
        </p:txBody>
      </p:sp>
    </p:spTree>
    <p:extLst>
      <p:ext uri="{BB962C8B-B14F-4D97-AF65-F5344CB8AC3E}">
        <p14:creationId xmlns:p14="http://schemas.microsoft.com/office/powerpoint/2010/main" val="77551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7B03-4264-86DB-AC5B-649C1DB7579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27E2EFF-241B-AF63-97F5-F8736B9613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97E27E-C5F3-6769-AE8D-E6E2F33D5FAA}"/>
              </a:ext>
            </a:extLst>
          </p:cNvPr>
          <p:cNvSpPr>
            <a:spLocks noGrp="1"/>
          </p:cNvSpPr>
          <p:nvPr>
            <p:ph type="dt" sz="half" idx="10"/>
          </p:nvPr>
        </p:nvSpPr>
        <p:spPr/>
        <p:txBody>
          <a:bodyPr/>
          <a:lstStyle/>
          <a:p>
            <a:fld id="{8D3ADD6A-C7A1-464A-A798-25674FD4529E}" type="datetimeFigureOut">
              <a:rPr lang="en-US" smtClean="0"/>
              <a:t>10/9/25</a:t>
            </a:fld>
            <a:endParaRPr lang="en-US"/>
          </a:p>
        </p:txBody>
      </p:sp>
      <p:sp>
        <p:nvSpPr>
          <p:cNvPr id="5" name="Footer Placeholder 4">
            <a:extLst>
              <a:ext uri="{FF2B5EF4-FFF2-40B4-BE49-F238E27FC236}">
                <a16:creationId xmlns:a16="http://schemas.microsoft.com/office/drawing/2014/main" id="{6A7039D1-DEAC-7447-804C-5040AF7F5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BC3E0-71E1-597D-3DB7-AE5C2ADDCEF1}"/>
              </a:ext>
            </a:extLst>
          </p:cNvPr>
          <p:cNvSpPr>
            <a:spLocks noGrp="1"/>
          </p:cNvSpPr>
          <p:nvPr>
            <p:ph type="sldNum" sz="quarter" idx="12"/>
          </p:nvPr>
        </p:nvSpPr>
        <p:spPr/>
        <p:txBody>
          <a:bodyPr/>
          <a:lstStyle/>
          <a:p>
            <a:fld id="{E35FC0BB-B1A6-7345-9169-AE89D2EB85B8}" type="slidenum">
              <a:rPr lang="en-US" smtClean="0"/>
              <a:t>‹#›</a:t>
            </a:fld>
            <a:endParaRPr lang="en-US"/>
          </a:p>
        </p:txBody>
      </p:sp>
    </p:spTree>
    <p:extLst>
      <p:ext uri="{BB962C8B-B14F-4D97-AF65-F5344CB8AC3E}">
        <p14:creationId xmlns:p14="http://schemas.microsoft.com/office/powerpoint/2010/main" val="1891444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EECD18-F108-A474-4E64-8C440D24211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1011692-CB04-CDB7-2BD0-1CC58CB84F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DCE2A5-A7D4-2D87-2B82-AB134FBE5C86}"/>
              </a:ext>
            </a:extLst>
          </p:cNvPr>
          <p:cNvSpPr>
            <a:spLocks noGrp="1"/>
          </p:cNvSpPr>
          <p:nvPr>
            <p:ph type="dt" sz="half" idx="10"/>
          </p:nvPr>
        </p:nvSpPr>
        <p:spPr/>
        <p:txBody>
          <a:bodyPr/>
          <a:lstStyle/>
          <a:p>
            <a:fld id="{8D3ADD6A-C7A1-464A-A798-25674FD4529E}" type="datetimeFigureOut">
              <a:rPr lang="en-US" smtClean="0"/>
              <a:t>10/9/25</a:t>
            </a:fld>
            <a:endParaRPr lang="en-US"/>
          </a:p>
        </p:txBody>
      </p:sp>
      <p:sp>
        <p:nvSpPr>
          <p:cNvPr id="5" name="Footer Placeholder 4">
            <a:extLst>
              <a:ext uri="{FF2B5EF4-FFF2-40B4-BE49-F238E27FC236}">
                <a16:creationId xmlns:a16="http://schemas.microsoft.com/office/drawing/2014/main" id="{3661627F-7A42-54F3-18DD-3E7F0BA8D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32562-41E7-E564-CEEB-DF256F73BDB2}"/>
              </a:ext>
            </a:extLst>
          </p:cNvPr>
          <p:cNvSpPr>
            <a:spLocks noGrp="1"/>
          </p:cNvSpPr>
          <p:nvPr>
            <p:ph type="sldNum" sz="quarter" idx="12"/>
          </p:nvPr>
        </p:nvSpPr>
        <p:spPr/>
        <p:txBody>
          <a:bodyPr/>
          <a:lstStyle/>
          <a:p>
            <a:fld id="{E35FC0BB-B1A6-7345-9169-AE89D2EB85B8}" type="slidenum">
              <a:rPr lang="en-US" smtClean="0"/>
              <a:t>‹#›</a:t>
            </a:fld>
            <a:endParaRPr lang="en-US"/>
          </a:p>
        </p:txBody>
      </p:sp>
    </p:spTree>
    <p:extLst>
      <p:ext uri="{BB962C8B-B14F-4D97-AF65-F5344CB8AC3E}">
        <p14:creationId xmlns:p14="http://schemas.microsoft.com/office/powerpoint/2010/main" val="183622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5113-3CDE-E47B-407C-31BD4D2E17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E205AB7-E959-463B-957E-97C53CFA39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6B6028-4F37-B316-38B8-66379232A347}"/>
              </a:ext>
            </a:extLst>
          </p:cNvPr>
          <p:cNvSpPr>
            <a:spLocks noGrp="1"/>
          </p:cNvSpPr>
          <p:nvPr>
            <p:ph type="dt" sz="half" idx="10"/>
          </p:nvPr>
        </p:nvSpPr>
        <p:spPr/>
        <p:txBody>
          <a:bodyPr/>
          <a:lstStyle/>
          <a:p>
            <a:fld id="{8D3ADD6A-C7A1-464A-A798-25674FD4529E}" type="datetimeFigureOut">
              <a:rPr lang="en-US" smtClean="0"/>
              <a:t>10/9/25</a:t>
            </a:fld>
            <a:endParaRPr lang="en-US"/>
          </a:p>
        </p:txBody>
      </p:sp>
      <p:sp>
        <p:nvSpPr>
          <p:cNvPr id="5" name="Footer Placeholder 4">
            <a:extLst>
              <a:ext uri="{FF2B5EF4-FFF2-40B4-BE49-F238E27FC236}">
                <a16:creationId xmlns:a16="http://schemas.microsoft.com/office/drawing/2014/main" id="{E81F023A-72DF-B880-5B4A-7A85A08D0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2E486-E06A-C9A7-8B8F-D37CBFE57869}"/>
              </a:ext>
            </a:extLst>
          </p:cNvPr>
          <p:cNvSpPr>
            <a:spLocks noGrp="1"/>
          </p:cNvSpPr>
          <p:nvPr>
            <p:ph type="sldNum" sz="quarter" idx="12"/>
          </p:nvPr>
        </p:nvSpPr>
        <p:spPr/>
        <p:txBody>
          <a:bodyPr/>
          <a:lstStyle/>
          <a:p>
            <a:fld id="{E35FC0BB-B1A6-7345-9169-AE89D2EB85B8}" type="slidenum">
              <a:rPr lang="en-US" smtClean="0"/>
              <a:t>‹#›</a:t>
            </a:fld>
            <a:endParaRPr lang="en-US"/>
          </a:p>
        </p:txBody>
      </p:sp>
    </p:spTree>
    <p:extLst>
      <p:ext uri="{BB962C8B-B14F-4D97-AF65-F5344CB8AC3E}">
        <p14:creationId xmlns:p14="http://schemas.microsoft.com/office/powerpoint/2010/main" val="17258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8FC43-0024-CEB8-8369-6F235441365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1C0E4D-473E-E64B-3AFB-45FECE0E08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B1F3F2C-F10A-116D-B2B6-0DC6C83C7214}"/>
              </a:ext>
            </a:extLst>
          </p:cNvPr>
          <p:cNvSpPr>
            <a:spLocks noGrp="1"/>
          </p:cNvSpPr>
          <p:nvPr>
            <p:ph type="dt" sz="half" idx="10"/>
          </p:nvPr>
        </p:nvSpPr>
        <p:spPr/>
        <p:txBody>
          <a:bodyPr/>
          <a:lstStyle/>
          <a:p>
            <a:fld id="{8D3ADD6A-C7A1-464A-A798-25674FD4529E}" type="datetimeFigureOut">
              <a:rPr lang="en-US" smtClean="0"/>
              <a:t>10/9/25</a:t>
            </a:fld>
            <a:endParaRPr lang="en-US"/>
          </a:p>
        </p:txBody>
      </p:sp>
      <p:sp>
        <p:nvSpPr>
          <p:cNvPr id="5" name="Footer Placeholder 4">
            <a:extLst>
              <a:ext uri="{FF2B5EF4-FFF2-40B4-BE49-F238E27FC236}">
                <a16:creationId xmlns:a16="http://schemas.microsoft.com/office/drawing/2014/main" id="{7B5CCA25-50D2-4292-46F6-175C672C1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3F87E-DABD-3DF9-D899-A18E4C4ADEAC}"/>
              </a:ext>
            </a:extLst>
          </p:cNvPr>
          <p:cNvSpPr>
            <a:spLocks noGrp="1"/>
          </p:cNvSpPr>
          <p:nvPr>
            <p:ph type="sldNum" sz="quarter" idx="12"/>
          </p:nvPr>
        </p:nvSpPr>
        <p:spPr/>
        <p:txBody>
          <a:bodyPr/>
          <a:lstStyle/>
          <a:p>
            <a:fld id="{E35FC0BB-B1A6-7345-9169-AE89D2EB85B8}" type="slidenum">
              <a:rPr lang="en-US" smtClean="0"/>
              <a:t>‹#›</a:t>
            </a:fld>
            <a:endParaRPr lang="en-US"/>
          </a:p>
        </p:txBody>
      </p:sp>
    </p:spTree>
    <p:extLst>
      <p:ext uri="{BB962C8B-B14F-4D97-AF65-F5344CB8AC3E}">
        <p14:creationId xmlns:p14="http://schemas.microsoft.com/office/powerpoint/2010/main" val="501536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74C02-030C-80D0-5005-F737262C5A3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EFE7213-6177-6C26-4F34-DBF1D453172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FB8FC7-181E-ED1B-4ABF-49931CB2F1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C47D3F1-8062-6951-A327-3B21579113D2}"/>
              </a:ext>
            </a:extLst>
          </p:cNvPr>
          <p:cNvSpPr>
            <a:spLocks noGrp="1"/>
          </p:cNvSpPr>
          <p:nvPr>
            <p:ph type="dt" sz="half" idx="10"/>
          </p:nvPr>
        </p:nvSpPr>
        <p:spPr/>
        <p:txBody>
          <a:bodyPr/>
          <a:lstStyle/>
          <a:p>
            <a:fld id="{8D3ADD6A-C7A1-464A-A798-25674FD4529E}" type="datetimeFigureOut">
              <a:rPr lang="en-US" smtClean="0"/>
              <a:t>10/9/25</a:t>
            </a:fld>
            <a:endParaRPr lang="en-US"/>
          </a:p>
        </p:txBody>
      </p:sp>
      <p:sp>
        <p:nvSpPr>
          <p:cNvPr id="6" name="Footer Placeholder 5">
            <a:extLst>
              <a:ext uri="{FF2B5EF4-FFF2-40B4-BE49-F238E27FC236}">
                <a16:creationId xmlns:a16="http://schemas.microsoft.com/office/drawing/2014/main" id="{F3DD4497-7D76-C719-8B04-B1E4CB7D05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55729-E88B-74D6-939B-90D1F4127363}"/>
              </a:ext>
            </a:extLst>
          </p:cNvPr>
          <p:cNvSpPr>
            <a:spLocks noGrp="1"/>
          </p:cNvSpPr>
          <p:nvPr>
            <p:ph type="sldNum" sz="quarter" idx="12"/>
          </p:nvPr>
        </p:nvSpPr>
        <p:spPr/>
        <p:txBody>
          <a:bodyPr/>
          <a:lstStyle/>
          <a:p>
            <a:fld id="{E35FC0BB-B1A6-7345-9169-AE89D2EB85B8}" type="slidenum">
              <a:rPr lang="en-US" smtClean="0"/>
              <a:t>‹#›</a:t>
            </a:fld>
            <a:endParaRPr lang="en-US"/>
          </a:p>
        </p:txBody>
      </p:sp>
    </p:spTree>
    <p:extLst>
      <p:ext uri="{BB962C8B-B14F-4D97-AF65-F5344CB8AC3E}">
        <p14:creationId xmlns:p14="http://schemas.microsoft.com/office/powerpoint/2010/main" val="9972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E406-C21E-8CB9-E363-A25FCD88408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977C804-A17F-C085-3584-43416F0257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90A22F4-077B-B5B0-1CE3-59E095C4BCA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1E0191D-521E-3D86-37F1-78A14F8359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740FE6-BA66-EC42-29CD-AB0959A2F6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77EF66C-1903-BD62-4295-E48A422D1CB1}"/>
              </a:ext>
            </a:extLst>
          </p:cNvPr>
          <p:cNvSpPr>
            <a:spLocks noGrp="1"/>
          </p:cNvSpPr>
          <p:nvPr>
            <p:ph type="dt" sz="half" idx="10"/>
          </p:nvPr>
        </p:nvSpPr>
        <p:spPr/>
        <p:txBody>
          <a:bodyPr/>
          <a:lstStyle/>
          <a:p>
            <a:fld id="{8D3ADD6A-C7A1-464A-A798-25674FD4529E}" type="datetimeFigureOut">
              <a:rPr lang="en-US" smtClean="0"/>
              <a:t>10/9/25</a:t>
            </a:fld>
            <a:endParaRPr lang="en-US"/>
          </a:p>
        </p:txBody>
      </p:sp>
      <p:sp>
        <p:nvSpPr>
          <p:cNvPr id="8" name="Footer Placeholder 7">
            <a:extLst>
              <a:ext uri="{FF2B5EF4-FFF2-40B4-BE49-F238E27FC236}">
                <a16:creationId xmlns:a16="http://schemas.microsoft.com/office/drawing/2014/main" id="{6E5D46DE-3B2B-05C4-67A3-B09A4A1D6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2D8733-49B3-FF57-F6FA-51A575ED87E9}"/>
              </a:ext>
            </a:extLst>
          </p:cNvPr>
          <p:cNvSpPr>
            <a:spLocks noGrp="1"/>
          </p:cNvSpPr>
          <p:nvPr>
            <p:ph type="sldNum" sz="quarter" idx="12"/>
          </p:nvPr>
        </p:nvSpPr>
        <p:spPr/>
        <p:txBody>
          <a:bodyPr/>
          <a:lstStyle/>
          <a:p>
            <a:fld id="{E35FC0BB-B1A6-7345-9169-AE89D2EB85B8}" type="slidenum">
              <a:rPr lang="en-US" smtClean="0"/>
              <a:t>‹#›</a:t>
            </a:fld>
            <a:endParaRPr lang="en-US"/>
          </a:p>
        </p:txBody>
      </p:sp>
    </p:spTree>
    <p:extLst>
      <p:ext uri="{BB962C8B-B14F-4D97-AF65-F5344CB8AC3E}">
        <p14:creationId xmlns:p14="http://schemas.microsoft.com/office/powerpoint/2010/main" val="178340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012C5-76C5-DD5B-AF74-654B48A0092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8F944F6-3CA0-5E31-5494-9792EAAE0775}"/>
              </a:ext>
            </a:extLst>
          </p:cNvPr>
          <p:cNvSpPr>
            <a:spLocks noGrp="1"/>
          </p:cNvSpPr>
          <p:nvPr>
            <p:ph type="dt" sz="half" idx="10"/>
          </p:nvPr>
        </p:nvSpPr>
        <p:spPr/>
        <p:txBody>
          <a:bodyPr/>
          <a:lstStyle/>
          <a:p>
            <a:fld id="{8D3ADD6A-C7A1-464A-A798-25674FD4529E}" type="datetimeFigureOut">
              <a:rPr lang="en-US" smtClean="0"/>
              <a:t>10/9/25</a:t>
            </a:fld>
            <a:endParaRPr lang="en-US"/>
          </a:p>
        </p:txBody>
      </p:sp>
      <p:sp>
        <p:nvSpPr>
          <p:cNvPr id="4" name="Footer Placeholder 3">
            <a:extLst>
              <a:ext uri="{FF2B5EF4-FFF2-40B4-BE49-F238E27FC236}">
                <a16:creationId xmlns:a16="http://schemas.microsoft.com/office/drawing/2014/main" id="{306138D2-8B40-3A1E-719E-92FC8D5053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FFBD75-6855-186B-B2B3-A876AAD130A5}"/>
              </a:ext>
            </a:extLst>
          </p:cNvPr>
          <p:cNvSpPr>
            <a:spLocks noGrp="1"/>
          </p:cNvSpPr>
          <p:nvPr>
            <p:ph type="sldNum" sz="quarter" idx="12"/>
          </p:nvPr>
        </p:nvSpPr>
        <p:spPr/>
        <p:txBody>
          <a:bodyPr/>
          <a:lstStyle/>
          <a:p>
            <a:fld id="{E35FC0BB-B1A6-7345-9169-AE89D2EB85B8}" type="slidenum">
              <a:rPr lang="en-US" smtClean="0"/>
              <a:t>‹#›</a:t>
            </a:fld>
            <a:endParaRPr lang="en-US"/>
          </a:p>
        </p:txBody>
      </p:sp>
    </p:spTree>
    <p:extLst>
      <p:ext uri="{BB962C8B-B14F-4D97-AF65-F5344CB8AC3E}">
        <p14:creationId xmlns:p14="http://schemas.microsoft.com/office/powerpoint/2010/main" val="406905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F57493-E7B0-5C4E-FF74-63C963A6F0F1}"/>
              </a:ext>
            </a:extLst>
          </p:cNvPr>
          <p:cNvSpPr>
            <a:spLocks noGrp="1"/>
          </p:cNvSpPr>
          <p:nvPr>
            <p:ph type="dt" sz="half" idx="10"/>
          </p:nvPr>
        </p:nvSpPr>
        <p:spPr/>
        <p:txBody>
          <a:bodyPr/>
          <a:lstStyle/>
          <a:p>
            <a:fld id="{8D3ADD6A-C7A1-464A-A798-25674FD4529E}" type="datetimeFigureOut">
              <a:rPr lang="en-US" smtClean="0"/>
              <a:t>10/9/25</a:t>
            </a:fld>
            <a:endParaRPr lang="en-US"/>
          </a:p>
        </p:txBody>
      </p:sp>
      <p:sp>
        <p:nvSpPr>
          <p:cNvPr id="3" name="Footer Placeholder 2">
            <a:extLst>
              <a:ext uri="{FF2B5EF4-FFF2-40B4-BE49-F238E27FC236}">
                <a16:creationId xmlns:a16="http://schemas.microsoft.com/office/drawing/2014/main" id="{B9C54A12-3066-BC8A-7D75-896F824084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F8F001-0917-F369-F37D-990AC2812D47}"/>
              </a:ext>
            </a:extLst>
          </p:cNvPr>
          <p:cNvSpPr>
            <a:spLocks noGrp="1"/>
          </p:cNvSpPr>
          <p:nvPr>
            <p:ph type="sldNum" sz="quarter" idx="12"/>
          </p:nvPr>
        </p:nvSpPr>
        <p:spPr/>
        <p:txBody>
          <a:bodyPr/>
          <a:lstStyle/>
          <a:p>
            <a:fld id="{E35FC0BB-B1A6-7345-9169-AE89D2EB85B8}" type="slidenum">
              <a:rPr lang="en-US" smtClean="0"/>
              <a:t>‹#›</a:t>
            </a:fld>
            <a:endParaRPr lang="en-US"/>
          </a:p>
        </p:txBody>
      </p:sp>
    </p:spTree>
    <p:extLst>
      <p:ext uri="{BB962C8B-B14F-4D97-AF65-F5344CB8AC3E}">
        <p14:creationId xmlns:p14="http://schemas.microsoft.com/office/powerpoint/2010/main" val="3911419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56A6F-C893-DDC9-3EF0-2CB2C0624E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95CBE24-9913-848C-E429-E60493A2E1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1EE7CE-422F-6148-8651-EAB316D50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0E0251-F78B-4FE6-DACA-10EA4DC5A4D8}"/>
              </a:ext>
            </a:extLst>
          </p:cNvPr>
          <p:cNvSpPr>
            <a:spLocks noGrp="1"/>
          </p:cNvSpPr>
          <p:nvPr>
            <p:ph type="dt" sz="half" idx="10"/>
          </p:nvPr>
        </p:nvSpPr>
        <p:spPr/>
        <p:txBody>
          <a:bodyPr/>
          <a:lstStyle/>
          <a:p>
            <a:fld id="{8D3ADD6A-C7A1-464A-A798-25674FD4529E}" type="datetimeFigureOut">
              <a:rPr lang="en-US" smtClean="0"/>
              <a:t>10/9/25</a:t>
            </a:fld>
            <a:endParaRPr lang="en-US"/>
          </a:p>
        </p:txBody>
      </p:sp>
      <p:sp>
        <p:nvSpPr>
          <p:cNvPr id="6" name="Footer Placeholder 5">
            <a:extLst>
              <a:ext uri="{FF2B5EF4-FFF2-40B4-BE49-F238E27FC236}">
                <a16:creationId xmlns:a16="http://schemas.microsoft.com/office/drawing/2014/main" id="{3D69BBAD-14B6-2DD6-E3F3-C39E8B206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EAA5B9-9B17-3C5A-F6A9-18E6EB406AAF}"/>
              </a:ext>
            </a:extLst>
          </p:cNvPr>
          <p:cNvSpPr>
            <a:spLocks noGrp="1"/>
          </p:cNvSpPr>
          <p:nvPr>
            <p:ph type="sldNum" sz="quarter" idx="12"/>
          </p:nvPr>
        </p:nvSpPr>
        <p:spPr/>
        <p:txBody>
          <a:bodyPr/>
          <a:lstStyle/>
          <a:p>
            <a:fld id="{E35FC0BB-B1A6-7345-9169-AE89D2EB85B8}" type="slidenum">
              <a:rPr lang="en-US" smtClean="0"/>
              <a:t>‹#›</a:t>
            </a:fld>
            <a:endParaRPr lang="en-US"/>
          </a:p>
        </p:txBody>
      </p:sp>
    </p:spTree>
    <p:extLst>
      <p:ext uri="{BB962C8B-B14F-4D97-AF65-F5344CB8AC3E}">
        <p14:creationId xmlns:p14="http://schemas.microsoft.com/office/powerpoint/2010/main" val="2278628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7FB5-C178-7799-A3A8-EF235E5DEA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59B4F1E-9842-1FEF-1094-31EF9FA6BE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80C97A-2D0C-19BD-4238-4330E000A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FD033E-D698-4EB1-28F6-6CB53331C1D2}"/>
              </a:ext>
            </a:extLst>
          </p:cNvPr>
          <p:cNvSpPr>
            <a:spLocks noGrp="1"/>
          </p:cNvSpPr>
          <p:nvPr>
            <p:ph type="dt" sz="half" idx="10"/>
          </p:nvPr>
        </p:nvSpPr>
        <p:spPr/>
        <p:txBody>
          <a:bodyPr/>
          <a:lstStyle/>
          <a:p>
            <a:fld id="{8D3ADD6A-C7A1-464A-A798-25674FD4529E}" type="datetimeFigureOut">
              <a:rPr lang="en-US" smtClean="0"/>
              <a:t>10/9/25</a:t>
            </a:fld>
            <a:endParaRPr lang="en-US"/>
          </a:p>
        </p:txBody>
      </p:sp>
      <p:sp>
        <p:nvSpPr>
          <p:cNvPr id="6" name="Footer Placeholder 5">
            <a:extLst>
              <a:ext uri="{FF2B5EF4-FFF2-40B4-BE49-F238E27FC236}">
                <a16:creationId xmlns:a16="http://schemas.microsoft.com/office/drawing/2014/main" id="{DF2A0366-098F-6317-8C05-AC63295E5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0BE89-61F3-8555-C3F6-4930CDDFF06A}"/>
              </a:ext>
            </a:extLst>
          </p:cNvPr>
          <p:cNvSpPr>
            <a:spLocks noGrp="1"/>
          </p:cNvSpPr>
          <p:nvPr>
            <p:ph type="sldNum" sz="quarter" idx="12"/>
          </p:nvPr>
        </p:nvSpPr>
        <p:spPr/>
        <p:txBody>
          <a:bodyPr/>
          <a:lstStyle/>
          <a:p>
            <a:fld id="{E35FC0BB-B1A6-7345-9169-AE89D2EB85B8}" type="slidenum">
              <a:rPr lang="en-US" smtClean="0"/>
              <a:t>‹#›</a:t>
            </a:fld>
            <a:endParaRPr lang="en-US"/>
          </a:p>
        </p:txBody>
      </p:sp>
    </p:spTree>
    <p:extLst>
      <p:ext uri="{BB962C8B-B14F-4D97-AF65-F5344CB8AC3E}">
        <p14:creationId xmlns:p14="http://schemas.microsoft.com/office/powerpoint/2010/main" val="290023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8138AE-9F24-6AC5-C49C-9D24CE2B7C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4811BCC-84E4-4F15-4F63-8BA489358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D216A6-8290-B0DC-8083-67B1B801AB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ADD6A-C7A1-464A-A798-25674FD4529E}" type="datetimeFigureOut">
              <a:rPr lang="en-US" smtClean="0"/>
              <a:t>10/9/25</a:t>
            </a:fld>
            <a:endParaRPr lang="en-US"/>
          </a:p>
        </p:txBody>
      </p:sp>
      <p:sp>
        <p:nvSpPr>
          <p:cNvPr id="5" name="Footer Placeholder 4">
            <a:extLst>
              <a:ext uri="{FF2B5EF4-FFF2-40B4-BE49-F238E27FC236}">
                <a16:creationId xmlns:a16="http://schemas.microsoft.com/office/drawing/2014/main" id="{88405784-0D29-3FA2-FEDF-1F39579E5B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B47204-D7E9-95AE-3201-4CADA2530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FC0BB-B1A6-7345-9169-AE89D2EB85B8}" type="slidenum">
              <a:rPr lang="en-US" smtClean="0"/>
              <a:t>‹#›</a:t>
            </a:fld>
            <a:endParaRPr lang="en-US"/>
          </a:p>
        </p:txBody>
      </p:sp>
    </p:spTree>
    <p:extLst>
      <p:ext uri="{BB962C8B-B14F-4D97-AF65-F5344CB8AC3E}">
        <p14:creationId xmlns:p14="http://schemas.microsoft.com/office/powerpoint/2010/main" val="182448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401B-A18F-E031-2BD6-02659E36BFEC}"/>
              </a:ext>
            </a:extLst>
          </p:cNvPr>
          <p:cNvSpPr>
            <a:spLocks noGrp="1"/>
          </p:cNvSpPr>
          <p:nvPr>
            <p:ph type="ctrTitle"/>
          </p:nvPr>
        </p:nvSpPr>
        <p:spPr>
          <a:xfrm>
            <a:off x="482008" y="1073279"/>
            <a:ext cx="7036982" cy="2834482"/>
          </a:xfrm>
        </p:spPr>
        <p:txBody>
          <a:bodyPr>
            <a:normAutofit fontScale="90000"/>
          </a:bodyPr>
          <a:lstStyle/>
          <a:p>
            <a:r>
              <a:rPr lang="en-NZ" sz="6700" kern="0" dirty="0">
                <a:solidFill>
                  <a:srgbClr val="C00000"/>
                </a:solidFill>
                <a:effectLst/>
                <a:ea typeface="Times New Roman" panose="02020603050405020304" pitchFamily="18" charset="0"/>
                <a:cs typeface="Times New Roman" panose="02020603050405020304" pitchFamily="18" charset="0"/>
              </a:rPr>
              <a:t>Nobel Prize </a:t>
            </a:r>
            <a:br>
              <a:rPr lang="en-NZ" sz="6700" kern="0" dirty="0">
                <a:solidFill>
                  <a:srgbClr val="C00000"/>
                </a:solidFill>
                <a:effectLst/>
                <a:ea typeface="Times New Roman" panose="02020603050405020304" pitchFamily="18" charset="0"/>
                <a:cs typeface="Times New Roman" panose="02020603050405020304" pitchFamily="18" charset="0"/>
              </a:rPr>
            </a:br>
            <a:r>
              <a:rPr lang="en-NZ" sz="6700" kern="0" dirty="0">
                <a:solidFill>
                  <a:srgbClr val="C00000"/>
                </a:solidFill>
                <a:effectLst/>
                <a:ea typeface="Times New Roman" panose="02020603050405020304" pitchFamily="18" charset="0"/>
                <a:cs typeface="Times New Roman" panose="02020603050405020304" pitchFamily="18" charset="0"/>
              </a:rPr>
              <a:t>in Physiology </a:t>
            </a:r>
            <a:br>
              <a:rPr lang="en-NZ" sz="6700" kern="0" dirty="0">
                <a:solidFill>
                  <a:srgbClr val="C00000"/>
                </a:solidFill>
                <a:effectLst/>
                <a:ea typeface="Times New Roman" panose="02020603050405020304" pitchFamily="18" charset="0"/>
                <a:cs typeface="Times New Roman" panose="02020603050405020304" pitchFamily="18" charset="0"/>
              </a:rPr>
            </a:br>
            <a:r>
              <a:rPr lang="en-NZ" sz="6700" kern="0" dirty="0">
                <a:solidFill>
                  <a:srgbClr val="C00000"/>
                </a:solidFill>
                <a:effectLst/>
                <a:ea typeface="Times New Roman" panose="02020603050405020304" pitchFamily="18" charset="0"/>
                <a:cs typeface="Times New Roman" panose="02020603050405020304" pitchFamily="18" charset="0"/>
              </a:rPr>
              <a:t>or Medicine 2025</a:t>
            </a:r>
            <a:endParaRPr lang="en-US" dirty="0">
              <a:solidFill>
                <a:srgbClr val="C00000"/>
              </a:solidFill>
            </a:endParaRPr>
          </a:p>
        </p:txBody>
      </p:sp>
      <p:sp>
        <p:nvSpPr>
          <p:cNvPr id="3" name="Subtitle 2">
            <a:extLst>
              <a:ext uri="{FF2B5EF4-FFF2-40B4-BE49-F238E27FC236}">
                <a16:creationId xmlns:a16="http://schemas.microsoft.com/office/drawing/2014/main" id="{B4EDF905-1BED-DFCD-B1FA-1C8D50E9E918}"/>
              </a:ext>
            </a:extLst>
          </p:cNvPr>
          <p:cNvSpPr>
            <a:spLocks noGrp="1"/>
          </p:cNvSpPr>
          <p:nvPr>
            <p:ph type="subTitle" idx="1"/>
          </p:nvPr>
        </p:nvSpPr>
        <p:spPr>
          <a:xfrm>
            <a:off x="482009" y="4514776"/>
            <a:ext cx="7036981" cy="1269945"/>
          </a:xfrm>
        </p:spPr>
        <p:txBody>
          <a:bodyPr>
            <a:normAutofit/>
          </a:bodyPr>
          <a:lstStyle/>
          <a:p>
            <a:r>
              <a:rPr lang="en-NZ" sz="4400" dirty="0">
                <a:latin typeface="Calibri" panose="020F0502020204030204" pitchFamily="34" charset="0"/>
                <a:ea typeface="Calibri" panose="020F0502020204030204" pitchFamily="34" charset="0"/>
                <a:cs typeface="Times New Roman" panose="02020603050405020304" pitchFamily="18" charset="0"/>
              </a:rPr>
              <a:t>P</a:t>
            </a:r>
            <a:r>
              <a:rPr lang="en-NZ" sz="4400" dirty="0">
                <a:effectLst/>
                <a:latin typeface="Calibri" panose="020F0502020204030204" pitchFamily="34" charset="0"/>
                <a:ea typeface="Calibri" panose="020F0502020204030204" pitchFamily="34" charset="0"/>
                <a:cs typeface="Times New Roman" panose="02020603050405020304" pitchFamily="18" charset="0"/>
              </a:rPr>
              <a:t>eripheral immune tolerance </a:t>
            </a:r>
            <a:endParaRPr lang="en-US" sz="4400" dirty="0"/>
          </a:p>
        </p:txBody>
      </p:sp>
      <p:pic>
        <p:nvPicPr>
          <p:cNvPr id="4098" name="Picture 2" descr="Nobel Prize medal - Wikipedia">
            <a:extLst>
              <a:ext uri="{FF2B5EF4-FFF2-40B4-BE49-F238E27FC236}">
                <a16:creationId xmlns:a16="http://schemas.microsoft.com/office/drawing/2014/main" id="{80E68533-4808-5EF9-095D-E13D2812F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991" y="1215157"/>
            <a:ext cx="4191000" cy="412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832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5FB7-42C1-17A0-D488-12897BBA7696}"/>
              </a:ext>
            </a:extLst>
          </p:cNvPr>
          <p:cNvSpPr>
            <a:spLocks noGrp="1"/>
          </p:cNvSpPr>
          <p:nvPr>
            <p:ph type="title"/>
          </p:nvPr>
        </p:nvSpPr>
        <p:spPr>
          <a:xfrm>
            <a:off x="838200" y="93746"/>
            <a:ext cx="10515600" cy="854844"/>
          </a:xfrm>
        </p:spPr>
        <p:txBody>
          <a:bodyPr>
            <a:normAutofit/>
          </a:bodyPr>
          <a:lstStyle/>
          <a:p>
            <a:r>
              <a:rPr lang="en-US" dirty="0">
                <a:solidFill>
                  <a:srgbClr val="C00000"/>
                </a:solidFill>
              </a:rPr>
              <a:t>2001 </a:t>
            </a:r>
            <a:r>
              <a:rPr lang="en-NZ" dirty="0">
                <a:solidFill>
                  <a:srgbClr val="C00000"/>
                </a:solidFill>
                <a:effectLst/>
                <a:ea typeface="Calibri" panose="020F0502020204030204" pitchFamily="34" charset="0"/>
              </a:rPr>
              <a:t>Mary </a:t>
            </a:r>
            <a:r>
              <a:rPr lang="en-NZ" dirty="0" err="1">
                <a:solidFill>
                  <a:srgbClr val="C00000"/>
                </a:solidFill>
                <a:effectLst/>
                <a:ea typeface="Calibri" panose="020F0502020204030204" pitchFamily="34" charset="0"/>
              </a:rPr>
              <a:t>Brunkow</a:t>
            </a:r>
            <a:r>
              <a:rPr lang="en-NZ" dirty="0">
                <a:solidFill>
                  <a:srgbClr val="C00000"/>
                </a:solidFill>
                <a:effectLst/>
                <a:ea typeface="Calibri" panose="020F0502020204030204" pitchFamily="34" charset="0"/>
              </a:rPr>
              <a:t> and Fred Ramsdell </a:t>
            </a:r>
            <a:endParaRPr lang="en-US" dirty="0">
              <a:solidFill>
                <a:srgbClr val="C00000"/>
              </a:solidFill>
            </a:endParaRPr>
          </a:p>
        </p:txBody>
      </p:sp>
      <p:pic>
        <p:nvPicPr>
          <p:cNvPr id="9" name="Picture 8">
            <a:extLst>
              <a:ext uri="{FF2B5EF4-FFF2-40B4-BE49-F238E27FC236}">
                <a16:creationId xmlns:a16="http://schemas.microsoft.com/office/drawing/2014/main" id="{8CEFC20D-D22F-7BA9-76F2-63835CBEF765}"/>
              </a:ext>
            </a:extLst>
          </p:cNvPr>
          <p:cNvPicPr>
            <a:picLocks noChangeAspect="1"/>
          </p:cNvPicPr>
          <p:nvPr/>
        </p:nvPicPr>
        <p:blipFill>
          <a:blip r:embed="rId3"/>
          <a:stretch>
            <a:fillRect/>
          </a:stretch>
        </p:blipFill>
        <p:spPr>
          <a:xfrm>
            <a:off x="1658679" y="1064395"/>
            <a:ext cx="7772400" cy="3511313"/>
          </a:xfrm>
          <a:prstGeom prst="rect">
            <a:avLst/>
          </a:prstGeom>
        </p:spPr>
      </p:pic>
      <p:sp>
        <p:nvSpPr>
          <p:cNvPr id="11" name="TextBox 10">
            <a:extLst>
              <a:ext uri="{FF2B5EF4-FFF2-40B4-BE49-F238E27FC236}">
                <a16:creationId xmlns:a16="http://schemas.microsoft.com/office/drawing/2014/main" id="{1F6CD2AD-B4A0-3F65-E6B4-EA6A894B750E}"/>
              </a:ext>
            </a:extLst>
          </p:cNvPr>
          <p:cNvSpPr txBox="1"/>
          <p:nvPr/>
        </p:nvSpPr>
        <p:spPr>
          <a:xfrm>
            <a:off x="552893" y="4691513"/>
            <a:ext cx="11100391" cy="1815882"/>
          </a:xfrm>
          <a:prstGeom prst="rect">
            <a:avLst/>
          </a:prstGeom>
          <a:noFill/>
        </p:spPr>
        <p:txBody>
          <a:bodyPr wrap="square" rtlCol="0">
            <a:spAutoFit/>
          </a:bodyPr>
          <a:lstStyle/>
          <a:p>
            <a:pPr marL="457200" indent="-457200">
              <a:buFont typeface="Arial" panose="020B0604020202020204" pitchFamily="34" charset="0"/>
              <a:buChar char="•"/>
            </a:pPr>
            <a:r>
              <a:rPr lang="en-NZ" sz="2800" dirty="0">
                <a:latin typeface="Calibri" panose="020F0502020204030204" pitchFamily="34" charset="0"/>
                <a:ea typeface="Times New Roman" panose="02020603050405020304" pitchFamily="18" charset="0"/>
              </a:rPr>
              <a:t>d</a:t>
            </a:r>
            <a:r>
              <a:rPr lang="en-NZ" sz="2800" dirty="0">
                <a:effectLst/>
                <a:latin typeface="Calibri" panose="020F0502020204030204" pitchFamily="34" charset="0"/>
                <a:ea typeface="Times New Roman" panose="02020603050405020304" pitchFamily="18" charset="0"/>
              </a:rPr>
              <a:t>iscovered that scurfy mice were particularly vulnerable to autoimmune diseases because they have a mutation in a gene named </a:t>
            </a:r>
            <a:r>
              <a:rPr lang="en-NZ" sz="2800" i="1" dirty="0">
                <a:effectLst/>
                <a:latin typeface="Calibri" panose="020F0502020204030204" pitchFamily="34" charset="0"/>
                <a:ea typeface="Times New Roman" panose="02020603050405020304" pitchFamily="18" charset="0"/>
              </a:rPr>
              <a:t>Foxp3</a:t>
            </a:r>
            <a:r>
              <a:rPr lang="en-NZ" sz="2800" dirty="0">
                <a:effectLst/>
                <a:latin typeface="Calibri" panose="020F0502020204030204" pitchFamily="34" charset="0"/>
                <a:ea typeface="Times New Roman" panose="02020603050405020304" pitchFamily="18" charset="0"/>
              </a:rPr>
              <a:t>. </a:t>
            </a:r>
          </a:p>
          <a:p>
            <a:pPr marL="457200" indent="-457200">
              <a:buFont typeface="Arial" panose="020B0604020202020204" pitchFamily="34" charset="0"/>
              <a:buChar char="•"/>
            </a:pPr>
            <a:r>
              <a:rPr lang="en-NZ" sz="2800" dirty="0">
                <a:effectLst/>
                <a:latin typeface="Calibri" panose="020F0502020204030204" pitchFamily="34" charset="0"/>
                <a:ea typeface="Times New Roman" panose="02020603050405020304" pitchFamily="18" charset="0"/>
              </a:rPr>
              <a:t>showed that mutations in the human equivalent of this gene cause a serious autoimmune disease, IPEX</a:t>
            </a:r>
            <a:endParaRPr lang="en-N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130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103C-143D-1BB1-BA1D-4A3576E23656}"/>
              </a:ext>
            </a:extLst>
          </p:cNvPr>
          <p:cNvSpPr>
            <a:spLocks noGrp="1"/>
          </p:cNvSpPr>
          <p:nvPr>
            <p:ph type="title"/>
          </p:nvPr>
        </p:nvSpPr>
        <p:spPr>
          <a:xfrm>
            <a:off x="536058" y="18255"/>
            <a:ext cx="6115493" cy="1325563"/>
          </a:xfrm>
        </p:spPr>
        <p:txBody>
          <a:bodyPr/>
          <a:lstStyle/>
          <a:p>
            <a:r>
              <a:rPr lang="en-US" dirty="0">
                <a:solidFill>
                  <a:srgbClr val="C00000"/>
                </a:solidFill>
              </a:rPr>
              <a:t>2003 Shimon </a:t>
            </a:r>
            <a:r>
              <a:rPr lang="en-US" dirty="0" err="1">
                <a:solidFill>
                  <a:srgbClr val="C00000"/>
                </a:solidFill>
              </a:rPr>
              <a:t>Sakaguchi</a:t>
            </a:r>
            <a:endParaRPr lang="en-US" dirty="0">
              <a:solidFill>
                <a:srgbClr val="C00000"/>
              </a:solidFill>
            </a:endParaRPr>
          </a:p>
        </p:txBody>
      </p:sp>
      <p:sp>
        <p:nvSpPr>
          <p:cNvPr id="3" name="Content Placeholder 2">
            <a:extLst>
              <a:ext uri="{FF2B5EF4-FFF2-40B4-BE49-F238E27FC236}">
                <a16:creationId xmlns:a16="http://schemas.microsoft.com/office/drawing/2014/main" id="{E223C2BA-22D8-1BA4-1CA9-C9CC378456AB}"/>
              </a:ext>
            </a:extLst>
          </p:cNvPr>
          <p:cNvSpPr>
            <a:spLocks noGrp="1"/>
          </p:cNvSpPr>
          <p:nvPr>
            <p:ph idx="1"/>
          </p:nvPr>
        </p:nvSpPr>
        <p:spPr>
          <a:xfrm>
            <a:off x="248536" y="1095518"/>
            <a:ext cx="6403015" cy="1771789"/>
          </a:xfrm>
        </p:spPr>
        <p:txBody>
          <a:bodyPr/>
          <a:lstStyle/>
          <a:p>
            <a:r>
              <a:rPr lang="en-US" dirty="0"/>
              <a:t>Linked the two discoveries</a:t>
            </a:r>
          </a:p>
          <a:p>
            <a:r>
              <a:rPr lang="en-NZ" dirty="0">
                <a:ea typeface="Times New Roman" panose="02020603050405020304" pitchFamily="18" charset="0"/>
              </a:rPr>
              <a:t>P</a:t>
            </a:r>
            <a:r>
              <a:rPr lang="en-NZ" dirty="0">
                <a:effectLst/>
                <a:ea typeface="Times New Roman" panose="02020603050405020304" pitchFamily="18" charset="0"/>
              </a:rPr>
              <a:t>roved that the </a:t>
            </a:r>
            <a:r>
              <a:rPr lang="en-NZ" i="1" dirty="0">
                <a:effectLst/>
                <a:ea typeface="Times New Roman" panose="02020603050405020304" pitchFamily="18" charset="0"/>
              </a:rPr>
              <a:t>Foxp3</a:t>
            </a:r>
            <a:r>
              <a:rPr lang="en-NZ" dirty="0">
                <a:effectLst/>
                <a:ea typeface="Times New Roman" panose="02020603050405020304" pitchFamily="18" charset="0"/>
              </a:rPr>
              <a:t> gene governs the development of the cells he identified in 1995. </a:t>
            </a:r>
          </a:p>
          <a:p>
            <a:endParaRPr lang="en-US" dirty="0"/>
          </a:p>
          <a:p>
            <a:endParaRPr lang="en-US" dirty="0"/>
          </a:p>
        </p:txBody>
      </p:sp>
      <p:pic>
        <p:nvPicPr>
          <p:cNvPr id="5" name="Picture 4">
            <a:extLst>
              <a:ext uri="{FF2B5EF4-FFF2-40B4-BE49-F238E27FC236}">
                <a16:creationId xmlns:a16="http://schemas.microsoft.com/office/drawing/2014/main" id="{C9BDE604-16C0-F14D-86D5-49AA08CB28A5}"/>
              </a:ext>
            </a:extLst>
          </p:cNvPr>
          <p:cNvPicPr>
            <a:picLocks noChangeAspect="1"/>
          </p:cNvPicPr>
          <p:nvPr/>
        </p:nvPicPr>
        <p:blipFill>
          <a:blip r:embed="rId3"/>
          <a:stretch>
            <a:fillRect/>
          </a:stretch>
        </p:blipFill>
        <p:spPr>
          <a:xfrm>
            <a:off x="6651551" y="-1"/>
            <a:ext cx="5540449" cy="4354009"/>
          </a:xfrm>
          <a:prstGeom prst="rect">
            <a:avLst/>
          </a:prstGeom>
        </p:spPr>
      </p:pic>
      <p:pic>
        <p:nvPicPr>
          <p:cNvPr id="7" name="Picture 6">
            <a:extLst>
              <a:ext uri="{FF2B5EF4-FFF2-40B4-BE49-F238E27FC236}">
                <a16:creationId xmlns:a16="http://schemas.microsoft.com/office/drawing/2014/main" id="{5D5ECD6D-99BA-B73C-5BFD-15F32EE7B86C}"/>
              </a:ext>
            </a:extLst>
          </p:cNvPr>
          <p:cNvPicPr>
            <a:picLocks noChangeAspect="1"/>
          </p:cNvPicPr>
          <p:nvPr/>
        </p:nvPicPr>
        <p:blipFill>
          <a:blip r:embed="rId4"/>
          <a:stretch>
            <a:fillRect/>
          </a:stretch>
        </p:blipFill>
        <p:spPr>
          <a:xfrm>
            <a:off x="1344575" y="2867307"/>
            <a:ext cx="4704203" cy="3972438"/>
          </a:xfrm>
          <a:prstGeom prst="rect">
            <a:avLst/>
          </a:prstGeom>
        </p:spPr>
      </p:pic>
      <p:sp>
        <p:nvSpPr>
          <p:cNvPr id="8" name="TextBox 7">
            <a:extLst>
              <a:ext uri="{FF2B5EF4-FFF2-40B4-BE49-F238E27FC236}">
                <a16:creationId xmlns:a16="http://schemas.microsoft.com/office/drawing/2014/main" id="{7030F25E-0D2A-3E66-06A0-BB1DB47F4532}"/>
              </a:ext>
            </a:extLst>
          </p:cNvPr>
          <p:cNvSpPr txBox="1"/>
          <p:nvPr/>
        </p:nvSpPr>
        <p:spPr>
          <a:xfrm>
            <a:off x="6143224" y="4848185"/>
            <a:ext cx="5727405" cy="1815882"/>
          </a:xfrm>
          <a:prstGeom prst="rect">
            <a:avLst/>
          </a:prstGeom>
          <a:noFill/>
        </p:spPr>
        <p:txBody>
          <a:bodyPr wrap="square" rtlCol="0">
            <a:spAutoFit/>
          </a:bodyPr>
          <a:lstStyle/>
          <a:p>
            <a:r>
              <a:rPr lang="en-NZ" sz="2800" dirty="0">
                <a:effectLst/>
                <a:ea typeface="Times New Roman" panose="02020603050405020304" pitchFamily="18" charset="0"/>
              </a:rPr>
              <a:t>These cells, now known as </a:t>
            </a:r>
            <a:r>
              <a:rPr lang="en-NZ" sz="2800" b="1" dirty="0">
                <a:effectLst/>
                <a:ea typeface="Times New Roman" panose="02020603050405020304" pitchFamily="18" charset="0"/>
              </a:rPr>
              <a:t>regulatory T cells,</a:t>
            </a:r>
            <a:r>
              <a:rPr lang="en-NZ" sz="2800" dirty="0">
                <a:effectLst/>
                <a:ea typeface="Times New Roman" panose="02020603050405020304" pitchFamily="18" charset="0"/>
              </a:rPr>
              <a:t> monitor other immune cells and ensure that our immune system tolerates our own tissues.</a:t>
            </a:r>
          </a:p>
        </p:txBody>
      </p:sp>
    </p:spTree>
    <p:extLst>
      <p:ext uri="{BB962C8B-B14F-4D97-AF65-F5344CB8AC3E}">
        <p14:creationId xmlns:p14="http://schemas.microsoft.com/office/powerpoint/2010/main" val="1720755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1318-3AC2-444C-9AEA-AE0B59CEB6F4}"/>
              </a:ext>
            </a:extLst>
          </p:cNvPr>
          <p:cNvSpPr>
            <a:spLocks noGrp="1"/>
          </p:cNvSpPr>
          <p:nvPr>
            <p:ph type="title"/>
          </p:nvPr>
        </p:nvSpPr>
        <p:spPr/>
        <p:txBody>
          <a:bodyPr/>
          <a:lstStyle/>
          <a:p>
            <a:r>
              <a:rPr lang="en-US" dirty="0">
                <a:solidFill>
                  <a:srgbClr val="C00000"/>
                </a:solidFill>
              </a:rPr>
              <a:t>Applications</a:t>
            </a:r>
          </a:p>
        </p:txBody>
      </p:sp>
      <p:sp>
        <p:nvSpPr>
          <p:cNvPr id="3" name="Content Placeholder 2">
            <a:extLst>
              <a:ext uri="{FF2B5EF4-FFF2-40B4-BE49-F238E27FC236}">
                <a16:creationId xmlns:a16="http://schemas.microsoft.com/office/drawing/2014/main" id="{1CD7DD6A-B6D6-2216-0D35-78A21B9B713D}"/>
              </a:ext>
            </a:extLst>
          </p:cNvPr>
          <p:cNvSpPr>
            <a:spLocks noGrp="1"/>
          </p:cNvSpPr>
          <p:nvPr>
            <p:ph idx="1"/>
          </p:nvPr>
        </p:nvSpPr>
        <p:spPr/>
        <p:txBody>
          <a:bodyPr/>
          <a:lstStyle/>
          <a:p>
            <a:pPr marL="0" indent="0">
              <a:buNone/>
            </a:pPr>
            <a:r>
              <a:rPr lang="en-NZ" dirty="0">
                <a:effectLst/>
                <a:ea typeface="Times New Roman" panose="02020603050405020304" pitchFamily="18" charset="0"/>
              </a:rPr>
              <a:t>The laureates’ discoveries </a:t>
            </a:r>
          </a:p>
          <a:p>
            <a:r>
              <a:rPr lang="en-NZ" dirty="0">
                <a:effectLst/>
                <a:ea typeface="Times New Roman" panose="02020603050405020304" pitchFamily="18" charset="0"/>
              </a:rPr>
              <a:t>launched the field of peripheral tolerance</a:t>
            </a:r>
          </a:p>
          <a:p>
            <a:r>
              <a:rPr lang="en-NZ" dirty="0">
                <a:ea typeface="Times New Roman" panose="02020603050405020304" pitchFamily="18" charset="0"/>
              </a:rPr>
              <a:t>a</a:t>
            </a:r>
            <a:r>
              <a:rPr lang="en-NZ" dirty="0">
                <a:effectLst/>
                <a:ea typeface="Times New Roman" panose="02020603050405020304" pitchFamily="18" charset="0"/>
              </a:rPr>
              <a:t>re spurring the development of medical treatments for cancer and autoimmune diseases. </a:t>
            </a:r>
          </a:p>
          <a:p>
            <a:r>
              <a:rPr lang="en-NZ" dirty="0">
                <a:effectLst/>
                <a:ea typeface="Times New Roman" panose="02020603050405020304" pitchFamily="18" charset="0"/>
              </a:rPr>
              <a:t>may also lead to more successful transplantations. </a:t>
            </a:r>
          </a:p>
          <a:p>
            <a:pPr marL="0" indent="0">
              <a:buNone/>
            </a:pPr>
            <a:endParaRPr lang="en-NZ" dirty="0">
              <a:ea typeface="Times New Roman" panose="02020603050405020304" pitchFamily="18" charset="0"/>
            </a:endParaRPr>
          </a:p>
          <a:p>
            <a:pPr marL="0" indent="0">
              <a:buNone/>
            </a:pPr>
            <a:r>
              <a:rPr lang="en-NZ" dirty="0">
                <a:effectLst/>
                <a:ea typeface="Times New Roman" panose="02020603050405020304" pitchFamily="18" charset="0"/>
              </a:rPr>
              <a:t>Several of these treatments are now undergoing clinical trials.</a:t>
            </a:r>
          </a:p>
          <a:p>
            <a:endParaRPr lang="en-US" dirty="0"/>
          </a:p>
        </p:txBody>
      </p:sp>
    </p:spTree>
    <p:extLst>
      <p:ext uri="{BB962C8B-B14F-4D97-AF65-F5344CB8AC3E}">
        <p14:creationId xmlns:p14="http://schemas.microsoft.com/office/powerpoint/2010/main" val="352754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BC4A2F-8363-EC51-018C-47BFE9A49590}"/>
              </a:ext>
            </a:extLst>
          </p:cNvPr>
          <p:cNvPicPr>
            <a:picLocks noChangeAspect="1"/>
          </p:cNvPicPr>
          <p:nvPr/>
        </p:nvPicPr>
        <p:blipFill>
          <a:blip r:embed="rId2"/>
          <a:stretch>
            <a:fillRect/>
          </a:stretch>
        </p:blipFill>
        <p:spPr>
          <a:xfrm>
            <a:off x="752079" y="0"/>
            <a:ext cx="10687842" cy="4113666"/>
          </a:xfrm>
          <a:prstGeom prst="rect">
            <a:avLst/>
          </a:prstGeom>
        </p:spPr>
      </p:pic>
      <p:sp>
        <p:nvSpPr>
          <p:cNvPr id="6" name="TextBox 5">
            <a:extLst>
              <a:ext uri="{FF2B5EF4-FFF2-40B4-BE49-F238E27FC236}">
                <a16:creationId xmlns:a16="http://schemas.microsoft.com/office/drawing/2014/main" id="{CF79D100-6B9C-F213-8C98-993AC2F36C0E}"/>
              </a:ext>
            </a:extLst>
          </p:cNvPr>
          <p:cNvSpPr txBox="1"/>
          <p:nvPr/>
        </p:nvSpPr>
        <p:spPr>
          <a:xfrm>
            <a:off x="752080" y="4529470"/>
            <a:ext cx="10687841" cy="2092881"/>
          </a:xfrm>
          <a:prstGeom prst="rect">
            <a:avLst/>
          </a:prstGeom>
          <a:noFill/>
        </p:spPr>
        <p:txBody>
          <a:bodyPr wrap="square" rtlCol="0">
            <a:spAutoFit/>
          </a:bodyPr>
          <a:lstStyle/>
          <a:p>
            <a:r>
              <a:rPr lang="en-NZ" sz="2800" dirty="0">
                <a:solidFill>
                  <a:srgbClr val="000000"/>
                </a:solidFill>
                <a:effectLst/>
                <a:latin typeface="Calibri" panose="020F0502020204030204" pitchFamily="34" charset="0"/>
                <a:ea typeface="Times New Roman" panose="02020603050405020304" pitchFamily="18" charset="0"/>
              </a:rPr>
              <a:t>These three scientists receive about $400,000 USD each for discovering how our immune system is kept in check. As well as spurring further research they have laid the groundwork for the development of new treatments for cancer and autoimmune diseases, amongst others. </a:t>
            </a:r>
            <a:endParaRPr lang="en-NZ" sz="2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8567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5FB7-42C1-17A0-D488-12897BBA7696}"/>
              </a:ext>
            </a:extLst>
          </p:cNvPr>
          <p:cNvSpPr>
            <a:spLocks noGrp="1"/>
          </p:cNvSpPr>
          <p:nvPr>
            <p:ph type="title"/>
          </p:nvPr>
        </p:nvSpPr>
        <p:spPr>
          <a:xfrm>
            <a:off x="838200" y="365125"/>
            <a:ext cx="7008628" cy="1325563"/>
          </a:xfrm>
        </p:spPr>
        <p:txBody>
          <a:bodyPr/>
          <a:lstStyle/>
          <a:p>
            <a:r>
              <a:rPr lang="en-US" dirty="0">
                <a:solidFill>
                  <a:srgbClr val="C00000"/>
                </a:solidFill>
              </a:rPr>
              <a:t>The Immune System</a:t>
            </a:r>
          </a:p>
        </p:txBody>
      </p:sp>
      <p:sp>
        <p:nvSpPr>
          <p:cNvPr id="3" name="Content Placeholder 2">
            <a:extLst>
              <a:ext uri="{FF2B5EF4-FFF2-40B4-BE49-F238E27FC236}">
                <a16:creationId xmlns:a16="http://schemas.microsoft.com/office/drawing/2014/main" id="{EE043072-DE81-33DD-C127-23DED1281168}"/>
              </a:ext>
            </a:extLst>
          </p:cNvPr>
          <p:cNvSpPr>
            <a:spLocks noGrp="1"/>
          </p:cNvSpPr>
          <p:nvPr>
            <p:ph idx="1"/>
          </p:nvPr>
        </p:nvSpPr>
        <p:spPr>
          <a:xfrm>
            <a:off x="838200" y="1825625"/>
            <a:ext cx="7008628" cy="4351338"/>
          </a:xfrm>
        </p:spPr>
        <p:txBody>
          <a:bodyPr/>
          <a:lstStyle/>
          <a:p>
            <a:r>
              <a:rPr lang="en-NZ" dirty="0">
                <a:solidFill>
                  <a:srgbClr val="000000"/>
                </a:solidFill>
                <a:effectLst/>
                <a:ea typeface="Times New Roman" panose="02020603050405020304" pitchFamily="18" charset="0"/>
              </a:rPr>
              <a:t>This system of the body has many components, all trying to keep us well. </a:t>
            </a:r>
          </a:p>
          <a:p>
            <a:r>
              <a:rPr lang="en-NZ" dirty="0">
                <a:solidFill>
                  <a:srgbClr val="000000"/>
                </a:solidFill>
                <a:effectLst/>
                <a:ea typeface="Times New Roman" panose="02020603050405020304" pitchFamily="18" charset="0"/>
              </a:rPr>
              <a:t>Our immune system has 3 main jobs</a:t>
            </a:r>
            <a:endParaRPr lang="en-NZ" dirty="0">
              <a:effectLst/>
              <a:ea typeface="Times New Roman" panose="02020603050405020304" pitchFamily="18" charset="0"/>
            </a:endParaRPr>
          </a:p>
          <a:p>
            <a:pPr lvl="1"/>
            <a:r>
              <a:rPr lang="en-NZ" sz="2600" dirty="0">
                <a:solidFill>
                  <a:srgbClr val="000000"/>
                </a:solidFill>
                <a:effectLst/>
                <a:ea typeface="Times New Roman" panose="02020603050405020304" pitchFamily="18" charset="0"/>
              </a:rPr>
              <a:t>Fight-disease-causing germs (pathogens) eg bacteria, fungi, viruses and larger parasites.</a:t>
            </a:r>
            <a:endParaRPr lang="en-NZ" sz="2600" dirty="0">
              <a:effectLst/>
              <a:ea typeface="Times New Roman" panose="02020603050405020304" pitchFamily="18" charset="0"/>
            </a:endParaRPr>
          </a:p>
          <a:p>
            <a:pPr lvl="1"/>
            <a:r>
              <a:rPr lang="en-NZ" sz="2600" dirty="0">
                <a:solidFill>
                  <a:srgbClr val="000000"/>
                </a:solidFill>
                <a:effectLst/>
                <a:ea typeface="Times New Roman" panose="02020603050405020304" pitchFamily="18" charset="0"/>
              </a:rPr>
              <a:t>Recognise and neutralise harmful substances from the environment</a:t>
            </a:r>
            <a:endParaRPr lang="en-NZ" sz="2600" dirty="0">
              <a:effectLst/>
              <a:ea typeface="Times New Roman" panose="02020603050405020304" pitchFamily="18" charset="0"/>
            </a:endParaRPr>
          </a:p>
          <a:p>
            <a:pPr lvl="1"/>
            <a:r>
              <a:rPr lang="en-NZ" sz="2600" dirty="0">
                <a:solidFill>
                  <a:srgbClr val="000000"/>
                </a:solidFill>
                <a:effectLst/>
                <a:ea typeface="Times New Roman" panose="02020603050405020304" pitchFamily="18" charset="0"/>
              </a:rPr>
              <a:t>Fight disease-causing changes in our body, </a:t>
            </a:r>
            <a:r>
              <a:rPr lang="en-NZ" sz="2600" dirty="0" err="1">
                <a:solidFill>
                  <a:srgbClr val="000000"/>
                </a:solidFill>
                <a:effectLst/>
                <a:ea typeface="Times New Roman" panose="02020603050405020304" pitchFamily="18" charset="0"/>
              </a:rPr>
              <a:t>eg.</a:t>
            </a:r>
            <a:r>
              <a:rPr lang="en-NZ" sz="2600" dirty="0">
                <a:solidFill>
                  <a:srgbClr val="000000"/>
                </a:solidFill>
                <a:effectLst/>
                <a:ea typeface="Times New Roman" panose="02020603050405020304" pitchFamily="18" charset="0"/>
              </a:rPr>
              <a:t> cancer</a:t>
            </a:r>
            <a:endParaRPr lang="en-NZ" sz="2600" dirty="0">
              <a:effectLst/>
              <a:ea typeface="Times New Roman" panose="02020603050405020304" pitchFamily="18" charset="0"/>
            </a:endParaRPr>
          </a:p>
          <a:p>
            <a:endParaRPr lang="en-US" dirty="0"/>
          </a:p>
        </p:txBody>
      </p:sp>
      <p:pic>
        <p:nvPicPr>
          <p:cNvPr id="1026" name="Picture 2" descr="Illustration showing different parts of your immune system and where they're located in your body.">
            <a:extLst>
              <a:ext uri="{FF2B5EF4-FFF2-40B4-BE49-F238E27FC236}">
                <a16:creationId xmlns:a16="http://schemas.microsoft.com/office/drawing/2014/main" id="{5C6BDAA0-17AA-EDDF-DC69-FE7C28A3D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828" y="-382772"/>
            <a:ext cx="4340225" cy="696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887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5FB7-42C1-17A0-D488-12897BBA7696}"/>
              </a:ext>
            </a:extLst>
          </p:cNvPr>
          <p:cNvSpPr>
            <a:spLocks noGrp="1"/>
          </p:cNvSpPr>
          <p:nvPr>
            <p:ph type="title"/>
          </p:nvPr>
        </p:nvSpPr>
        <p:spPr>
          <a:xfrm>
            <a:off x="4314160" y="365125"/>
            <a:ext cx="5860312" cy="1325563"/>
          </a:xfrm>
        </p:spPr>
        <p:txBody>
          <a:bodyPr/>
          <a:lstStyle/>
          <a:p>
            <a:r>
              <a:rPr lang="en-US" dirty="0">
                <a:solidFill>
                  <a:srgbClr val="C00000"/>
                </a:solidFill>
              </a:rPr>
              <a:t>The First Line of </a:t>
            </a:r>
            <a:r>
              <a:rPr lang="en-US" dirty="0" err="1">
                <a:solidFill>
                  <a:srgbClr val="C00000"/>
                </a:solidFill>
              </a:rPr>
              <a:t>Defence</a:t>
            </a:r>
            <a:endParaRPr lang="en-US" dirty="0">
              <a:solidFill>
                <a:srgbClr val="C00000"/>
              </a:solidFill>
            </a:endParaRPr>
          </a:p>
        </p:txBody>
      </p:sp>
      <p:sp>
        <p:nvSpPr>
          <p:cNvPr id="3" name="Content Placeholder 2">
            <a:extLst>
              <a:ext uri="{FF2B5EF4-FFF2-40B4-BE49-F238E27FC236}">
                <a16:creationId xmlns:a16="http://schemas.microsoft.com/office/drawing/2014/main" id="{EE043072-DE81-33DD-C127-23DED1281168}"/>
              </a:ext>
            </a:extLst>
          </p:cNvPr>
          <p:cNvSpPr>
            <a:spLocks noGrp="1"/>
          </p:cNvSpPr>
          <p:nvPr>
            <p:ph idx="1"/>
          </p:nvPr>
        </p:nvSpPr>
        <p:spPr>
          <a:xfrm>
            <a:off x="4314160" y="1701432"/>
            <a:ext cx="6115493" cy="4351338"/>
          </a:xfrm>
        </p:spPr>
        <p:txBody>
          <a:bodyPr/>
          <a:lstStyle/>
          <a:p>
            <a:r>
              <a:rPr lang="en-NZ" dirty="0">
                <a:solidFill>
                  <a:srgbClr val="000000"/>
                </a:solidFill>
                <a:ea typeface="Times New Roman" panose="02020603050405020304" pitchFamily="18" charset="0"/>
              </a:rPr>
              <a:t>S</a:t>
            </a:r>
            <a:r>
              <a:rPr lang="en-NZ" dirty="0">
                <a:solidFill>
                  <a:srgbClr val="000000"/>
                </a:solidFill>
                <a:effectLst/>
                <a:ea typeface="Times New Roman" panose="02020603050405020304" pitchFamily="18" charset="0"/>
              </a:rPr>
              <a:t>kin provides a physical barrier. </a:t>
            </a:r>
          </a:p>
          <a:p>
            <a:pPr lvl="1"/>
            <a:r>
              <a:rPr lang="en-NZ" dirty="0">
                <a:solidFill>
                  <a:srgbClr val="000000"/>
                </a:solidFill>
                <a:effectLst/>
                <a:ea typeface="Times New Roman" panose="02020603050405020304" pitchFamily="18" charset="0"/>
              </a:rPr>
              <a:t>waterproof </a:t>
            </a:r>
          </a:p>
          <a:p>
            <a:pPr lvl="1"/>
            <a:r>
              <a:rPr lang="en-NZ" dirty="0">
                <a:solidFill>
                  <a:srgbClr val="000000"/>
                </a:solidFill>
                <a:effectLst/>
                <a:ea typeface="Times New Roman" panose="02020603050405020304" pitchFamily="18" charset="0"/>
              </a:rPr>
              <a:t>secretes an oil that kills bacteria. </a:t>
            </a:r>
          </a:p>
          <a:p>
            <a:r>
              <a:rPr lang="en-NZ" dirty="0">
                <a:solidFill>
                  <a:srgbClr val="000000"/>
                </a:solidFill>
                <a:ea typeface="Times New Roman" panose="02020603050405020304" pitchFamily="18" charset="0"/>
              </a:rPr>
              <a:t>O</a:t>
            </a:r>
            <a:r>
              <a:rPr lang="en-NZ" dirty="0">
                <a:solidFill>
                  <a:srgbClr val="000000"/>
                </a:solidFill>
                <a:effectLst/>
                <a:ea typeface="Times New Roman" panose="02020603050405020304" pitchFamily="18" charset="0"/>
              </a:rPr>
              <a:t>penings are protected by </a:t>
            </a:r>
          </a:p>
          <a:p>
            <a:pPr lvl="1"/>
            <a:r>
              <a:rPr lang="en-NZ" dirty="0">
                <a:solidFill>
                  <a:srgbClr val="000000"/>
                </a:solidFill>
                <a:effectLst/>
                <a:ea typeface="Times New Roman" panose="02020603050405020304" pitchFamily="18" charset="0"/>
              </a:rPr>
              <a:t>mucous membranes - trap pathogens which are then expelled. </a:t>
            </a:r>
          </a:p>
          <a:p>
            <a:pPr lvl="1"/>
            <a:r>
              <a:rPr lang="en-NZ" dirty="0">
                <a:solidFill>
                  <a:srgbClr val="000000"/>
                </a:solidFill>
                <a:ea typeface="Times New Roman" panose="02020603050405020304" pitchFamily="18" charset="0"/>
              </a:rPr>
              <a:t>t</a:t>
            </a:r>
            <a:r>
              <a:rPr lang="en-NZ" dirty="0">
                <a:solidFill>
                  <a:srgbClr val="000000"/>
                </a:solidFill>
                <a:effectLst/>
                <a:ea typeface="Times New Roman" panose="02020603050405020304" pitchFamily="18" charset="0"/>
              </a:rPr>
              <a:t>ears and saliva - contain enzymes to break down cell membranes </a:t>
            </a:r>
            <a:endParaRPr lang="en-NZ" dirty="0">
              <a:solidFill>
                <a:srgbClr val="000000"/>
              </a:solidFill>
              <a:ea typeface="Times New Roman" panose="02020603050405020304" pitchFamily="18" charset="0"/>
            </a:endParaRPr>
          </a:p>
          <a:p>
            <a:pPr lvl="1"/>
            <a:r>
              <a:rPr lang="en-NZ" dirty="0">
                <a:solidFill>
                  <a:srgbClr val="000000"/>
                </a:solidFill>
                <a:ea typeface="Times New Roman" panose="02020603050405020304" pitchFamily="18" charset="0"/>
              </a:rPr>
              <a:t>S</a:t>
            </a:r>
            <a:r>
              <a:rPr lang="en-NZ" dirty="0">
                <a:solidFill>
                  <a:srgbClr val="000000"/>
                </a:solidFill>
                <a:effectLst/>
                <a:ea typeface="Times New Roman" panose="02020603050405020304" pitchFamily="18" charset="0"/>
              </a:rPr>
              <a:t>tomach acid - destroys pathogens too. </a:t>
            </a:r>
          </a:p>
          <a:p>
            <a:endParaRPr lang="en-NZ" dirty="0">
              <a:effectLst/>
              <a:ea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33DF6E12-6288-F8AD-A62B-5894F881BDEB}"/>
              </a:ext>
            </a:extLst>
          </p:cNvPr>
          <p:cNvPicPr>
            <a:picLocks noChangeAspect="1"/>
          </p:cNvPicPr>
          <p:nvPr/>
        </p:nvPicPr>
        <p:blipFill>
          <a:blip r:embed="rId3"/>
          <a:stretch>
            <a:fillRect/>
          </a:stretch>
        </p:blipFill>
        <p:spPr>
          <a:xfrm>
            <a:off x="-1" y="0"/>
            <a:ext cx="3038253" cy="6858192"/>
          </a:xfrm>
          <a:prstGeom prst="rect">
            <a:avLst/>
          </a:prstGeom>
        </p:spPr>
      </p:pic>
    </p:spTree>
    <p:extLst>
      <p:ext uri="{BB962C8B-B14F-4D97-AF65-F5344CB8AC3E}">
        <p14:creationId xmlns:p14="http://schemas.microsoft.com/office/powerpoint/2010/main" val="3381758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5FB7-42C1-17A0-D488-12897BBA7696}"/>
              </a:ext>
            </a:extLst>
          </p:cNvPr>
          <p:cNvSpPr>
            <a:spLocks noGrp="1"/>
          </p:cNvSpPr>
          <p:nvPr>
            <p:ph type="title"/>
          </p:nvPr>
        </p:nvSpPr>
        <p:spPr>
          <a:xfrm>
            <a:off x="646814" y="18255"/>
            <a:ext cx="10515600" cy="1325563"/>
          </a:xfrm>
        </p:spPr>
        <p:txBody>
          <a:bodyPr/>
          <a:lstStyle/>
          <a:p>
            <a:r>
              <a:rPr lang="en-US" dirty="0">
                <a:solidFill>
                  <a:srgbClr val="C00000"/>
                </a:solidFill>
              </a:rPr>
              <a:t>The Second Line of </a:t>
            </a:r>
            <a:r>
              <a:rPr lang="en-US" dirty="0" err="1">
                <a:solidFill>
                  <a:srgbClr val="C00000"/>
                </a:solidFill>
              </a:rPr>
              <a:t>Defence</a:t>
            </a:r>
            <a:endParaRPr lang="en-US" dirty="0">
              <a:solidFill>
                <a:srgbClr val="C00000"/>
              </a:solidFill>
            </a:endParaRPr>
          </a:p>
        </p:txBody>
      </p:sp>
      <p:sp>
        <p:nvSpPr>
          <p:cNvPr id="3" name="Content Placeholder 2">
            <a:extLst>
              <a:ext uri="{FF2B5EF4-FFF2-40B4-BE49-F238E27FC236}">
                <a16:creationId xmlns:a16="http://schemas.microsoft.com/office/drawing/2014/main" id="{EE043072-DE81-33DD-C127-23DED1281168}"/>
              </a:ext>
            </a:extLst>
          </p:cNvPr>
          <p:cNvSpPr>
            <a:spLocks noGrp="1"/>
          </p:cNvSpPr>
          <p:nvPr>
            <p:ph idx="1"/>
          </p:nvPr>
        </p:nvSpPr>
        <p:spPr>
          <a:xfrm>
            <a:off x="434162" y="1343818"/>
            <a:ext cx="10515600" cy="4879791"/>
          </a:xfrm>
        </p:spPr>
        <p:txBody>
          <a:bodyPr>
            <a:normAutofit/>
          </a:bodyPr>
          <a:lstStyle/>
          <a:p>
            <a:pPr marL="0" indent="0">
              <a:buNone/>
            </a:pPr>
            <a:r>
              <a:rPr lang="en-NZ" dirty="0">
                <a:solidFill>
                  <a:srgbClr val="000000"/>
                </a:solidFill>
                <a:effectLst/>
                <a:ea typeface="Times New Roman" panose="02020603050405020304" pitchFamily="18" charset="0"/>
              </a:rPr>
              <a:t>If the skin is cut open:</a:t>
            </a:r>
          </a:p>
          <a:p>
            <a:r>
              <a:rPr lang="en-NZ" dirty="0">
                <a:solidFill>
                  <a:srgbClr val="000000"/>
                </a:solidFill>
                <a:effectLst/>
                <a:ea typeface="Times New Roman" panose="02020603050405020304" pitchFamily="18" charset="0"/>
              </a:rPr>
              <a:t>Platelets + fibrin </a:t>
            </a:r>
            <a:r>
              <a:rPr lang="en-NZ" dirty="0">
                <a:solidFill>
                  <a:srgbClr val="000000"/>
                </a:solidFill>
                <a:effectLst/>
                <a:ea typeface="Times New Roman" panose="02020603050405020304" pitchFamily="18" charset="0"/>
                <a:sym typeface="Wingdings" pitchFamily="2" charset="2"/>
              </a:rPr>
              <a:t></a:t>
            </a:r>
            <a:r>
              <a:rPr lang="en-NZ" dirty="0">
                <a:solidFill>
                  <a:srgbClr val="000000"/>
                </a:solidFill>
                <a:ea typeface="Times New Roman" panose="02020603050405020304" pitchFamily="18" charset="0"/>
                <a:sym typeface="Wingdings" pitchFamily="2" charset="2"/>
              </a:rPr>
              <a:t> </a:t>
            </a:r>
            <a:r>
              <a:rPr lang="en-NZ" dirty="0">
                <a:solidFill>
                  <a:srgbClr val="000000"/>
                </a:solidFill>
                <a:effectLst/>
                <a:ea typeface="Times New Roman" panose="02020603050405020304" pitchFamily="18" charset="0"/>
              </a:rPr>
              <a:t>clot </a:t>
            </a:r>
            <a:r>
              <a:rPr lang="en-NZ" dirty="0">
                <a:solidFill>
                  <a:srgbClr val="000000"/>
                </a:solidFill>
                <a:effectLst/>
                <a:ea typeface="Times New Roman" panose="02020603050405020304" pitchFamily="18" charset="0"/>
                <a:sym typeface="Wingdings" pitchFamily="2" charset="2"/>
              </a:rPr>
              <a:t> </a:t>
            </a:r>
            <a:r>
              <a:rPr lang="en-NZ" dirty="0">
                <a:solidFill>
                  <a:srgbClr val="000000"/>
                </a:solidFill>
                <a:effectLst/>
                <a:ea typeface="Times New Roman" panose="02020603050405020304" pitchFamily="18" charset="0"/>
              </a:rPr>
              <a:t>scab </a:t>
            </a:r>
            <a:r>
              <a:rPr lang="en-NZ" dirty="0">
                <a:solidFill>
                  <a:srgbClr val="000000"/>
                </a:solidFill>
                <a:effectLst/>
                <a:ea typeface="Times New Roman" panose="02020603050405020304" pitchFamily="18" charset="0"/>
                <a:sym typeface="Wingdings" pitchFamily="2" charset="2"/>
              </a:rPr>
              <a:t></a:t>
            </a:r>
            <a:r>
              <a:rPr lang="en-NZ" dirty="0">
                <a:solidFill>
                  <a:srgbClr val="000000"/>
                </a:solidFill>
                <a:effectLst/>
                <a:ea typeface="Times New Roman" panose="02020603050405020304" pitchFamily="18" charset="0"/>
              </a:rPr>
              <a:t> heals</a:t>
            </a:r>
          </a:p>
          <a:p>
            <a:r>
              <a:rPr lang="en-NZ" dirty="0">
                <a:solidFill>
                  <a:srgbClr val="000000"/>
                </a:solidFill>
                <a:ea typeface="Times New Roman" panose="02020603050405020304" pitchFamily="18" charset="0"/>
              </a:rPr>
              <a:t>Pathogens enter the skin tissue</a:t>
            </a:r>
          </a:p>
          <a:p>
            <a:r>
              <a:rPr lang="en-NZ" dirty="0">
                <a:solidFill>
                  <a:srgbClr val="000000"/>
                </a:solidFill>
                <a:effectLst/>
                <a:ea typeface="Times New Roman" panose="02020603050405020304" pitchFamily="18" charset="0"/>
              </a:rPr>
              <a:t>Special White Blood Cells called phagocytes enter the skin tissue and attack the pathogens (surround &amp; destroy) </a:t>
            </a:r>
            <a:r>
              <a:rPr lang="en-NZ" dirty="0">
                <a:solidFill>
                  <a:srgbClr val="000000"/>
                </a:solidFill>
                <a:effectLst/>
                <a:ea typeface="Times New Roman" panose="02020603050405020304" pitchFamily="18" charset="0"/>
                <a:sym typeface="Wingdings" pitchFamily="2" charset="2"/>
              </a:rPr>
              <a:t> inflammation</a:t>
            </a:r>
            <a:endParaRPr lang="en-NZ" dirty="0">
              <a:solidFill>
                <a:srgbClr val="000000"/>
              </a:solidFill>
              <a:effectLst/>
              <a:ea typeface="Times New Roman" panose="02020603050405020304" pitchFamily="18" charset="0"/>
            </a:endParaRPr>
          </a:p>
          <a:p>
            <a:r>
              <a:rPr lang="en-NZ" dirty="0">
                <a:solidFill>
                  <a:srgbClr val="000000"/>
                </a:solidFill>
                <a:effectLst/>
                <a:ea typeface="Times New Roman" panose="02020603050405020304" pitchFamily="18" charset="0"/>
              </a:rPr>
              <a:t>A high body temperature (fever) can stop pathogens growing. </a:t>
            </a:r>
          </a:p>
          <a:p>
            <a:r>
              <a:rPr lang="en-NZ" dirty="0">
                <a:solidFill>
                  <a:srgbClr val="000000"/>
                </a:solidFill>
                <a:effectLst/>
                <a:ea typeface="Times New Roman" panose="02020603050405020304" pitchFamily="18" charset="0"/>
              </a:rPr>
              <a:t>This immune response is                                                                                the same regardless of                                                                                     the pathogens involved.</a:t>
            </a:r>
            <a:endParaRPr lang="en-NZ" dirty="0">
              <a:effectLst/>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EC418051-225B-6771-2C3C-AF403BF58533}"/>
              </a:ext>
            </a:extLst>
          </p:cNvPr>
          <p:cNvPicPr>
            <a:picLocks noChangeAspect="1"/>
          </p:cNvPicPr>
          <p:nvPr/>
        </p:nvPicPr>
        <p:blipFill>
          <a:blip r:embed="rId3"/>
          <a:stretch>
            <a:fillRect/>
          </a:stretch>
        </p:blipFill>
        <p:spPr>
          <a:xfrm>
            <a:off x="4653073" y="4470400"/>
            <a:ext cx="7454900" cy="2387600"/>
          </a:xfrm>
          <a:prstGeom prst="rect">
            <a:avLst/>
          </a:prstGeom>
        </p:spPr>
      </p:pic>
    </p:spTree>
    <p:extLst>
      <p:ext uri="{BB962C8B-B14F-4D97-AF65-F5344CB8AC3E}">
        <p14:creationId xmlns:p14="http://schemas.microsoft.com/office/powerpoint/2010/main" val="353113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5FB7-42C1-17A0-D488-12897BBA7696}"/>
              </a:ext>
            </a:extLst>
          </p:cNvPr>
          <p:cNvSpPr>
            <a:spLocks noGrp="1"/>
          </p:cNvSpPr>
          <p:nvPr>
            <p:ph type="title"/>
          </p:nvPr>
        </p:nvSpPr>
        <p:spPr>
          <a:xfrm>
            <a:off x="838200" y="46148"/>
            <a:ext cx="7684681" cy="1325563"/>
          </a:xfrm>
        </p:spPr>
        <p:txBody>
          <a:bodyPr/>
          <a:lstStyle/>
          <a:p>
            <a:r>
              <a:rPr lang="en-US" dirty="0">
                <a:solidFill>
                  <a:srgbClr val="C00000"/>
                </a:solidFill>
              </a:rPr>
              <a:t>The Third line of </a:t>
            </a:r>
            <a:r>
              <a:rPr lang="en-US" dirty="0" err="1">
                <a:solidFill>
                  <a:srgbClr val="C00000"/>
                </a:solidFill>
              </a:rPr>
              <a:t>Defence</a:t>
            </a:r>
            <a:endParaRPr lang="en-US" dirty="0">
              <a:solidFill>
                <a:srgbClr val="C00000"/>
              </a:solidFill>
            </a:endParaRPr>
          </a:p>
        </p:txBody>
      </p:sp>
      <p:sp>
        <p:nvSpPr>
          <p:cNvPr id="3" name="Content Placeholder 2">
            <a:extLst>
              <a:ext uri="{FF2B5EF4-FFF2-40B4-BE49-F238E27FC236}">
                <a16:creationId xmlns:a16="http://schemas.microsoft.com/office/drawing/2014/main" id="{EE043072-DE81-33DD-C127-23DED1281168}"/>
              </a:ext>
            </a:extLst>
          </p:cNvPr>
          <p:cNvSpPr>
            <a:spLocks noGrp="1"/>
          </p:cNvSpPr>
          <p:nvPr>
            <p:ph idx="1"/>
          </p:nvPr>
        </p:nvSpPr>
        <p:spPr>
          <a:xfrm>
            <a:off x="828455" y="1520567"/>
            <a:ext cx="10515600" cy="4351338"/>
          </a:xfrm>
        </p:spPr>
        <p:txBody>
          <a:bodyPr>
            <a:normAutofit/>
          </a:bodyPr>
          <a:lstStyle/>
          <a:p>
            <a:pPr marL="0" indent="0">
              <a:buNone/>
            </a:pPr>
            <a:r>
              <a:rPr lang="en-NZ" dirty="0">
                <a:solidFill>
                  <a:srgbClr val="000000"/>
                </a:solidFill>
                <a:effectLst/>
                <a:ea typeface="Times New Roman" panose="02020603050405020304" pitchFamily="18" charset="0"/>
              </a:rPr>
              <a:t>If pathogens get into the blood then they need a                                 targeted response, specific to the pathogen. </a:t>
            </a:r>
          </a:p>
          <a:p>
            <a:pPr marL="0" indent="0">
              <a:buNone/>
            </a:pPr>
            <a:r>
              <a:rPr lang="en-NZ" dirty="0">
                <a:solidFill>
                  <a:srgbClr val="000000"/>
                </a:solidFill>
                <a:effectLst/>
                <a:ea typeface="Times New Roman" panose="02020603050405020304" pitchFamily="18" charset="0"/>
              </a:rPr>
              <a:t>We can develop this targeted immunity the first                                      time we get the disease or in a vaccine. </a:t>
            </a:r>
            <a:endParaRPr lang="en-NZ" dirty="0">
              <a:effectLst/>
              <a:ea typeface="Times New Roman" panose="02020603050405020304" pitchFamily="18" charset="0"/>
            </a:endParaRPr>
          </a:p>
          <a:p>
            <a:pPr marL="0" indent="0">
              <a:buNone/>
            </a:pPr>
            <a:r>
              <a:rPr lang="en-NZ" dirty="0">
                <a:solidFill>
                  <a:srgbClr val="000000"/>
                </a:solidFill>
                <a:effectLst/>
                <a:ea typeface="Times New Roman" panose="02020603050405020304" pitchFamily="18" charset="0"/>
              </a:rPr>
              <a:t>There are several different components:</a:t>
            </a:r>
            <a:endParaRPr lang="en-NZ" dirty="0">
              <a:effectLst/>
              <a:ea typeface="Times New Roman" panose="02020603050405020304" pitchFamily="18" charset="0"/>
            </a:endParaRPr>
          </a:p>
          <a:p>
            <a:pPr lvl="1"/>
            <a:r>
              <a:rPr lang="en-NZ" sz="2600" dirty="0">
                <a:solidFill>
                  <a:srgbClr val="000000"/>
                </a:solidFill>
                <a:effectLst/>
                <a:ea typeface="Times New Roman" panose="02020603050405020304" pitchFamily="18" charset="0"/>
              </a:rPr>
              <a:t>B cells are special white blood cells (lymphocytes)                                      that make antibodies, specific to the pathogen</a:t>
            </a:r>
            <a:endParaRPr lang="en-NZ" sz="2600" dirty="0">
              <a:effectLst/>
              <a:ea typeface="Times New Roman" panose="02020603050405020304" pitchFamily="18" charset="0"/>
            </a:endParaRPr>
          </a:p>
          <a:p>
            <a:pPr lvl="1"/>
            <a:r>
              <a:rPr lang="en-NZ" sz="2600" dirty="0">
                <a:solidFill>
                  <a:srgbClr val="000000"/>
                </a:solidFill>
                <a:effectLst/>
                <a:ea typeface="Times New Roman" panose="02020603050405020304" pitchFamily="18" charset="0"/>
              </a:rPr>
              <a:t>Antibodies latch on to the matching proteins on the surface of the pathogen to target the pathogen for destruction</a:t>
            </a:r>
            <a:endParaRPr lang="en-NZ" sz="2600" dirty="0">
              <a:effectLst/>
              <a:ea typeface="Times New Roman" panose="02020603050405020304" pitchFamily="18" charset="0"/>
            </a:endParaRPr>
          </a:p>
          <a:p>
            <a:pPr lvl="1"/>
            <a:r>
              <a:rPr lang="en-NZ" sz="2600" dirty="0">
                <a:solidFill>
                  <a:srgbClr val="000000"/>
                </a:solidFill>
                <a:effectLst/>
                <a:ea typeface="Times New Roman" panose="02020603050405020304" pitchFamily="18" charset="0"/>
              </a:rPr>
              <a:t>T cells are lymphocytes that destroy the targeted pathogen</a:t>
            </a:r>
            <a:endParaRPr lang="en-NZ" sz="2600" dirty="0">
              <a:effectLst/>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AD19C164-1627-FFB5-E171-95D52C57C7E8}"/>
              </a:ext>
            </a:extLst>
          </p:cNvPr>
          <p:cNvPicPr>
            <a:picLocks noChangeAspect="1"/>
          </p:cNvPicPr>
          <p:nvPr/>
        </p:nvPicPr>
        <p:blipFill>
          <a:blip r:embed="rId3"/>
          <a:stretch>
            <a:fillRect/>
          </a:stretch>
        </p:blipFill>
        <p:spPr>
          <a:xfrm>
            <a:off x="8522881" y="46148"/>
            <a:ext cx="3619500" cy="4394200"/>
          </a:xfrm>
          <a:prstGeom prst="rect">
            <a:avLst/>
          </a:prstGeom>
        </p:spPr>
      </p:pic>
    </p:spTree>
    <p:extLst>
      <p:ext uri="{BB962C8B-B14F-4D97-AF65-F5344CB8AC3E}">
        <p14:creationId xmlns:p14="http://schemas.microsoft.com/office/powerpoint/2010/main" val="149977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5FB7-42C1-17A0-D488-12897BBA7696}"/>
              </a:ext>
            </a:extLst>
          </p:cNvPr>
          <p:cNvSpPr>
            <a:spLocks noGrp="1"/>
          </p:cNvSpPr>
          <p:nvPr>
            <p:ph type="title"/>
          </p:nvPr>
        </p:nvSpPr>
        <p:spPr>
          <a:xfrm>
            <a:off x="349102" y="229673"/>
            <a:ext cx="10515600" cy="825722"/>
          </a:xfrm>
        </p:spPr>
        <p:txBody>
          <a:bodyPr>
            <a:normAutofit/>
          </a:bodyPr>
          <a:lstStyle/>
          <a:p>
            <a:r>
              <a:rPr lang="en-NZ" dirty="0">
                <a:solidFill>
                  <a:srgbClr val="C00000"/>
                </a:solidFill>
                <a:effectLst/>
                <a:ea typeface="Times New Roman" panose="02020603050405020304" pitchFamily="18" charset="0"/>
              </a:rPr>
              <a:t>Keeping the immune system in check</a:t>
            </a:r>
            <a:endParaRPr lang="en-US" dirty="0">
              <a:solidFill>
                <a:srgbClr val="C00000"/>
              </a:solidFill>
            </a:endParaRPr>
          </a:p>
        </p:txBody>
      </p:sp>
      <p:sp>
        <p:nvSpPr>
          <p:cNvPr id="3" name="Content Placeholder 2">
            <a:extLst>
              <a:ext uri="{FF2B5EF4-FFF2-40B4-BE49-F238E27FC236}">
                <a16:creationId xmlns:a16="http://schemas.microsoft.com/office/drawing/2014/main" id="{EE043072-DE81-33DD-C127-23DED1281168}"/>
              </a:ext>
            </a:extLst>
          </p:cNvPr>
          <p:cNvSpPr>
            <a:spLocks noGrp="1"/>
          </p:cNvSpPr>
          <p:nvPr>
            <p:ph idx="1"/>
          </p:nvPr>
        </p:nvSpPr>
        <p:spPr>
          <a:xfrm>
            <a:off x="349102" y="1435507"/>
            <a:ext cx="10515600" cy="4908513"/>
          </a:xfrm>
        </p:spPr>
        <p:txBody>
          <a:bodyPr>
            <a:normAutofit/>
          </a:bodyPr>
          <a:lstStyle/>
          <a:p>
            <a:r>
              <a:rPr lang="en-NZ" dirty="0">
                <a:effectLst/>
                <a:ea typeface="Times New Roman" panose="02020603050405020304" pitchFamily="18" charset="0"/>
              </a:rPr>
              <a:t>The immune system is designed to destroy alien cells</a:t>
            </a:r>
          </a:p>
          <a:p>
            <a:r>
              <a:rPr lang="en-NZ" dirty="0">
                <a:ea typeface="Times New Roman" panose="02020603050405020304" pitchFamily="18" charset="0"/>
              </a:rPr>
              <a:t>But some pathogens have </a:t>
            </a:r>
            <a:r>
              <a:rPr lang="en-NZ" dirty="0">
                <a:effectLst/>
                <a:ea typeface="Times New Roman" panose="02020603050405020304" pitchFamily="18" charset="0"/>
              </a:rPr>
              <a:t>developed similarities to human cells as a form of camouflage</a:t>
            </a:r>
          </a:p>
          <a:p>
            <a:r>
              <a:rPr lang="en-NZ" dirty="0">
                <a:effectLst/>
                <a:ea typeface="Times New Roman" panose="02020603050405020304" pitchFamily="18" charset="0"/>
              </a:rPr>
              <a:t>So how does the immune system determine what it should attack and what it should defend?</a:t>
            </a:r>
          </a:p>
          <a:p>
            <a:r>
              <a:rPr lang="en-NZ" dirty="0">
                <a:effectLst/>
                <a:ea typeface="Times New Roman" panose="02020603050405020304" pitchFamily="18" charset="0"/>
              </a:rPr>
              <a:t>This year’s three Nobel laureates identified                                                the immune system’s security guards, </a:t>
            </a:r>
          </a:p>
          <a:p>
            <a:pPr lvl="1"/>
            <a:r>
              <a:rPr lang="en-NZ" sz="2600" i="1" dirty="0">
                <a:effectLst/>
                <a:ea typeface="Times New Roman" panose="02020603050405020304" pitchFamily="18" charset="0"/>
              </a:rPr>
              <a:t>regulatory T cells</a:t>
            </a:r>
            <a:r>
              <a:rPr lang="en-NZ" sz="2600" dirty="0">
                <a:effectLst/>
                <a:ea typeface="Times New Roman" panose="02020603050405020304" pitchFamily="18" charset="0"/>
              </a:rPr>
              <a:t> prevent immune cells                                                               from attacking our own body. </a:t>
            </a:r>
          </a:p>
          <a:p>
            <a:pPr lvl="1"/>
            <a:r>
              <a:rPr lang="en-NZ" sz="2600" dirty="0">
                <a:effectLst/>
                <a:ea typeface="Times New Roman" panose="02020603050405020304" pitchFamily="18" charset="0"/>
              </a:rPr>
              <a:t>This protection is called immune tolerance.</a:t>
            </a:r>
          </a:p>
          <a:p>
            <a:endParaRPr lang="en-US" dirty="0"/>
          </a:p>
        </p:txBody>
      </p:sp>
      <p:pic>
        <p:nvPicPr>
          <p:cNvPr id="3074" name="Picture 2" descr="Nobel Prize in Physiology or Medicine 2025 - Popular information -  NobelPrize.org">
            <a:extLst>
              <a:ext uri="{FF2B5EF4-FFF2-40B4-BE49-F238E27FC236}">
                <a16:creationId xmlns:a16="http://schemas.microsoft.com/office/drawing/2014/main" id="{1E48C29E-52A7-C9E9-200E-A0275DA345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71" b="19562"/>
          <a:stretch/>
        </p:blipFill>
        <p:spPr bwMode="auto">
          <a:xfrm>
            <a:off x="7050488" y="3429000"/>
            <a:ext cx="6353625" cy="370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664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08ECDF-A908-877D-6A52-509FB0326721}"/>
              </a:ext>
            </a:extLst>
          </p:cNvPr>
          <p:cNvPicPr>
            <a:picLocks noChangeAspect="1"/>
          </p:cNvPicPr>
          <p:nvPr/>
        </p:nvPicPr>
        <p:blipFill>
          <a:blip r:embed="rId3"/>
          <a:stretch>
            <a:fillRect/>
          </a:stretch>
        </p:blipFill>
        <p:spPr>
          <a:xfrm>
            <a:off x="4082902" y="1107302"/>
            <a:ext cx="8109098" cy="5694266"/>
          </a:xfrm>
          <a:prstGeom prst="rect">
            <a:avLst/>
          </a:prstGeom>
        </p:spPr>
      </p:pic>
      <p:sp>
        <p:nvSpPr>
          <p:cNvPr id="8" name="TextBox 7">
            <a:extLst>
              <a:ext uri="{FF2B5EF4-FFF2-40B4-BE49-F238E27FC236}">
                <a16:creationId xmlns:a16="http://schemas.microsoft.com/office/drawing/2014/main" id="{85F6AE62-CDEA-C571-F9D4-F5C33A846F84}"/>
              </a:ext>
            </a:extLst>
          </p:cNvPr>
          <p:cNvSpPr txBox="1"/>
          <p:nvPr/>
        </p:nvSpPr>
        <p:spPr>
          <a:xfrm>
            <a:off x="574158" y="52603"/>
            <a:ext cx="10781414" cy="769441"/>
          </a:xfrm>
          <a:prstGeom prst="rect">
            <a:avLst/>
          </a:prstGeom>
          <a:noFill/>
        </p:spPr>
        <p:txBody>
          <a:bodyPr wrap="square" rtlCol="0">
            <a:spAutoFit/>
          </a:bodyPr>
          <a:lstStyle/>
          <a:p>
            <a:r>
              <a:rPr lang="en-US" sz="4400" dirty="0">
                <a:solidFill>
                  <a:srgbClr val="C00000"/>
                </a:solidFill>
                <a:latin typeface="+mj-lt"/>
              </a:rPr>
              <a:t>Central Tolerance</a:t>
            </a:r>
          </a:p>
        </p:txBody>
      </p:sp>
      <p:sp>
        <p:nvSpPr>
          <p:cNvPr id="9" name="TextBox 8">
            <a:extLst>
              <a:ext uri="{FF2B5EF4-FFF2-40B4-BE49-F238E27FC236}">
                <a16:creationId xmlns:a16="http://schemas.microsoft.com/office/drawing/2014/main" id="{789FEFFE-0DCC-966D-9E91-D385F5069010}"/>
              </a:ext>
            </a:extLst>
          </p:cNvPr>
          <p:cNvSpPr txBox="1"/>
          <p:nvPr/>
        </p:nvSpPr>
        <p:spPr>
          <a:xfrm>
            <a:off x="574158" y="1736229"/>
            <a:ext cx="3508744" cy="3385542"/>
          </a:xfrm>
          <a:prstGeom prst="rect">
            <a:avLst/>
          </a:prstGeom>
          <a:noFill/>
        </p:spPr>
        <p:txBody>
          <a:bodyPr wrap="square" rtlCol="0">
            <a:spAutoFit/>
          </a:bodyPr>
          <a:lstStyle/>
          <a:p>
            <a:r>
              <a:rPr lang="en-US" sz="2800" dirty="0"/>
              <a:t>In 1995 this is what scientists thought protected our body from the immune system. And it does, but that’s not the only system operating.</a:t>
            </a:r>
            <a:endParaRPr lang="en-NZ" sz="28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112062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5FB7-42C1-17A0-D488-12897BBA7696}"/>
              </a:ext>
            </a:extLst>
          </p:cNvPr>
          <p:cNvSpPr>
            <a:spLocks noGrp="1"/>
          </p:cNvSpPr>
          <p:nvPr>
            <p:ph type="title"/>
          </p:nvPr>
        </p:nvSpPr>
        <p:spPr>
          <a:xfrm>
            <a:off x="4671825" y="369510"/>
            <a:ext cx="6179288" cy="724720"/>
          </a:xfrm>
        </p:spPr>
        <p:txBody>
          <a:bodyPr>
            <a:normAutofit/>
          </a:bodyPr>
          <a:lstStyle/>
          <a:p>
            <a:r>
              <a:rPr lang="en-US" dirty="0">
                <a:solidFill>
                  <a:srgbClr val="C00000"/>
                </a:solidFill>
              </a:rPr>
              <a:t>1995 </a:t>
            </a:r>
            <a:r>
              <a:rPr lang="en-NZ" dirty="0">
                <a:solidFill>
                  <a:srgbClr val="C00000"/>
                </a:solidFill>
                <a:effectLst/>
                <a:ea typeface="Calibri" panose="020F0502020204030204" pitchFamily="34" charset="0"/>
              </a:rPr>
              <a:t>Shimon </a:t>
            </a:r>
            <a:r>
              <a:rPr lang="en-NZ" dirty="0" err="1">
                <a:solidFill>
                  <a:srgbClr val="C00000"/>
                </a:solidFill>
                <a:effectLst/>
                <a:ea typeface="Calibri" panose="020F0502020204030204" pitchFamily="34" charset="0"/>
              </a:rPr>
              <a:t>Sakaguchi</a:t>
            </a:r>
            <a:r>
              <a:rPr lang="en-NZ" dirty="0">
                <a:solidFill>
                  <a:srgbClr val="C00000"/>
                </a:solidFill>
                <a:effectLst/>
                <a:ea typeface="Calibri" panose="020F0502020204030204" pitchFamily="34" charset="0"/>
              </a:rPr>
              <a:t> </a:t>
            </a:r>
            <a:endParaRPr lang="en-US" dirty="0">
              <a:solidFill>
                <a:srgbClr val="C00000"/>
              </a:solidFill>
            </a:endParaRPr>
          </a:p>
        </p:txBody>
      </p:sp>
      <p:sp>
        <p:nvSpPr>
          <p:cNvPr id="6" name="Rectangle 6">
            <a:extLst>
              <a:ext uri="{FF2B5EF4-FFF2-40B4-BE49-F238E27FC236}">
                <a16:creationId xmlns:a16="http://schemas.microsoft.com/office/drawing/2014/main" id="{FEE48979-A72D-EC75-ABD9-B8A563C5BD53}"/>
              </a:ext>
            </a:extLst>
          </p:cNvPr>
          <p:cNvSpPr>
            <a:spLocks noChangeArrowheads="1"/>
          </p:cNvSpPr>
          <p:nvPr/>
        </p:nvSpPr>
        <p:spPr bwMode="auto">
          <a:xfrm>
            <a:off x="838200" y="1318436"/>
            <a:ext cx="15874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8AD14FF6-08D8-9FFE-CBF7-EEE86E192F77}"/>
              </a:ext>
            </a:extLst>
          </p:cNvPr>
          <p:cNvPicPr>
            <a:picLocks noChangeAspect="1"/>
          </p:cNvPicPr>
          <p:nvPr/>
        </p:nvPicPr>
        <p:blipFill>
          <a:blip r:embed="rId3"/>
          <a:stretch>
            <a:fillRect/>
          </a:stretch>
        </p:blipFill>
        <p:spPr>
          <a:xfrm>
            <a:off x="3054491" y="1364155"/>
            <a:ext cx="9413956" cy="5137185"/>
          </a:xfrm>
          <a:prstGeom prst="rect">
            <a:avLst/>
          </a:prstGeom>
        </p:spPr>
      </p:pic>
      <p:sp>
        <p:nvSpPr>
          <p:cNvPr id="9" name="TextBox 8">
            <a:extLst>
              <a:ext uri="{FF2B5EF4-FFF2-40B4-BE49-F238E27FC236}">
                <a16:creationId xmlns:a16="http://schemas.microsoft.com/office/drawing/2014/main" id="{295DE614-72FE-AD18-596F-CF2B75A483EE}"/>
              </a:ext>
            </a:extLst>
          </p:cNvPr>
          <p:cNvSpPr txBox="1"/>
          <p:nvPr/>
        </p:nvSpPr>
        <p:spPr>
          <a:xfrm>
            <a:off x="318977" y="420896"/>
            <a:ext cx="2459067" cy="5970865"/>
          </a:xfrm>
          <a:prstGeom prst="rect">
            <a:avLst/>
          </a:prstGeom>
          <a:noFill/>
        </p:spPr>
        <p:txBody>
          <a:bodyPr wrap="square" rtlCol="0">
            <a:spAutoFit/>
          </a:bodyPr>
          <a:lstStyle/>
          <a:p>
            <a:r>
              <a:rPr lang="en-NZ" sz="2800" dirty="0" err="1">
                <a:effectLst/>
                <a:ea typeface="Times New Roman" panose="02020603050405020304" pitchFamily="18" charset="0"/>
              </a:rPr>
              <a:t>Sakaguchi</a:t>
            </a:r>
            <a:r>
              <a:rPr lang="en-NZ" sz="2800" dirty="0">
                <a:effectLst/>
                <a:ea typeface="Times New Roman" panose="02020603050405020304" pitchFamily="18" charset="0"/>
              </a:rPr>
              <a:t> showed that the immune system is more complex and discovered a previously unknown class of T cells, which protect the body from autoimmune diseases.</a:t>
            </a:r>
          </a:p>
          <a:p>
            <a:endParaRPr lang="en-US" dirty="0"/>
          </a:p>
        </p:txBody>
      </p:sp>
    </p:spTree>
    <p:extLst>
      <p:ext uri="{BB962C8B-B14F-4D97-AF65-F5344CB8AC3E}">
        <p14:creationId xmlns:p14="http://schemas.microsoft.com/office/powerpoint/2010/main" val="3663199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832</Words>
  <Application>Microsoft Macintosh PowerPoint</Application>
  <PresentationFormat>Widescreen</PresentationFormat>
  <Paragraphs>83</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Nobel Prize  in Physiology  or Medicine 2025</vt:lpstr>
      <vt:lpstr>PowerPoint Presentation</vt:lpstr>
      <vt:lpstr>The Immune System</vt:lpstr>
      <vt:lpstr>The First Line of Defence</vt:lpstr>
      <vt:lpstr>The Second Line of Defence</vt:lpstr>
      <vt:lpstr>The Third line of Defence</vt:lpstr>
      <vt:lpstr>Keeping the immune system in check</vt:lpstr>
      <vt:lpstr>PowerPoint Presentation</vt:lpstr>
      <vt:lpstr>1995 Shimon Sakaguchi </vt:lpstr>
      <vt:lpstr>2001 Mary Brunkow and Fred Ramsdell </vt:lpstr>
      <vt:lpstr>2003 Shimon Sakaguchi</vt:lpstr>
      <vt:lpstr>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Nobel Prize in Physiology or Medicine 2025 </dc:title>
  <dc:creator>Mikhal Stone</dc:creator>
  <cp:lastModifiedBy>Mikhal Stone</cp:lastModifiedBy>
  <cp:revision>5</cp:revision>
  <dcterms:created xsi:type="dcterms:W3CDTF">2025-10-08T21:06:04Z</dcterms:created>
  <dcterms:modified xsi:type="dcterms:W3CDTF">2025-10-09T04:45:33Z</dcterms:modified>
</cp:coreProperties>
</file>