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8"/>
  </p:notesMasterIdLst>
  <p:sldIdLst>
    <p:sldId id="317" r:id="rId2"/>
    <p:sldId id="256" r:id="rId3"/>
    <p:sldId id="257" r:id="rId4"/>
    <p:sldId id="263" r:id="rId5"/>
    <p:sldId id="264" r:id="rId6"/>
    <p:sldId id="265" r:id="rId7"/>
    <p:sldId id="266" r:id="rId8"/>
    <p:sldId id="267" r:id="rId9"/>
    <p:sldId id="268" r:id="rId10"/>
    <p:sldId id="269" r:id="rId11"/>
    <p:sldId id="270" r:id="rId12"/>
    <p:sldId id="271" r:id="rId13"/>
    <p:sldId id="272"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3" r:id="rId31"/>
    <p:sldId id="316"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273" r:id="rId55"/>
    <p:sldId id="274" r:id="rId56"/>
    <p:sldId id="27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7"/>
  </p:normalViewPr>
  <p:slideViewPr>
    <p:cSldViewPr snapToGrid="0" snapToObjects="1">
      <p:cViewPr varScale="1">
        <p:scale>
          <a:sx n="115" d="100"/>
          <a:sy n="115" d="100"/>
        </p:scale>
        <p:origin x="136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10/9/25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https://study.com/cimages/multimages/16/ab9d659b-4e3a-4d72-b2e3-7a81ad0d18f1_ammonia.jpg</a:t>
            </a:r>
          </a:p>
        </p:txBody>
      </p:sp>
      <p:sp>
        <p:nvSpPr>
          <p:cNvPr id="4" name="Slide Number Placeholder 3"/>
          <p:cNvSpPr>
            <a:spLocks noGrp="1"/>
          </p:cNvSpPr>
          <p:nvPr>
            <p:ph type="sldNum" sz="quarter" idx="10"/>
          </p:nvPr>
        </p:nvSpPr>
        <p:spPr/>
        <p:txBody>
          <a:bodyPr/>
          <a:lstStyle/>
          <a:p>
            <a:fld id="{4FF78F2A-A376-E24D-B7E2-49F0AB816C2E}" type="slidenum">
              <a:rPr lang="en-US" smtClean="0"/>
              <a:t>5</a:t>
            </a:fld>
            <a:endParaRPr lang="en-US"/>
          </a:p>
        </p:txBody>
      </p:sp>
    </p:spTree>
    <p:extLst>
      <p:ext uri="{BB962C8B-B14F-4D97-AF65-F5344CB8AC3E}">
        <p14:creationId xmlns:p14="http://schemas.microsoft.com/office/powerpoint/2010/main" val="368445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https://qph.fs.quoracdn.net/main-qimg-4177a53b18df4e7390937209f3acdf5d</a:t>
            </a:r>
          </a:p>
        </p:txBody>
      </p:sp>
      <p:sp>
        <p:nvSpPr>
          <p:cNvPr id="4" name="Slide Number Placeholder 3"/>
          <p:cNvSpPr>
            <a:spLocks noGrp="1"/>
          </p:cNvSpPr>
          <p:nvPr>
            <p:ph type="sldNum" sz="quarter" idx="10"/>
          </p:nvPr>
        </p:nvSpPr>
        <p:spPr/>
        <p:txBody>
          <a:bodyPr/>
          <a:lstStyle/>
          <a:p>
            <a:fld id="{4FF78F2A-A376-E24D-B7E2-49F0AB816C2E}" type="slidenum">
              <a:rPr lang="en-US" smtClean="0"/>
              <a:t>7</a:t>
            </a:fld>
            <a:endParaRPr lang="en-US"/>
          </a:p>
        </p:txBody>
      </p:sp>
    </p:spTree>
    <p:extLst>
      <p:ext uri="{BB962C8B-B14F-4D97-AF65-F5344CB8AC3E}">
        <p14:creationId xmlns:p14="http://schemas.microsoft.com/office/powerpoint/2010/main" val="161269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https://i.ytimg.com/vi/FL-rGZEtEG8/maxresdefault.jpg</a:t>
            </a:r>
          </a:p>
        </p:txBody>
      </p:sp>
      <p:sp>
        <p:nvSpPr>
          <p:cNvPr id="4" name="Slide Number Placeholder 3"/>
          <p:cNvSpPr>
            <a:spLocks noGrp="1"/>
          </p:cNvSpPr>
          <p:nvPr>
            <p:ph type="sldNum" sz="quarter" idx="10"/>
          </p:nvPr>
        </p:nvSpPr>
        <p:spPr/>
        <p:txBody>
          <a:bodyPr/>
          <a:lstStyle/>
          <a:p>
            <a:fld id="{4FF78F2A-A376-E24D-B7E2-49F0AB816C2E}" type="slidenum">
              <a:rPr lang="en-US" smtClean="0"/>
              <a:t>9</a:t>
            </a:fld>
            <a:endParaRPr lang="en-US"/>
          </a:p>
        </p:txBody>
      </p:sp>
    </p:spTree>
    <p:extLst>
      <p:ext uri="{BB962C8B-B14F-4D97-AF65-F5344CB8AC3E}">
        <p14:creationId xmlns:p14="http://schemas.microsoft.com/office/powerpoint/2010/main" val="140144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https://qph.fs.quoracdn.net/main-qimg-395e09bc846b9a1023e8f53065d8b152</a:t>
            </a:r>
          </a:p>
          <a:p>
            <a:endParaRPr lang="en-US" dirty="0"/>
          </a:p>
          <a:p>
            <a:r>
              <a:rPr lang="en-NZ" dirty="0"/>
              <a:t>https://slideplayer.com/slide/13115925/79/images/81/Worked+Example+4.13+Cont.+Solution%3A.jpg</a:t>
            </a:r>
          </a:p>
        </p:txBody>
      </p:sp>
      <p:sp>
        <p:nvSpPr>
          <p:cNvPr id="4" name="Slide Number Placeholder 3"/>
          <p:cNvSpPr>
            <a:spLocks noGrp="1"/>
          </p:cNvSpPr>
          <p:nvPr>
            <p:ph type="sldNum" sz="quarter" idx="10"/>
          </p:nvPr>
        </p:nvSpPr>
        <p:spPr/>
        <p:txBody>
          <a:bodyPr/>
          <a:lstStyle/>
          <a:p>
            <a:fld id="{4FF78F2A-A376-E24D-B7E2-49F0AB816C2E}" type="slidenum">
              <a:rPr lang="en-US" smtClean="0"/>
              <a:t>11</a:t>
            </a:fld>
            <a:endParaRPr lang="en-US"/>
          </a:p>
        </p:txBody>
      </p:sp>
    </p:spTree>
    <p:extLst>
      <p:ext uri="{BB962C8B-B14F-4D97-AF65-F5344CB8AC3E}">
        <p14:creationId xmlns:p14="http://schemas.microsoft.com/office/powerpoint/2010/main" val="113451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FE646B-7154-D34F-ABF8-7C078666FD25}"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E646B-7154-D34F-ABF8-7C078666FD25}"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E646B-7154-D34F-ABF8-7C078666FD25}"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E646B-7154-D34F-ABF8-7C078666FD25}"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E646B-7154-D34F-ABF8-7C078666FD25}"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E646B-7154-D34F-ABF8-7C078666FD25}" type="datetimeFigureOut">
              <a:rPr lang="en-US" smtClean="0"/>
              <a:t>10/9/25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E646B-7154-D34F-ABF8-7C078666FD25}" type="datetimeFigureOut">
              <a:rPr lang="en-US" smtClean="0"/>
              <a:t>10/9/25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10/9/25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10/9/25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tm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8.xml"/><Relationship Id="rId18" Type="http://schemas.openxmlformats.org/officeDocument/2006/relationships/slide" Target="slide20.xml"/><Relationship Id="rId26" Type="http://schemas.openxmlformats.org/officeDocument/2006/relationships/slide" Target="slide52.xml"/><Relationship Id="rId3" Type="http://schemas.openxmlformats.org/officeDocument/2006/relationships/slide" Target="slide14.xml"/><Relationship Id="rId21" Type="http://schemas.openxmlformats.org/officeDocument/2006/relationships/slide" Target="slide50.xml"/><Relationship Id="rId7" Type="http://schemas.openxmlformats.org/officeDocument/2006/relationships/slide" Target="slide6.xml"/><Relationship Id="rId12" Type="http://schemas.openxmlformats.org/officeDocument/2006/relationships/slide" Target="slide8.xml"/><Relationship Id="rId17" Type="http://schemas.openxmlformats.org/officeDocument/2006/relationships/slide" Target="slide10.xml"/><Relationship Id="rId25" Type="http://schemas.openxmlformats.org/officeDocument/2006/relationships/slide" Target="slide42.xml"/><Relationship Id="rId2" Type="http://schemas.openxmlformats.org/officeDocument/2006/relationships/slide" Target="slide4.xml"/><Relationship Id="rId16" Type="http://schemas.openxmlformats.org/officeDocument/2006/relationships/slide" Target="slide48.xml"/><Relationship Id="rId20" Type="http://schemas.openxmlformats.org/officeDocument/2006/relationships/slide" Target="slide40.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46.xml"/><Relationship Id="rId24" Type="http://schemas.openxmlformats.org/officeDocument/2006/relationships/slide" Target="slide32.xml"/><Relationship Id="rId32" Type="http://schemas.openxmlformats.org/officeDocument/2006/relationships/image" Target="../media/image4.png"/><Relationship Id="rId5" Type="http://schemas.openxmlformats.org/officeDocument/2006/relationships/slide" Target="slide34.xml"/><Relationship Id="rId15" Type="http://schemas.openxmlformats.org/officeDocument/2006/relationships/slide" Target="slide38.xml"/><Relationship Id="rId23" Type="http://schemas.openxmlformats.org/officeDocument/2006/relationships/slide" Target="slide22.xml"/><Relationship Id="rId28" Type="http://schemas.openxmlformats.org/officeDocument/2006/relationships/image" Target="../media/image6.png"/><Relationship Id="rId10" Type="http://schemas.openxmlformats.org/officeDocument/2006/relationships/slide" Target="slide36.xml"/><Relationship Id="rId19" Type="http://schemas.openxmlformats.org/officeDocument/2006/relationships/slide" Target="slide30.xml"/><Relationship Id="rId31" Type="http://schemas.openxmlformats.org/officeDocument/2006/relationships/image" Target="../media/image3.png"/><Relationship Id="rId4" Type="http://schemas.openxmlformats.org/officeDocument/2006/relationships/slide" Target="slide24.xml"/><Relationship Id="rId9" Type="http://schemas.openxmlformats.org/officeDocument/2006/relationships/slide" Target="slide26.xml"/><Relationship Id="rId14" Type="http://schemas.openxmlformats.org/officeDocument/2006/relationships/slide" Target="slide28.xml"/><Relationship Id="rId22" Type="http://schemas.openxmlformats.org/officeDocument/2006/relationships/slide" Target="slide12.xml"/><Relationship Id="rId27" Type="http://schemas.openxmlformats.org/officeDocument/2006/relationships/slide" Target="slide54.xml"/><Relationship Id="rId30"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t>Whainga/LI: Process &amp; communicate L2 Chemistry information by completing Jeopardy to reflect on the material you do &amp; don’t understand</a:t>
            </a:r>
            <a:endParaRPr lang="en-NZ" sz="2800" b="1" dirty="0"/>
          </a:p>
        </p:txBody>
      </p:sp>
      <p:sp>
        <p:nvSpPr>
          <p:cNvPr id="3" name="Content Placeholder 2"/>
          <p:cNvSpPr>
            <a:spLocks noGrp="1"/>
          </p:cNvSpPr>
          <p:nvPr>
            <p:ph idx="1"/>
          </p:nvPr>
        </p:nvSpPr>
        <p:spPr>
          <a:xfrm>
            <a:off x="457200" y="1811060"/>
            <a:ext cx="8229600" cy="4525963"/>
          </a:xfrm>
        </p:spPr>
        <p:txBody>
          <a:bodyPr>
            <a:normAutofit/>
          </a:bodyPr>
          <a:lstStyle/>
          <a:p>
            <a:pPr marL="0" indent="0">
              <a:buNone/>
            </a:pPr>
            <a:r>
              <a:rPr lang="en-US" sz="2400" b="1" dirty="0" err="1"/>
              <a:t>Mahia</a:t>
            </a:r>
            <a:r>
              <a:rPr lang="en-US" sz="2400" b="1" dirty="0"/>
              <a:t>/Do Now</a:t>
            </a:r>
          </a:p>
          <a:p>
            <a:pPr marL="0" indent="0">
              <a:buNone/>
            </a:pPr>
            <a:r>
              <a:rPr lang="en-US" sz="2400" dirty="0"/>
              <a:t>Move the tables into the following arrangement. </a:t>
            </a:r>
            <a:endParaRPr lang="en-NZ"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777" y="2775106"/>
            <a:ext cx="4244446" cy="40828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626" y="4893236"/>
            <a:ext cx="841230" cy="8939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807" y="4009933"/>
            <a:ext cx="914049" cy="8833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8997" y="5887557"/>
            <a:ext cx="852488" cy="898933"/>
          </a:xfrm>
          <a:prstGeom prst="rect">
            <a:avLst/>
          </a:prstGeom>
        </p:spPr>
      </p:pic>
    </p:spTree>
    <p:extLst>
      <p:ext uri="{BB962C8B-B14F-4D97-AF65-F5344CB8AC3E}">
        <p14:creationId xmlns:p14="http://schemas.microsoft.com/office/powerpoint/2010/main" val="38866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- 400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308324"/>
          </a:xfrm>
          <a:prstGeom prst="rect">
            <a:avLst/>
          </a:prstGeom>
          <a:noFill/>
        </p:spPr>
        <p:txBody>
          <a:bodyPr wrap="square" rtlCol="0">
            <a:spAutoFit/>
          </a:bodyPr>
          <a:lstStyle/>
          <a:p>
            <a:pPr algn="ctr"/>
            <a:r>
              <a:rPr lang="en-US" sz="3600" dirty="0"/>
              <a:t>The Lewis structures for hydrogen cyanide and carbon dioxide have been provided for you. Identify the polarities of BOTH molecules.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21" y="4539495"/>
            <a:ext cx="8470957" cy="1175855"/>
          </a:xfrm>
          <a:prstGeom prst="rect">
            <a:avLst/>
          </a:prstGeom>
        </p:spPr>
      </p:pic>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400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3" action="ppaction://hlinksldjump"/>
          </p:cNvPr>
          <p:cNvPicPr>
            <a:picLocks noChangeAspect="1"/>
          </p:cNvPicPr>
          <p:nvPr/>
        </p:nvPicPr>
        <p:blipFill>
          <a:blip r:embed="rId4">
            <a:duotone>
              <a:prstClr val="black"/>
              <a:srgbClr val="F6F2FF">
                <a:tint val="45000"/>
                <a:satMod val="400000"/>
              </a:srgbClr>
            </a:duotone>
          </a:blip>
          <a:stretch>
            <a:fillRect/>
          </a:stretch>
        </p:blipFill>
        <p:spPr>
          <a:xfrm>
            <a:off x="8186405" y="5908842"/>
            <a:ext cx="749974" cy="748632"/>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675" y="1906939"/>
            <a:ext cx="6499845" cy="1487253"/>
          </a:xfrm>
          <a:prstGeom prst="rect">
            <a:avLst/>
          </a:prstGeom>
        </p:spPr>
      </p:pic>
      <p:pic>
        <p:nvPicPr>
          <p:cNvPr id="5122" name="Picture 2" descr="Image result for hydrogen cyanide polarity"/>
          <p:cNvPicPr>
            <a:picLocks noChangeAspect="1" noChangeArrowheads="1"/>
          </p:cNvPicPr>
          <p:nvPr/>
        </p:nvPicPr>
        <p:blipFill rotWithShape="1">
          <a:blip r:embed="rId6">
            <a:extLst>
              <a:ext uri="{28A0092B-C50C-407E-A947-70E740481C1C}">
                <a14:useLocalDpi xmlns:a14="http://schemas.microsoft.com/office/drawing/2010/main" val="0"/>
              </a:ext>
            </a:extLst>
          </a:blip>
          <a:srcRect l="19002" t="60795" r="17646" b="9470"/>
          <a:stretch/>
        </p:blipFill>
        <p:spPr bwMode="auto">
          <a:xfrm>
            <a:off x="690924" y="3883493"/>
            <a:ext cx="4031673" cy="14192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bon dioxide polarity"/>
          <p:cNvPicPr>
            <a:picLocks noChangeAspect="1" noChangeArrowheads="1"/>
          </p:cNvPicPr>
          <p:nvPr/>
        </p:nvPicPr>
        <p:blipFill rotWithShape="1">
          <a:blip r:embed="rId7">
            <a:extLst>
              <a:ext uri="{28A0092B-C50C-407E-A947-70E740481C1C}">
                <a14:useLocalDpi xmlns:a14="http://schemas.microsoft.com/office/drawing/2010/main" val="0"/>
              </a:ext>
            </a:extLst>
          </a:blip>
          <a:srcRect r="48590"/>
          <a:stretch/>
        </p:blipFill>
        <p:spPr bwMode="auto">
          <a:xfrm>
            <a:off x="5392593" y="3645366"/>
            <a:ext cx="2947843"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9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- 500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4800" dirty="0"/>
              <a:t>H</a:t>
            </a:r>
            <a:r>
              <a:rPr lang="en-US" sz="4800" baseline="-25000" dirty="0"/>
              <a:t>2</a:t>
            </a:r>
            <a:r>
              <a:rPr lang="en-US" sz="4800" dirty="0"/>
              <a:t>S and NH</a:t>
            </a:r>
            <a:r>
              <a:rPr lang="en-US" sz="4800" baseline="-25000" dirty="0"/>
              <a:t>3</a:t>
            </a:r>
            <a:r>
              <a:rPr lang="en-US" sz="4800" dirty="0"/>
              <a:t> both have the same bond angle but different shapes. Why is that? Your answer needs to state the bond angle and shapes.</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500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4524315"/>
          </a:xfrm>
          <a:prstGeom prst="rect">
            <a:avLst/>
          </a:prstGeom>
          <a:noFill/>
        </p:spPr>
        <p:txBody>
          <a:bodyPr wrap="square" rtlCol="0">
            <a:spAutoFit/>
          </a:bodyPr>
          <a:lstStyle/>
          <a:p>
            <a:pPr algn="ctr"/>
            <a:r>
              <a:rPr lang="en-US" sz="3200" dirty="0"/>
              <a:t>Bond angle for both is 109.5⁰. H</a:t>
            </a:r>
            <a:r>
              <a:rPr lang="en-US" sz="3200" baseline="-25000" dirty="0"/>
              <a:t>2</a:t>
            </a:r>
            <a:r>
              <a:rPr lang="en-US" sz="3200" dirty="0"/>
              <a:t>S is bent and NH</a:t>
            </a:r>
            <a:r>
              <a:rPr lang="en-US" sz="3200" baseline="-25000" dirty="0"/>
              <a:t>3</a:t>
            </a:r>
            <a:r>
              <a:rPr lang="en-US" sz="3200" dirty="0"/>
              <a:t> is trigonal pyramid. </a:t>
            </a:r>
          </a:p>
          <a:p>
            <a:pPr algn="ctr"/>
            <a:endParaRPr lang="en-US" sz="3200" dirty="0"/>
          </a:p>
          <a:p>
            <a:pPr algn="ctr"/>
            <a:r>
              <a:rPr lang="en-US" sz="3200" dirty="0"/>
              <a:t>They have the same bond angle because both have four regions of electron density. However, the shapes are different because H</a:t>
            </a:r>
            <a:r>
              <a:rPr lang="en-US" sz="3200" baseline="-25000" dirty="0"/>
              <a:t>2</a:t>
            </a:r>
            <a:r>
              <a:rPr lang="en-US" sz="3200" dirty="0"/>
              <a:t>S has two bonded regions of electron density, where as NH</a:t>
            </a:r>
            <a:r>
              <a:rPr lang="en-US" sz="3200" baseline="-25000" dirty="0"/>
              <a:t>3</a:t>
            </a:r>
            <a:r>
              <a:rPr lang="en-US" sz="3200" dirty="0"/>
              <a:t> has three.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- 100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401205"/>
          </a:xfrm>
          <a:prstGeom prst="rect">
            <a:avLst/>
          </a:prstGeom>
          <a:noFill/>
        </p:spPr>
        <p:txBody>
          <a:bodyPr wrap="square" rtlCol="0">
            <a:spAutoFit/>
          </a:bodyPr>
          <a:lstStyle/>
          <a:p>
            <a:pPr algn="ctr"/>
            <a:r>
              <a:rPr lang="en-US" sz="4000" dirty="0"/>
              <a:t>I am a solid that has a melting point of 44 ⁰C and a boiling point of 280 ⁰C . I cannot conduct electricity and I am not soluble in water. </a:t>
            </a:r>
          </a:p>
          <a:p>
            <a:pPr algn="ctr"/>
            <a:endParaRPr lang="en-US" sz="4000" dirty="0"/>
          </a:p>
          <a:p>
            <a:pPr algn="ctr"/>
            <a:r>
              <a:rPr lang="en-US" sz="4000" dirty="0"/>
              <a:t>What type of solid am I?</a:t>
            </a:r>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a:t>Covalent Molecular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- 200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3600" dirty="0"/>
              <a:t>Respiration is the process by which energy is released from glucose, which is shown by the equation below. </a:t>
            </a:r>
          </a:p>
          <a:p>
            <a:pPr algn="ctr"/>
            <a:endParaRPr lang="en-US" sz="3600" dirty="0"/>
          </a:p>
          <a:p>
            <a:pPr algn="ctr"/>
            <a:r>
              <a:rPr lang="en-US" sz="3600" dirty="0"/>
              <a:t>C</a:t>
            </a:r>
            <a:r>
              <a:rPr lang="en-US" sz="3600" baseline="-25000" dirty="0"/>
              <a:t>6</a:t>
            </a:r>
            <a:r>
              <a:rPr lang="en-US" sz="3600" dirty="0"/>
              <a:t>H</a:t>
            </a:r>
            <a:r>
              <a:rPr lang="en-US" sz="3600" baseline="-25000" dirty="0"/>
              <a:t>12</a:t>
            </a:r>
            <a:r>
              <a:rPr lang="en-US" sz="3600" dirty="0"/>
              <a:t>O</a:t>
            </a:r>
            <a:r>
              <a:rPr lang="en-US" sz="3600" baseline="-25000" dirty="0"/>
              <a:t>6</a:t>
            </a:r>
            <a:r>
              <a:rPr lang="en-US" sz="3600" dirty="0"/>
              <a:t> + 6 O</a:t>
            </a:r>
            <a:r>
              <a:rPr lang="en-US" sz="3600" baseline="-25000" dirty="0"/>
              <a:t>2</a:t>
            </a:r>
            <a:r>
              <a:rPr lang="en-US" sz="3600" dirty="0"/>
              <a:t> </a:t>
            </a:r>
            <a:r>
              <a:rPr lang="en-US" sz="3600" dirty="0">
                <a:sym typeface="Wingdings" panose="05000000000000000000" pitchFamily="2" charset="2"/>
              </a:rPr>
              <a:t> 6 CO</a:t>
            </a:r>
            <a:r>
              <a:rPr lang="en-US" sz="3600" baseline="-25000" dirty="0">
                <a:sym typeface="Wingdings" panose="05000000000000000000" pitchFamily="2" charset="2"/>
              </a:rPr>
              <a:t>2</a:t>
            </a:r>
            <a:r>
              <a:rPr lang="en-US" sz="3600" dirty="0">
                <a:sym typeface="Wingdings" panose="05000000000000000000" pitchFamily="2" charset="2"/>
              </a:rPr>
              <a:t> + 6 H</a:t>
            </a:r>
            <a:r>
              <a:rPr lang="en-US" sz="3600" baseline="-25000" dirty="0">
                <a:sym typeface="Wingdings" panose="05000000000000000000" pitchFamily="2" charset="2"/>
              </a:rPr>
              <a:t>2</a:t>
            </a:r>
            <a:r>
              <a:rPr lang="en-US" sz="3600" dirty="0">
                <a:sym typeface="Wingdings" panose="05000000000000000000" pitchFamily="2" charset="2"/>
              </a:rPr>
              <a:t>O </a:t>
            </a:r>
          </a:p>
          <a:p>
            <a:pPr algn="ctr"/>
            <a:endParaRPr lang="en-US" sz="3600" dirty="0">
              <a:sym typeface="Wingdings" panose="05000000000000000000" pitchFamily="2" charset="2"/>
            </a:endParaRPr>
          </a:p>
          <a:p>
            <a:pPr algn="ctr"/>
            <a:r>
              <a:rPr lang="en-US" sz="3600" dirty="0">
                <a:sym typeface="Wingdings" panose="05000000000000000000" pitchFamily="2" charset="2"/>
              </a:rPr>
              <a:t>Is this reaction endothermic or exothermic? </a:t>
            </a:r>
            <a:endParaRPr lang="en-US" sz="3600" dirty="0"/>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CHECK</a:t>
            </a:r>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200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416320"/>
          </a:xfrm>
          <a:prstGeom prst="rect">
            <a:avLst/>
          </a:prstGeom>
          <a:noFill/>
        </p:spPr>
        <p:txBody>
          <a:bodyPr wrap="square" rtlCol="0">
            <a:spAutoFit/>
          </a:bodyPr>
          <a:lstStyle/>
          <a:p>
            <a:pPr algn="ctr"/>
            <a:r>
              <a:rPr lang="en-US" sz="5400" dirty="0"/>
              <a:t>It releases energy (ATP), thus respiration is an exothermic reaction.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832092"/>
          </a:xfrm>
          <a:prstGeom prst="rect">
            <a:avLst/>
          </a:prstGeom>
          <a:noFill/>
        </p:spPr>
        <p:txBody>
          <a:bodyPr wrap="square" rtlCol="0">
            <a:spAutoFit/>
          </a:bodyPr>
          <a:lstStyle/>
          <a:p>
            <a:pPr algn="ctr"/>
            <a:r>
              <a:rPr lang="en-US" sz="4400" dirty="0"/>
              <a:t>Explain why ionic solids can only conduct electricity in if molten or dissolved in water. Make sure you use the correct vocabulary and define the requirements to conduct electricity. </a:t>
            </a:r>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300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078313"/>
          </a:xfrm>
          <a:prstGeom prst="rect">
            <a:avLst/>
          </a:prstGeom>
          <a:noFill/>
        </p:spPr>
        <p:txBody>
          <a:bodyPr wrap="square" rtlCol="0">
            <a:spAutoFit/>
          </a:bodyPr>
          <a:lstStyle/>
          <a:p>
            <a:pPr algn="ctr"/>
            <a:r>
              <a:rPr lang="en-US" sz="3600" dirty="0"/>
              <a:t>In order to be able to conduct electricity, there needs to be a free charged particle in the form of electrons or ions. Ionic solids have their ions locked in a 3D lattice, thus not being able to conduct electricity. If it is melted or dissolved in water, the ions are mobile, thus it can conduct electricity.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Level 2 Chemistry 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With your host: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Garlick</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9410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- 400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4800" dirty="0"/>
              <a:t>Identify if the evaporation of water is an endothermic or exothermic reaction. Justify why and identify the bonds being made/broken. </a:t>
            </a:r>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400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4154984"/>
          </a:xfrm>
          <a:prstGeom prst="rect">
            <a:avLst/>
          </a:prstGeom>
          <a:noFill/>
        </p:spPr>
        <p:txBody>
          <a:bodyPr wrap="square" rtlCol="0">
            <a:spAutoFit/>
          </a:bodyPr>
          <a:lstStyle/>
          <a:p>
            <a:pPr algn="ctr"/>
            <a:r>
              <a:rPr lang="en-US" sz="4400" dirty="0"/>
              <a:t>The evaporation of water is an endothermic reaction. This is because it needs energy to break the </a:t>
            </a:r>
            <a:r>
              <a:rPr lang="en-US" sz="4400" b="1" dirty="0"/>
              <a:t>intermolecular (hydrogen) bonds </a:t>
            </a:r>
            <a:r>
              <a:rPr lang="en-US" sz="4400" dirty="0"/>
              <a:t>to evaporate.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- 500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pPr algn="ctr"/>
            <a:r>
              <a:rPr lang="en-US" sz="2800" dirty="0"/>
              <a:t>Calculation the energy released from burning hydrazine (N</a:t>
            </a:r>
            <a:r>
              <a:rPr lang="en-US" sz="2800" baseline="-25000" dirty="0"/>
              <a:t>2</a:t>
            </a:r>
            <a:r>
              <a:rPr lang="en-US" sz="2800" dirty="0"/>
              <a:t>H</a:t>
            </a:r>
            <a:r>
              <a:rPr lang="en-US" sz="2800" baseline="-25000" dirty="0"/>
              <a:t>4</a:t>
            </a:r>
            <a:r>
              <a:rPr lang="en-US" sz="2800" dirty="0"/>
              <a:t>) from the equation and values below. </a:t>
            </a:r>
          </a:p>
          <a:p>
            <a:endParaRPr lang="en-US" sz="2800" dirty="0"/>
          </a:p>
          <a:p>
            <a:r>
              <a:rPr lang="en-US" sz="2800" dirty="0"/>
              <a:t>N</a:t>
            </a:r>
            <a:r>
              <a:rPr lang="en-US" sz="2800" baseline="-25000" dirty="0"/>
              <a:t>2</a:t>
            </a:r>
            <a:r>
              <a:rPr lang="en-US" sz="2800" dirty="0"/>
              <a:t>H</a:t>
            </a:r>
            <a:r>
              <a:rPr lang="en-US" sz="2800" baseline="-25000" dirty="0"/>
              <a:t>4</a:t>
            </a:r>
            <a:r>
              <a:rPr lang="en-US" sz="2800" dirty="0"/>
              <a:t> + O</a:t>
            </a:r>
            <a:r>
              <a:rPr lang="en-US" sz="2800" baseline="-25000" dirty="0"/>
              <a:t>2</a:t>
            </a:r>
            <a:r>
              <a:rPr lang="en-US" sz="2800" dirty="0"/>
              <a:t> </a:t>
            </a:r>
            <a:r>
              <a:rPr lang="en-US" sz="2800" dirty="0">
                <a:sym typeface="Wingdings" panose="05000000000000000000" pitchFamily="2" charset="2"/>
              </a:rPr>
              <a:t> N</a:t>
            </a:r>
            <a:r>
              <a:rPr lang="en-US" sz="2800" baseline="-25000" dirty="0">
                <a:sym typeface="Wingdings" panose="05000000000000000000" pitchFamily="2" charset="2"/>
              </a:rPr>
              <a:t>2</a:t>
            </a:r>
            <a:r>
              <a:rPr lang="en-US" sz="2800" dirty="0">
                <a:sym typeface="Wingdings" panose="05000000000000000000" pitchFamily="2" charset="2"/>
              </a:rPr>
              <a:t> + 2 H</a:t>
            </a:r>
            <a:r>
              <a:rPr lang="en-US" sz="2800" baseline="-25000" dirty="0">
                <a:sym typeface="Wingdings" panose="05000000000000000000" pitchFamily="2" charset="2"/>
              </a:rPr>
              <a:t>2</a:t>
            </a:r>
            <a:r>
              <a:rPr lang="en-US" sz="2800" dirty="0">
                <a:sym typeface="Wingdings" panose="05000000000000000000" pitchFamily="2" charset="2"/>
              </a:rPr>
              <a:t>O </a:t>
            </a:r>
            <a:endParaRPr lang="en-US" sz="2800" dirty="0"/>
          </a:p>
        </p:txBody>
      </p:sp>
      <p:pic>
        <p:nvPicPr>
          <p:cNvPr id="7" name="Picture 6"/>
          <p:cNvPicPr>
            <a:picLocks noChangeAspect="1"/>
          </p:cNvPicPr>
          <p:nvPr/>
        </p:nvPicPr>
        <p:blipFill>
          <a:blip r:embed="rId2"/>
          <a:stretch>
            <a:fillRect/>
          </a:stretch>
        </p:blipFill>
        <p:spPr>
          <a:xfrm>
            <a:off x="598946" y="4516551"/>
            <a:ext cx="8087854" cy="2162477"/>
          </a:xfrm>
          <a:prstGeom prst="rect">
            <a:avLst/>
          </a:prstGeom>
        </p:spPr>
      </p:pic>
      <p:pic>
        <p:nvPicPr>
          <p:cNvPr id="8" name="Picture 7"/>
          <p:cNvPicPr>
            <a:picLocks noChangeAspect="1"/>
          </p:cNvPicPr>
          <p:nvPr/>
        </p:nvPicPr>
        <p:blipFill>
          <a:blip r:embed="rId3"/>
          <a:stretch>
            <a:fillRect/>
          </a:stretch>
        </p:blipFill>
        <p:spPr>
          <a:xfrm>
            <a:off x="4864004" y="3243532"/>
            <a:ext cx="4279996" cy="1189912"/>
          </a:xfrm>
          <a:prstGeom prst="rect">
            <a:avLst/>
          </a:prstGeom>
        </p:spPr>
      </p:pic>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Enthalpy and Solids – 500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862322"/>
          </a:xfrm>
          <a:prstGeom prst="rect">
            <a:avLst/>
          </a:prstGeom>
          <a:noFill/>
        </p:spPr>
        <p:txBody>
          <a:bodyPr wrap="square" rtlCol="0">
            <a:spAutoFit/>
          </a:bodyPr>
          <a:lstStyle/>
          <a:p>
            <a:pPr algn="ctr"/>
            <a:r>
              <a:rPr lang="en-US" sz="6000" dirty="0"/>
              <a:t>2200 – 2797 </a:t>
            </a:r>
          </a:p>
          <a:p>
            <a:pPr algn="ctr"/>
            <a:endParaRPr lang="en-US" sz="6000" dirty="0"/>
          </a:p>
          <a:p>
            <a:pPr algn="ctr"/>
            <a:r>
              <a:rPr lang="en-US" sz="6000" dirty="0"/>
              <a:t>= -577 kJ mol</a:t>
            </a:r>
            <a:r>
              <a:rPr lang="en-US" sz="6000" baseline="30000" dirty="0"/>
              <a:t>-1</a:t>
            </a:r>
            <a:endParaRPr lang="en-US" sz="6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- 100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123658"/>
          </a:xfrm>
          <a:prstGeom prst="rect">
            <a:avLst/>
          </a:prstGeom>
          <a:noFill/>
        </p:spPr>
        <p:txBody>
          <a:bodyPr wrap="square" rtlCol="0">
            <a:spAutoFit/>
          </a:bodyPr>
          <a:lstStyle/>
          <a:p>
            <a:pPr algn="ctr"/>
            <a:r>
              <a:rPr lang="en-US" sz="4400" dirty="0"/>
              <a:t>Draw the following compound. </a:t>
            </a:r>
          </a:p>
          <a:p>
            <a:pPr algn="ctr"/>
            <a:endParaRPr lang="en-US" sz="4400" dirty="0"/>
          </a:p>
          <a:p>
            <a:pPr algn="ctr"/>
            <a:r>
              <a:rPr lang="en-US" sz="4400" dirty="0"/>
              <a:t>2-hydroxyl </a:t>
            </a:r>
            <a:r>
              <a:rPr lang="en-US" sz="4400" dirty="0" err="1"/>
              <a:t>propanoic</a:t>
            </a:r>
            <a:r>
              <a:rPr lang="en-US" sz="4400" dirty="0"/>
              <a:t> acid </a:t>
            </a:r>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750" y="2832577"/>
            <a:ext cx="4414387" cy="2899001"/>
          </a:xfrm>
          <a:prstGeom prst="rect">
            <a:avLst/>
          </a:prstGeom>
        </p:spPr>
      </p:pic>
      <p:sp>
        <p:nvSpPr>
          <p:cNvPr id="7" name="TextBox 6"/>
          <p:cNvSpPr txBox="1"/>
          <p:nvPr/>
        </p:nvSpPr>
        <p:spPr>
          <a:xfrm>
            <a:off x="457200" y="1740387"/>
            <a:ext cx="8229600" cy="769441"/>
          </a:xfrm>
          <a:prstGeom prst="rect">
            <a:avLst/>
          </a:prstGeom>
          <a:noFill/>
        </p:spPr>
        <p:txBody>
          <a:bodyPr wrap="square" rtlCol="0">
            <a:spAutoFit/>
          </a:bodyPr>
          <a:lstStyle/>
          <a:p>
            <a:pPr algn="ctr"/>
            <a:r>
              <a:rPr lang="en-US" sz="4400" dirty="0"/>
              <a:t>2-hydroxyl </a:t>
            </a:r>
            <a:r>
              <a:rPr lang="en-US" sz="4400" dirty="0" err="1"/>
              <a:t>propanoic</a:t>
            </a:r>
            <a:r>
              <a:rPr lang="en-US" sz="4400" dirty="0"/>
              <a:t> acid </a:t>
            </a:r>
          </a:p>
        </p:txBody>
      </p:sp>
    </p:spTree>
    <p:extLst>
      <p:ext uri="{BB962C8B-B14F-4D97-AF65-F5344CB8AC3E}">
        <p14:creationId xmlns:p14="http://schemas.microsoft.com/office/powerpoint/2010/main" val="253489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- 200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769441"/>
          </a:xfrm>
          <a:prstGeom prst="rect">
            <a:avLst/>
          </a:prstGeom>
          <a:noFill/>
        </p:spPr>
        <p:txBody>
          <a:bodyPr wrap="square" rtlCol="0">
            <a:spAutoFit/>
          </a:bodyPr>
          <a:lstStyle/>
          <a:p>
            <a:pPr algn="ctr"/>
            <a:r>
              <a:rPr lang="en-US" sz="4400" dirty="0"/>
              <a:t>Name the following compound.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329" y="3002223"/>
            <a:ext cx="4532433" cy="2018350"/>
          </a:xfrm>
          <a:prstGeom prst="rect">
            <a:avLst/>
          </a:prstGeom>
        </p:spPr>
      </p:pic>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200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015663"/>
          </a:xfrm>
          <a:prstGeom prst="rect">
            <a:avLst/>
          </a:prstGeom>
          <a:noFill/>
        </p:spPr>
        <p:txBody>
          <a:bodyPr wrap="square" rtlCol="0">
            <a:spAutoFit/>
          </a:bodyPr>
          <a:lstStyle/>
          <a:p>
            <a:pPr algn="ctr"/>
            <a:r>
              <a:rPr lang="en-US" sz="6000" dirty="0"/>
              <a:t>3-methyl butan-2-ol</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329" y="3002223"/>
            <a:ext cx="4532433" cy="2018350"/>
          </a:xfrm>
          <a:prstGeom prst="rect">
            <a:avLst/>
          </a:prstGeom>
        </p:spPr>
      </p:pic>
    </p:spTree>
    <p:extLst>
      <p:ext uri="{BB962C8B-B14F-4D97-AF65-F5344CB8AC3E}">
        <p14:creationId xmlns:p14="http://schemas.microsoft.com/office/powerpoint/2010/main" val="237238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4800" dirty="0"/>
              <a:t>Draw and label the primary, secondary, and tertiary structural formulae for the following molecular formula. </a:t>
            </a:r>
          </a:p>
          <a:p>
            <a:pPr algn="ctr"/>
            <a:endParaRPr lang="en-US" sz="4800" dirty="0"/>
          </a:p>
          <a:p>
            <a:pPr algn="ctr"/>
            <a:r>
              <a:rPr lang="en-US" sz="4800" dirty="0"/>
              <a:t>C</a:t>
            </a:r>
            <a:r>
              <a:rPr lang="en-US" sz="4800" baseline="-25000" dirty="0"/>
              <a:t>4</a:t>
            </a:r>
            <a:r>
              <a:rPr lang="en-US" sz="4800" dirty="0"/>
              <a:t>H</a:t>
            </a:r>
            <a:r>
              <a:rPr lang="en-US" sz="4800" baseline="-25000" dirty="0"/>
              <a:t>9</a:t>
            </a:r>
            <a:r>
              <a:rPr lang="en-US" sz="4800" dirty="0"/>
              <a:t>Cl</a:t>
            </a:r>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300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486679"/>
            <a:ext cx="8229600" cy="707886"/>
          </a:xfrm>
          <a:prstGeom prst="rect">
            <a:avLst/>
          </a:prstGeom>
          <a:noFill/>
        </p:spPr>
        <p:txBody>
          <a:bodyPr wrap="square" rtlCol="0">
            <a:spAutoFit/>
          </a:bodyPr>
          <a:lstStyle/>
          <a:p>
            <a:pPr algn="ctr"/>
            <a:r>
              <a:rPr lang="en-US" sz="4000" dirty="0"/>
              <a:t>C</a:t>
            </a:r>
            <a:r>
              <a:rPr lang="en-US" sz="4000" baseline="-25000" dirty="0"/>
              <a:t>4</a:t>
            </a:r>
            <a:r>
              <a:rPr lang="en-US" sz="4000" dirty="0"/>
              <a:t>H</a:t>
            </a:r>
            <a:r>
              <a:rPr lang="en-US" sz="4000" baseline="-25000" dirty="0"/>
              <a:t>9</a:t>
            </a:r>
            <a:r>
              <a:rPr lang="en-US" sz="4000" dirty="0"/>
              <a:t>Cl</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43" y="2263607"/>
            <a:ext cx="7679880" cy="4393867"/>
          </a:xfrm>
          <a:prstGeom prst="rect">
            <a:avLst/>
          </a:prstGeom>
        </p:spPr>
      </p:pic>
    </p:spTree>
    <p:extLst>
      <p:ext uri="{BB962C8B-B14F-4D97-AF65-F5344CB8AC3E}">
        <p14:creationId xmlns:p14="http://schemas.microsoft.com/office/powerpoint/2010/main" val="171164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7630273"/>
              </p:ext>
            </p:extLst>
          </p:nvPr>
        </p:nvGraphicFramePr>
        <p:xfrm>
          <a:off x="457200" y="356937"/>
          <a:ext cx="8229600" cy="5347415"/>
        </p:xfrm>
        <a:graphic>
          <a:graphicData uri="http://schemas.openxmlformats.org/drawingml/2006/table">
            <a:tbl>
              <a:tblPr firstRow="1" bandRow="1">
                <a:effectLst>
                  <a:outerShdw blurRad="50800" dist="38100" dir="2700000" algn="tl" rotWithShape="0">
                    <a:prstClr val="black">
                      <a:alpha val="40000"/>
                    </a:prstClr>
                  </a:outerShdw>
                  <a:reflection blurRad="6350" stA="52000" endA="300" endPos="35000" dir="5400000" sy="-100000" algn="bl" rotWithShape="0"/>
                </a:effectLst>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831739">
                <a:tc>
                  <a:txBody>
                    <a:bodyPr/>
                    <a:lstStyle/>
                    <a:p>
                      <a:pPr algn="ctr"/>
                      <a:r>
                        <a:rPr lang="en-US" dirty="0"/>
                        <a:t>Lewis Structure, Shape &amp; Polarity</a:t>
                      </a:r>
                    </a:p>
                  </a:txBody>
                  <a:tcPr anchor="ctr">
                    <a:cell3D prstMaterial="dkEdge">
                      <a:bevel prst="coolSlant"/>
                      <a:lightRig rig="flood" dir="t"/>
                    </a:cell3D>
                    <a:solidFill>
                      <a:srgbClr val="0000FF"/>
                    </a:solidFill>
                  </a:tcPr>
                </a:tc>
                <a:tc>
                  <a:txBody>
                    <a:bodyPr/>
                    <a:lstStyle/>
                    <a:p>
                      <a:pPr algn="ctr"/>
                      <a:r>
                        <a:rPr lang="en-US" dirty="0"/>
                        <a:t>Enthalpy and Solids</a:t>
                      </a:r>
                    </a:p>
                  </a:txBody>
                  <a:tcPr anchor="ctr">
                    <a:cell3D prstMaterial="dkEdge">
                      <a:bevel prst="coolSlant"/>
                      <a:lightRig rig="flood" dir="t"/>
                    </a:cell3D>
                    <a:solidFill>
                      <a:srgbClr val="0000FF"/>
                    </a:solidFill>
                  </a:tcPr>
                </a:tc>
                <a:tc>
                  <a:txBody>
                    <a:bodyPr/>
                    <a:lstStyle/>
                    <a:p>
                      <a:pPr algn="ctr"/>
                      <a:r>
                        <a:rPr lang="en-US" dirty="0"/>
                        <a:t>Organic</a:t>
                      </a:r>
                    </a:p>
                  </a:txBody>
                  <a:tcPr anchor="ctr">
                    <a:cell3D prstMaterial="dkEdge">
                      <a:bevel prst="coolSlant"/>
                      <a:lightRig rig="flood" dir="t"/>
                    </a:cell3D>
                    <a:solidFill>
                      <a:srgbClr val="0000FF"/>
                    </a:solidFill>
                  </a:tcPr>
                </a:tc>
                <a:tc>
                  <a:txBody>
                    <a:bodyPr/>
                    <a:lstStyle/>
                    <a:p>
                      <a:pPr algn="ctr"/>
                      <a:r>
                        <a:rPr lang="en-US" dirty="0"/>
                        <a:t>Equilibrium</a:t>
                      </a:r>
                    </a:p>
                  </a:txBody>
                  <a:tcPr anchor="ctr">
                    <a:cell3D prstMaterial="dkEdge">
                      <a:bevel prst="coolSlant"/>
                      <a:lightRig rig="flood" dir="t"/>
                    </a:cell3D>
                    <a:solidFill>
                      <a:srgbClr val="0000FF"/>
                    </a:solidFill>
                  </a:tcPr>
                </a:tc>
                <a:tc>
                  <a:txBody>
                    <a:bodyPr/>
                    <a:lstStyle/>
                    <a:p>
                      <a:pPr algn="ctr"/>
                      <a:r>
                        <a:rPr lang="en-US" dirty="0"/>
                        <a:t>Acids &amp; Bases</a:t>
                      </a:r>
                    </a:p>
                  </a:txBody>
                  <a:tcPr anchor="ctr">
                    <a:cell3D prstMaterial="dkEdge">
                      <a:bevel prst="coolSlant"/>
                      <a:lightRig rig="flood" dir="t"/>
                    </a:cell3D>
                    <a:solidFill>
                      <a:srgbClr val="0000FF"/>
                    </a:solidFill>
                  </a:tcPr>
                </a:tc>
                <a:extLst>
                  <a:ext uri="{0D108BD9-81ED-4DB2-BD59-A6C34878D82A}">
                    <a16:rowId xmlns:a16="http://schemas.microsoft.com/office/drawing/2014/main" val="10000"/>
                  </a:ext>
                </a:extLst>
              </a:tr>
              <a:tr h="831739">
                <a:tc>
                  <a:txBody>
                    <a:bodyPr/>
                    <a:lstStyle/>
                    <a:p>
                      <a:pPr algn="ctr"/>
                      <a:r>
                        <a:rPr lang="en-US" sz="3600" dirty="0">
                          <a:solidFill>
                            <a:srgbClr val="FFFFFF"/>
                          </a:solidFill>
                          <a:hlinkClick r:id="rId2"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3"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4"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5"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6"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1"/>
                  </a:ext>
                </a:extLst>
              </a:tr>
              <a:tr h="831739">
                <a:tc>
                  <a:txBody>
                    <a:bodyPr/>
                    <a:lstStyle/>
                    <a:p>
                      <a:pPr algn="ctr"/>
                      <a:r>
                        <a:rPr lang="en-US" sz="3600" dirty="0">
                          <a:solidFill>
                            <a:srgbClr val="FFFFFF"/>
                          </a:solidFill>
                          <a:hlinkClick r:id="rId7"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8"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9"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0"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1"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2"/>
                  </a:ext>
                </a:extLst>
              </a:tr>
              <a:tr h="831739">
                <a:tc>
                  <a:txBody>
                    <a:bodyPr/>
                    <a:lstStyle/>
                    <a:p>
                      <a:pPr algn="ctr"/>
                      <a:r>
                        <a:rPr lang="en-US" sz="3600" dirty="0">
                          <a:solidFill>
                            <a:srgbClr val="FFFFFF"/>
                          </a:solidFill>
                          <a:hlinkClick r:id="rId12"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3"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4"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5"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6"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3"/>
                  </a:ext>
                </a:extLst>
              </a:tr>
              <a:tr h="831739">
                <a:tc>
                  <a:txBody>
                    <a:bodyPr/>
                    <a:lstStyle/>
                    <a:p>
                      <a:pPr algn="ctr"/>
                      <a:r>
                        <a:rPr lang="en-US" sz="3600" dirty="0">
                          <a:solidFill>
                            <a:srgbClr val="FFFFFF"/>
                          </a:solidFill>
                          <a:hlinkClick r:id="rId17"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8"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19"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0"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1"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4"/>
                  </a:ext>
                </a:extLst>
              </a:tr>
              <a:tr h="831739">
                <a:tc>
                  <a:txBody>
                    <a:bodyPr/>
                    <a:lstStyle/>
                    <a:p>
                      <a:pPr algn="ctr"/>
                      <a:r>
                        <a:rPr lang="en-US" sz="3600" dirty="0">
                          <a:solidFill>
                            <a:srgbClr val="FFFFFF"/>
                          </a:solidFill>
                          <a:hlinkClick r:id="rId22"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3"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4"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5"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a:solidFill>
                            <a:srgbClr val="FFFFFF"/>
                          </a:solidFill>
                          <a:hlinkClick r:id="rId26"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5"/>
                  </a:ext>
                </a:extLst>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4224" y="5974697"/>
            <a:ext cx="841230" cy="893964"/>
          </a:xfrm>
          <a:prstGeom prst="rect">
            <a:avLst/>
          </a:prstGeom>
        </p:spPr>
      </p:pic>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75" y="5974697"/>
            <a:ext cx="914049" cy="883303"/>
          </a:xfrm>
          <a:prstGeom prst="rect">
            <a:avLst/>
          </a:prstGeom>
        </p:spPr>
      </p:pic>
      <p:pic>
        <p:nvPicPr>
          <p:cNvPr id="8" name="Picture 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755454" y="5959067"/>
            <a:ext cx="852488" cy="898933"/>
          </a:xfrm>
          <a:prstGeom prst="rect">
            <a:avLst/>
          </a:prstGeom>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400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70099"/>
          </a:xfrm>
          <a:prstGeom prst="rect">
            <a:avLst/>
          </a:prstGeom>
          <a:noFill/>
        </p:spPr>
        <p:txBody>
          <a:bodyPr wrap="square" rtlCol="0">
            <a:spAutoFit/>
          </a:bodyPr>
          <a:lstStyle/>
          <a:p>
            <a:pPr algn="ctr"/>
            <a:r>
              <a:rPr lang="en-US" sz="4000" dirty="0"/>
              <a:t>Justify if the following alkene can form geometric isomers. Your answer needs to include the requirements to form geometric isomers.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04" y="4910486"/>
            <a:ext cx="2384791" cy="1871932"/>
          </a:xfrm>
          <a:prstGeom prst="rect">
            <a:avLst/>
          </a:prstGeom>
        </p:spPr>
      </p:pic>
    </p:spTree>
    <p:extLst>
      <p:ext uri="{BB962C8B-B14F-4D97-AF65-F5344CB8AC3E}">
        <p14:creationId xmlns:p14="http://schemas.microsoft.com/office/powerpoint/2010/main" val="398910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Organic – 400</a:t>
            </a:r>
            <a:endParaRPr lang="en-NZ" dirty="0"/>
          </a:p>
        </p:txBody>
      </p:sp>
      <p:sp>
        <p:nvSpPr>
          <p:cNvPr id="3" name="Content Placeholder 2"/>
          <p:cNvSpPr>
            <a:spLocks noGrp="1"/>
          </p:cNvSpPr>
          <p:nvPr>
            <p:ph idx="1"/>
          </p:nvPr>
        </p:nvSpPr>
        <p:spPr/>
        <p:txBody>
          <a:bodyPr/>
          <a:lstStyle/>
          <a:p>
            <a:pPr marL="0" indent="0">
              <a:buNone/>
            </a:pPr>
            <a:r>
              <a:rPr lang="en-US" dirty="0"/>
              <a:t>In order to form a geometric isomer, there needs to be a double bond and each carbon in the double bond needs to have to different things attached to it. In this example, there are two hydrogens attached to one carbon in the double bond, thus it cannot form geometric isomers. </a:t>
            </a:r>
          </a:p>
          <a:p>
            <a:endParaRPr lang="en-NZ"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58" y="5063706"/>
            <a:ext cx="2285883" cy="1794294"/>
          </a:xfrm>
          <a:prstGeom prst="rect">
            <a:avLst/>
          </a:prstGeom>
        </p:spPr>
      </p:pic>
      <p:pic>
        <p:nvPicPr>
          <p:cNvPr id="5" name="Picture 4">
            <a:hlinkClick r:id="rId3" action="ppaction://hlinksldjump"/>
          </p:cNvPr>
          <p:cNvPicPr>
            <a:picLocks noChangeAspect="1"/>
          </p:cNvPicPr>
          <p:nvPr/>
        </p:nvPicPr>
        <p:blipFill>
          <a:blip r:embed="rId4">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11973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- 500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3600" dirty="0"/>
              <a:t>When but-1-ene is reacted to form </a:t>
            </a:r>
            <a:r>
              <a:rPr lang="en-US" sz="3600" dirty="0" err="1"/>
              <a:t>bromobutane</a:t>
            </a:r>
            <a:r>
              <a:rPr lang="en-US" sz="3600" dirty="0"/>
              <a:t>, C</a:t>
            </a:r>
            <a:r>
              <a:rPr lang="en-US" sz="3600" baseline="-25000" dirty="0"/>
              <a:t>4</a:t>
            </a:r>
            <a:r>
              <a:rPr lang="en-US" sz="3600" dirty="0"/>
              <a:t>H</a:t>
            </a:r>
            <a:r>
              <a:rPr lang="en-US" sz="3600" baseline="-25000" dirty="0"/>
              <a:t>9</a:t>
            </a:r>
            <a:r>
              <a:rPr lang="en-US" sz="3600" dirty="0"/>
              <a:t>Br, two organic products are formed. </a:t>
            </a:r>
          </a:p>
          <a:p>
            <a:endParaRPr lang="en-US" sz="3600" dirty="0"/>
          </a:p>
          <a:p>
            <a:pPr algn="ctr"/>
            <a:r>
              <a:rPr lang="en-US" sz="3600" dirty="0"/>
              <a:t>What is the name of the reagent required for this reaction, the type of reaction, and the names of the two products?</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Organic – 500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70099"/>
          </a:xfrm>
          <a:prstGeom prst="rect">
            <a:avLst/>
          </a:prstGeom>
          <a:noFill/>
        </p:spPr>
        <p:txBody>
          <a:bodyPr wrap="square" rtlCol="0">
            <a:spAutoFit/>
          </a:bodyPr>
          <a:lstStyle/>
          <a:p>
            <a:pPr algn="ctr"/>
            <a:r>
              <a:rPr lang="en-US" sz="4000" dirty="0"/>
              <a:t>Reagent required = </a:t>
            </a:r>
            <a:r>
              <a:rPr lang="en-US" sz="4000" dirty="0" err="1"/>
              <a:t>HBr</a:t>
            </a:r>
            <a:endParaRPr lang="en-US" sz="4000" dirty="0"/>
          </a:p>
          <a:p>
            <a:pPr algn="ctr"/>
            <a:r>
              <a:rPr lang="en-US" sz="4000" dirty="0"/>
              <a:t>Type of reaction = Addition </a:t>
            </a:r>
          </a:p>
          <a:p>
            <a:pPr algn="ctr"/>
            <a:endParaRPr lang="en-US" sz="4000" dirty="0"/>
          </a:p>
          <a:p>
            <a:pPr algn="ctr"/>
            <a:r>
              <a:rPr lang="en-US" sz="4000" dirty="0"/>
              <a:t>Major product = 2-bromobutane </a:t>
            </a:r>
          </a:p>
          <a:p>
            <a:pPr algn="ctr"/>
            <a:r>
              <a:rPr lang="en-US" sz="4000" dirty="0"/>
              <a:t>Minor product = 1-bromobutane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- 100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416320"/>
          </a:xfrm>
          <a:prstGeom prst="rect">
            <a:avLst/>
          </a:prstGeom>
          <a:noFill/>
        </p:spPr>
        <p:txBody>
          <a:bodyPr wrap="square" rtlCol="0">
            <a:spAutoFit/>
          </a:bodyPr>
          <a:lstStyle/>
          <a:p>
            <a:pPr algn="ctr"/>
            <a:r>
              <a:rPr lang="en-US" sz="4400" dirty="0"/>
              <a:t>Write the equilibrium constant for the following reaction. </a:t>
            </a:r>
          </a:p>
          <a:p>
            <a:pPr algn="ctr"/>
            <a:endParaRPr lang="en-US" sz="4400" dirty="0"/>
          </a:p>
          <a:p>
            <a:pPr algn="ctr"/>
            <a:r>
              <a:rPr lang="en-US" sz="4000" dirty="0"/>
              <a:t>2 SO</a:t>
            </a:r>
            <a:r>
              <a:rPr lang="en-US" sz="4000" baseline="-25000" dirty="0"/>
              <a:t>2</a:t>
            </a:r>
            <a:r>
              <a:rPr lang="en-US" sz="4000" dirty="0"/>
              <a:t> (g) + O</a:t>
            </a:r>
            <a:r>
              <a:rPr lang="en-US" sz="4000" baseline="-25000" dirty="0"/>
              <a:t>2</a:t>
            </a:r>
            <a:r>
              <a:rPr lang="en-US" sz="4000" dirty="0"/>
              <a:t> (g) </a:t>
            </a:r>
            <a:r>
              <a:rPr lang="en-US" sz="4000" dirty="0">
                <a:sym typeface="Wingdings" panose="05000000000000000000" pitchFamily="2" charset="2"/>
              </a:rPr>
              <a:t> 2 SO</a:t>
            </a:r>
            <a:r>
              <a:rPr lang="en-US" sz="4000" baseline="-25000" dirty="0">
                <a:sym typeface="Wingdings" panose="05000000000000000000" pitchFamily="2" charset="2"/>
              </a:rPr>
              <a:t>3</a:t>
            </a:r>
            <a:r>
              <a:rPr lang="en-US" sz="4000" dirty="0">
                <a:sym typeface="Wingdings" panose="05000000000000000000" pitchFamily="2" charset="2"/>
              </a:rPr>
              <a:t> (g) </a:t>
            </a:r>
            <a:endParaRPr lang="en-US" sz="4000" dirty="0"/>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07886"/>
          </a:xfrm>
          <a:prstGeom prst="rect">
            <a:avLst/>
          </a:prstGeom>
          <a:noFill/>
        </p:spPr>
        <p:txBody>
          <a:bodyPr wrap="square" rtlCol="0">
            <a:spAutoFit/>
          </a:bodyPr>
          <a:lstStyle/>
          <a:p>
            <a:pPr algn="ctr"/>
            <a:r>
              <a:rPr lang="en-US" sz="4000" dirty="0"/>
              <a:t>2 SO</a:t>
            </a:r>
            <a:r>
              <a:rPr lang="en-US" sz="4000" baseline="-25000" dirty="0"/>
              <a:t>2</a:t>
            </a:r>
            <a:r>
              <a:rPr lang="en-US" sz="4000" dirty="0"/>
              <a:t> (g) + O</a:t>
            </a:r>
            <a:r>
              <a:rPr lang="en-US" sz="4000" baseline="-25000" dirty="0"/>
              <a:t>2</a:t>
            </a:r>
            <a:r>
              <a:rPr lang="en-US" sz="4000" dirty="0"/>
              <a:t> (g) </a:t>
            </a:r>
            <a:r>
              <a:rPr lang="en-US" sz="4000" dirty="0">
                <a:sym typeface="Wingdings" panose="05000000000000000000" pitchFamily="2" charset="2"/>
              </a:rPr>
              <a:t> 2 SO</a:t>
            </a:r>
            <a:r>
              <a:rPr lang="en-US" sz="4000" baseline="-25000" dirty="0">
                <a:sym typeface="Wingdings" panose="05000000000000000000" pitchFamily="2" charset="2"/>
              </a:rPr>
              <a:t>3</a:t>
            </a:r>
            <a:r>
              <a:rPr lang="en-US" sz="4000" dirty="0">
                <a:sym typeface="Wingdings" panose="05000000000000000000" pitchFamily="2" charset="2"/>
              </a:rPr>
              <a:t> (g) </a:t>
            </a:r>
            <a:endParaRPr lang="en-US" sz="4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505" y="3105105"/>
            <a:ext cx="3859751" cy="2243272"/>
          </a:xfrm>
          <a:prstGeom prst="rect">
            <a:avLst/>
          </a:prstGeom>
        </p:spPr>
      </p:pic>
    </p:spTree>
    <p:extLst>
      <p:ext uri="{BB962C8B-B14F-4D97-AF65-F5344CB8AC3E}">
        <p14:creationId xmlns:p14="http://schemas.microsoft.com/office/powerpoint/2010/main" val="1865574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- 200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4000" dirty="0"/>
              <a:t>In the following reaction, why would it is important for an industrial plant to continue to remove the SO</a:t>
            </a:r>
            <a:r>
              <a:rPr lang="en-US" sz="4000" baseline="-25000" dirty="0"/>
              <a:t>3</a:t>
            </a:r>
            <a:r>
              <a:rPr lang="en-US" sz="4000" dirty="0"/>
              <a:t> being formed? </a:t>
            </a:r>
          </a:p>
          <a:p>
            <a:pPr algn="ctr"/>
            <a:endParaRPr lang="en-US" sz="4000" dirty="0"/>
          </a:p>
          <a:p>
            <a:pPr algn="ctr"/>
            <a:r>
              <a:rPr lang="en-US" sz="4000" dirty="0"/>
              <a:t>2 SO</a:t>
            </a:r>
            <a:r>
              <a:rPr lang="en-US" sz="4000" baseline="-25000" dirty="0"/>
              <a:t>2</a:t>
            </a:r>
            <a:r>
              <a:rPr lang="en-US" sz="4000" dirty="0"/>
              <a:t> (g) + O</a:t>
            </a:r>
            <a:r>
              <a:rPr lang="en-US" sz="4000" baseline="-25000" dirty="0"/>
              <a:t>2</a:t>
            </a:r>
            <a:r>
              <a:rPr lang="en-US" sz="4000" dirty="0"/>
              <a:t> (g) </a:t>
            </a:r>
            <a:r>
              <a:rPr lang="en-US" sz="4000" dirty="0">
                <a:sym typeface="Wingdings" panose="05000000000000000000" pitchFamily="2" charset="2"/>
              </a:rPr>
              <a:t> 2 SO</a:t>
            </a:r>
            <a:r>
              <a:rPr lang="en-US" sz="4000" baseline="-25000" dirty="0">
                <a:sym typeface="Wingdings" panose="05000000000000000000" pitchFamily="2" charset="2"/>
              </a:rPr>
              <a:t>3</a:t>
            </a:r>
            <a:r>
              <a:rPr lang="en-US" sz="4000" dirty="0">
                <a:sym typeface="Wingdings" panose="05000000000000000000" pitchFamily="2" charset="2"/>
              </a:rPr>
              <a:t> (g) </a:t>
            </a:r>
            <a:endParaRPr lang="en-US" sz="4000" dirty="0"/>
          </a:p>
          <a:p>
            <a:pPr algn="ctr"/>
            <a:endParaRPr lang="en-US" sz="4800" dirty="0"/>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200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785652"/>
          </a:xfrm>
          <a:prstGeom prst="rect">
            <a:avLst/>
          </a:prstGeom>
          <a:noFill/>
        </p:spPr>
        <p:txBody>
          <a:bodyPr wrap="square" rtlCol="0">
            <a:spAutoFit/>
          </a:bodyPr>
          <a:lstStyle/>
          <a:p>
            <a:pPr algn="ctr"/>
            <a:r>
              <a:rPr lang="en-US" sz="4800" dirty="0"/>
              <a:t>To maximum the production of SO</a:t>
            </a:r>
            <a:r>
              <a:rPr lang="en-US" sz="4800" baseline="-25000" dirty="0"/>
              <a:t>3.</a:t>
            </a:r>
            <a:r>
              <a:rPr lang="en-US" sz="4800" dirty="0"/>
              <a:t> By removing SO</a:t>
            </a:r>
            <a:r>
              <a:rPr lang="en-US" sz="4800" baseline="-25000" dirty="0"/>
              <a:t>3,</a:t>
            </a:r>
            <a:r>
              <a:rPr lang="en-US" sz="4800" dirty="0"/>
              <a:t> equilibrium is constantly stressed to promote the forward reaction.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016758"/>
          </a:xfrm>
          <a:prstGeom prst="rect">
            <a:avLst/>
          </a:prstGeom>
          <a:noFill/>
        </p:spPr>
        <p:txBody>
          <a:bodyPr wrap="square" rtlCol="0">
            <a:spAutoFit/>
          </a:bodyPr>
          <a:lstStyle/>
          <a:p>
            <a:pPr algn="ctr"/>
            <a:r>
              <a:rPr lang="en-US" sz="4000" dirty="0"/>
              <a:t>Predict what would be the effect on the concentration of SO</a:t>
            </a:r>
            <a:r>
              <a:rPr lang="en-US" sz="4000" baseline="-25000" dirty="0"/>
              <a:t>3</a:t>
            </a:r>
            <a:r>
              <a:rPr lang="en-US" sz="4000" dirty="0"/>
              <a:t> if the reaction is carried out in a larger reaction vessel and justify why.</a:t>
            </a:r>
          </a:p>
          <a:p>
            <a:pPr algn="ctr"/>
            <a:endParaRPr lang="en-US" sz="4000" dirty="0"/>
          </a:p>
          <a:p>
            <a:pPr algn="ctr"/>
            <a:r>
              <a:rPr lang="en-US" sz="4000" dirty="0"/>
              <a:t>2 SO</a:t>
            </a:r>
            <a:r>
              <a:rPr lang="en-US" sz="4000" baseline="-25000" dirty="0"/>
              <a:t>2</a:t>
            </a:r>
            <a:r>
              <a:rPr lang="en-US" sz="4000" dirty="0"/>
              <a:t> (g) + O</a:t>
            </a:r>
            <a:r>
              <a:rPr lang="en-US" sz="4000" baseline="-25000" dirty="0"/>
              <a:t>2</a:t>
            </a:r>
            <a:r>
              <a:rPr lang="en-US" sz="4000" dirty="0"/>
              <a:t> (g) </a:t>
            </a:r>
            <a:r>
              <a:rPr lang="en-US" sz="4000" dirty="0">
                <a:sym typeface="Wingdings" panose="05000000000000000000" pitchFamily="2" charset="2"/>
              </a:rPr>
              <a:t> 2 SO</a:t>
            </a:r>
            <a:r>
              <a:rPr lang="en-US" sz="4000" baseline="-25000" dirty="0">
                <a:sym typeface="Wingdings" panose="05000000000000000000" pitchFamily="2" charset="2"/>
              </a:rPr>
              <a:t>3</a:t>
            </a:r>
            <a:r>
              <a:rPr lang="en-US" sz="4000" dirty="0">
                <a:sym typeface="Wingdings" panose="05000000000000000000" pitchFamily="2" charset="2"/>
              </a:rPr>
              <a:t> (g) </a:t>
            </a:r>
            <a:endParaRPr lang="en-US" sz="4000" dirty="0"/>
          </a:p>
          <a:p>
            <a:pPr algn="ctr"/>
            <a:endParaRPr lang="en-US" sz="4000" dirty="0"/>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300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016758"/>
          </a:xfrm>
          <a:prstGeom prst="rect">
            <a:avLst/>
          </a:prstGeom>
          <a:noFill/>
        </p:spPr>
        <p:txBody>
          <a:bodyPr wrap="square" rtlCol="0">
            <a:spAutoFit/>
          </a:bodyPr>
          <a:lstStyle/>
          <a:p>
            <a:pPr algn="ctr"/>
            <a:r>
              <a:rPr lang="en-US" sz="3200" dirty="0"/>
              <a:t>2 SO</a:t>
            </a:r>
            <a:r>
              <a:rPr lang="en-US" sz="3200" baseline="-25000" dirty="0"/>
              <a:t>2</a:t>
            </a:r>
            <a:r>
              <a:rPr lang="en-US" sz="3200" dirty="0"/>
              <a:t> (g) + O</a:t>
            </a:r>
            <a:r>
              <a:rPr lang="en-US" sz="3200" baseline="-25000" dirty="0"/>
              <a:t>2</a:t>
            </a:r>
            <a:r>
              <a:rPr lang="en-US" sz="3200" dirty="0"/>
              <a:t> (g) </a:t>
            </a:r>
            <a:r>
              <a:rPr lang="en-US" sz="3200" dirty="0">
                <a:sym typeface="Wingdings" panose="05000000000000000000" pitchFamily="2" charset="2"/>
              </a:rPr>
              <a:t> 2 SO</a:t>
            </a:r>
            <a:r>
              <a:rPr lang="en-US" sz="3200" baseline="-25000" dirty="0">
                <a:sym typeface="Wingdings" panose="05000000000000000000" pitchFamily="2" charset="2"/>
              </a:rPr>
              <a:t>3</a:t>
            </a:r>
            <a:r>
              <a:rPr lang="en-US" sz="3200" dirty="0">
                <a:sym typeface="Wingdings" panose="05000000000000000000" pitchFamily="2" charset="2"/>
              </a:rPr>
              <a:t> (g) </a:t>
            </a:r>
            <a:endParaRPr lang="en-US" sz="3200" dirty="0"/>
          </a:p>
          <a:p>
            <a:endParaRPr lang="en-US" sz="3200" dirty="0"/>
          </a:p>
          <a:p>
            <a:pPr algn="ctr"/>
            <a:r>
              <a:rPr lang="en-US" sz="3200" dirty="0"/>
              <a:t>A larger vessel would decrease the pressure. To counteract this change, the reaction will go in the direction with more moles of gas. In this case, it will reverse since the reactants have 3 moles of gas and the products have 2 moles. Overall this means that the SO</a:t>
            </a:r>
            <a:r>
              <a:rPr lang="en-US" sz="3200" baseline="-25000" dirty="0"/>
              <a:t>3</a:t>
            </a:r>
            <a:r>
              <a:rPr lang="en-US" sz="3200" dirty="0"/>
              <a:t> concentration will decrease.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- 100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938992"/>
          </a:xfrm>
          <a:prstGeom prst="rect">
            <a:avLst/>
          </a:prstGeom>
          <a:noFill/>
        </p:spPr>
        <p:txBody>
          <a:bodyPr wrap="square" rtlCol="0">
            <a:spAutoFit/>
          </a:bodyPr>
          <a:lstStyle/>
          <a:p>
            <a:pPr algn="ctr"/>
            <a:r>
              <a:rPr lang="en-US" sz="6000" dirty="0"/>
              <a:t>Draw the Lewis structure of NH</a:t>
            </a:r>
            <a:r>
              <a:rPr lang="en-US" sz="6000" baseline="-25000" dirty="0"/>
              <a:t>3</a:t>
            </a:r>
            <a:r>
              <a:rPr lang="en-US" sz="6000" dirty="0"/>
              <a:t>. </a:t>
            </a:r>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- 400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062103"/>
          </a:xfrm>
          <a:prstGeom prst="rect">
            <a:avLst/>
          </a:prstGeom>
          <a:noFill/>
        </p:spPr>
        <p:txBody>
          <a:bodyPr wrap="square" rtlCol="0">
            <a:spAutoFit/>
          </a:bodyPr>
          <a:lstStyle/>
          <a:p>
            <a:pPr algn="ctr"/>
            <a:r>
              <a:rPr lang="en-US" sz="3200" dirty="0"/>
              <a:t>2 SO</a:t>
            </a:r>
            <a:r>
              <a:rPr lang="en-US" sz="3200" baseline="-25000" dirty="0"/>
              <a:t>2</a:t>
            </a:r>
            <a:r>
              <a:rPr lang="en-US" sz="3200" dirty="0"/>
              <a:t> (g) + O</a:t>
            </a:r>
            <a:r>
              <a:rPr lang="en-US" sz="3200" baseline="-25000" dirty="0"/>
              <a:t>2</a:t>
            </a:r>
            <a:r>
              <a:rPr lang="en-US" sz="3200" dirty="0"/>
              <a:t> (g) </a:t>
            </a:r>
            <a:r>
              <a:rPr lang="en-US" sz="3200" dirty="0">
                <a:sym typeface="Wingdings" panose="05000000000000000000" pitchFamily="2" charset="2"/>
              </a:rPr>
              <a:t> 2 SO</a:t>
            </a:r>
            <a:r>
              <a:rPr lang="en-US" sz="3200" baseline="-25000" dirty="0">
                <a:sym typeface="Wingdings" panose="05000000000000000000" pitchFamily="2" charset="2"/>
              </a:rPr>
              <a:t>3</a:t>
            </a:r>
            <a:r>
              <a:rPr lang="en-US" sz="3200" dirty="0">
                <a:sym typeface="Wingdings" panose="05000000000000000000" pitchFamily="2" charset="2"/>
              </a:rPr>
              <a:t> (g) </a:t>
            </a:r>
            <a:endParaRPr lang="en-US" sz="3200" dirty="0"/>
          </a:p>
          <a:p>
            <a:pPr algn="ctr"/>
            <a:endParaRPr lang="en-US" sz="3200" dirty="0"/>
          </a:p>
          <a:p>
            <a:pPr algn="ctr"/>
            <a:r>
              <a:rPr lang="en-US" sz="3200" dirty="0"/>
              <a:t>What would the concentration of O</a:t>
            </a:r>
            <a:r>
              <a:rPr lang="en-US" sz="3200" baseline="-25000" dirty="0"/>
              <a:t>2</a:t>
            </a:r>
            <a:r>
              <a:rPr lang="en-US" sz="3200" dirty="0"/>
              <a:t> be if…</a:t>
            </a:r>
          </a:p>
        </p:txBody>
      </p:sp>
      <p:graphicFrame>
        <p:nvGraphicFramePr>
          <p:cNvPr id="3" name="Table 2"/>
          <p:cNvGraphicFramePr>
            <a:graphicFrameLocks noGrp="1"/>
          </p:cNvGraphicFramePr>
          <p:nvPr>
            <p:extLst>
              <p:ext uri="{D42A27DB-BD31-4B8C-83A1-F6EECF244321}">
                <p14:modId xmlns:p14="http://schemas.microsoft.com/office/powerpoint/2010/main" val="3345876928"/>
              </p:ext>
            </p:extLst>
          </p:nvPr>
        </p:nvGraphicFramePr>
        <p:xfrm>
          <a:off x="1794163" y="4076165"/>
          <a:ext cx="5555673" cy="2103120"/>
        </p:xfrm>
        <a:graphic>
          <a:graphicData uri="http://schemas.openxmlformats.org/drawingml/2006/table">
            <a:tbl>
              <a:tblPr firstRow="1" bandRow="1">
                <a:tableStyleId>{5940675A-B579-460E-94D1-54222C63F5DA}</a:tableStyleId>
              </a:tblPr>
              <a:tblGrid>
                <a:gridCol w="1459637">
                  <a:extLst>
                    <a:ext uri="{9D8B030D-6E8A-4147-A177-3AD203B41FA5}">
                      <a16:colId xmlns:a16="http://schemas.microsoft.com/office/drawing/2014/main" val="2017597553"/>
                    </a:ext>
                  </a:extLst>
                </a:gridCol>
                <a:gridCol w="4096036">
                  <a:extLst>
                    <a:ext uri="{9D8B030D-6E8A-4147-A177-3AD203B41FA5}">
                      <a16:colId xmlns:a16="http://schemas.microsoft.com/office/drawing/2014/main" val="1568271127"/>
                    </a:ext>
                  </a:extLst>
                </a:gridCol>
              </a:tblGrid>
              <a:tr h="370840">
                <a:tc>
                  <a:txBody>
                    <a:bodyPr/>
                    <a:lstStyle/>
                    <a:p>
                      <a:r>
                        <a:rPr lang="en-US" sz="4000" dirty="0"/>
                        <a:t>Kc</a:t>
                      </a:r>
                      <a:endParaRPr lang="en-NZ" sz="4000" dirty="0"/>
                    </a:p>
                  </a:txBody>
                  <a:tcPr/>
                </a:tc>
                <a:tc>
                  <a:txBody>
                    <a:bodyPr/>
                    <a:lstStyle/>
                    <a:p>
                      <a:r>
                        <a:rPr lang="en-US" sz="4000" dirty="0"/>
                        <a:t>4.32</a:t>
                      </a:r>
                      <a:endParaRPr lang="en-NZ" sz="4000" dirty="0"/>
                    </a:p>
                  </a:txBody>
                  <a:tcPr/>
                </a:tc>
                <a:extLst>
                  <a:ext uri="{0D108BD9-81ED-4DB2-BD59-A6C34878D82A}">
                    <a16:rowId xmlns:a16="http://schemas.microsoft.com/office/drawing/2014/main" val="2569308478"/>
                  </a:ext>
                </a:extLst>
              </a:tr>
              <a:tr h="370840">
                <a:tc>
                  <a:txBody>
                    <a:bodyPr/>
                    <a:lstStyle/>
                    <a:p>
                      <a:r>
                        <a:rPr lang="en-US" sz="4000" dirty="0"/>
                        <a:t>SO</a:t>
                      </a:r>
                      <a:r>
                        <a:rPr lang="en-US" sz="4000" baseline="-25000" dirty="0"/>
                        <a:t>2</a:t>
                      </a:r>
                      <a:endParaRPr lang="en-NZ" sz="4000" dirty="0"/>
                    </a:p>
                  </a:txBody>
                  <a:tcPr/>
                </a:tc>
                <a:tc>
                  <a:txBody>
                    <a:bodyPr/>
                    <a:lstStyle/>
                    <a:p>
                      <a:r>
                        <a:rPr lang="en-US" sz="4000" dirty="0"/>
                        <a:t>0.100 </a:t>
                      </a:r>
                      <a:r>
                        <a:rPr lang="en-US" sz="4000" dirty="0" err="1"/>
                        <a:t>mol</a:t>
                      </a:r>
                      <a:r>
                        <a:rPr lang="en-US" sz="4000" dirty="0"/>
                        <a:t> L</a:t>
                      </a:r>
                      <a:r>
                        <a:rPr lang="en-US" sz="4000" baseline="30000" dirty="0"/>
                        <a:t>-1</a:t>
                      </a:r>
                      <a:endParaRPr lang="en-NZ" sz="4000" dirty="0"/>
                    </a:p>
                  </a:txBody>
                  <a:tcPr/>
                </a:tc>
                <a:extLst>
                  <a:ext uri="{0D108BD9-81ED-4DB2-BD59-A6C34878D82A}">
                    <a16:rowId xmlns:a16="http://schemas.microsoft.com/office/drawing/2014/main" val="2871419642"/>
                  </a:ext>
                </a:extLst>
              </a:tr>
              <a:tr h="370840">
                <a:tc>
                  <a:txBody>
                    <a:bodyPr/>
                    <a:lstStyle/>
                    <a:p>
                      <a:r>
                        <a:rPr lang="en-US" sz="4000" dirty="0"/>
                        <a:t>SO</a:t>
                      </a:r>
                      <a:r>
                        <a:rPr lang="en-US" sz="4000" baseline="-25000" dirty="0"/>
                        <a:t>3</a:t>
                      </a:r>
                      <a:endParaRPr lang="en-NZ" sz="4000" dirty="0"/>
                    </a:p>
                  </a:txBody>
                  <a:tcPr/>
                </a:tc>
                <a:tc>
                  <a:txBody>
                    <a:bodyPr/>
                    <a:lstStyle/>
                    <a:p>
                      <a:r>
                        <a:rPr lang="en-US" sz="4000" dirty="0"/>
                        <a:t>0.0930 </a:t>
                      </a:r>
                      <a:r>
                        <a:rPr lang="en-US" sz="4000" dirty="0" err="1"/>
                        <a:t>mol</a:t>
                      </a:r>
                      <a:r>
                        <a:rPr lang="en-US" sz="4000" dirty="0"/>
                        <a:t> L</a:t>
                      </a:r>
                      <a:r>
                        <a:rPr lang="en-US" sz="4000" baseline="30000" dirty="0"/>
                        <a:t>-1</a:t>
                      </a:r>
                      <a:endParaRPr lang="en-NZ" sz="4000" dirty="0"/>
                    </a:p>
                  </a:txBody>
                  <a:tcPr/>
                </a:tc>
                <a:extLst>
                  <a:ext uri="{0D108BD9-81ED-4DB2-BD59-A6C34878D82A}">
                    <a16:rowId xmlns:a16="http://schemas.microsoft.com/office/drawing/2014/main" val="3443232572"/>
                  </a:ext>
                </a:extLst>
              </a:tr>
            </a:tbl>
          </a:graphicData>
        </a:graphic>
      </p:graphicFrame>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400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200329"/>
          </a:xfrm>
          <a:prstGeom prst="rect">
            <a:avLst/>
          </a:prstGeom>
          <a:noFill/>
        </p:spPr>
        <p:txBody>
          <a:bodyPr wrap="square" rtlCol="0">
            <a:spAutoFit/>
          </a:bodyPr>
          <a:lstStyle/>
          <a:p>
            <a:pPr algn="ctr"/>
            <a:r>
              <a:rPr lang="en-US" sz="7200" dirty="0"/>
              <a:t>O</a:t>
            </a:r>
            <a:r>
              <a:rPr lang="en-US" sz="7200" baseline="-25000" dirty="0"/>
              <a:t>2</a:t>
            </a:r>
            <a:r>
              <a:rPr lang="en-US" sz="7200" dirty="0"/>
              <a:t> = 0.200 </a:t>
            </a:r>
            <a:r>
              <a:rPr lang="en-US" sz="7200" dirty="0" err="1"/>
              <a:t>mol</a:t>
            </a:r>
            <a:r>
              <a:rPr lang="en-US" sz="7200" dirty="0"/>
              <a:t> L</a:t>
            </a:r>
            <a:r>
              <a:rPr lang="en-US" sz="7200" baseline="30000" dirty="0"/>
              <a:t>-1</a:t>
            </a:r>
            <a:endParaRPr lang="en-US" sz="72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- 500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pPr algn="ctr"/>
            <a:r>
              <a:rPr lang="en-US" sz="4000" dirty="0"/>
              <a:t>2 SO</a:t>
            </a:r>
            <a:r>
              <a:rPr lang="en-US" sz="4000" baseline="-25000" dirty="0"/>
              <a:t>2</a:t>
            </a:r>
            <a:r>
              <a:rPr lang="en-US" sz="4000" dirty="0"/>
              <a:t> (g) + O</a:t>
            </a:r>
            <a:r>
              <a:rPr lang="en-US" sz="4000" baseline="-25000" dirty="0"/>
              <a:t>2</a:t>
            </a:r>
            <a:r>
              <a:rPr lang="en-US" sz="4000" dirty="0"/>
              <a:t> (g) </a:t>
            </a:r>
            <a:r>
              <a:rPr lang="en-US" sz="4000" dirty="0">
                <a:sym typeface="Wingdings" panose="05000000000000000000" pitchFamily="2" charset="2"/>
              </a:rPr>
              <a:t> 2 SO</a:t>
            </a:r>
            <a:r>
              <a:rPr lang="en-US" sz="4000" baseline="-25000" dirty="0">
                <a:sym typeface="Wingdings" panose="05000000000000000000" pitchFamily="2" charset="2"/>
              </a:rPr>
              <a:t>3</a:t>
            </a:r>
            <a:r>
              <a:rPr lang="en-US" sz="4000" dirty="0">
                <a:sym typeface="Wingdings" panose="05000000000000000000" pitchFamily="2" charset="2"/>
              </a:rPr>
              <a:t> (g) </a:t>
            </a:r>
            <a:endParaRPr lang="en-US" sz="4000" dirty="0"/>
          </a:p>
          <a:p>
            <a:pPr algn="ctr"/>
            <a:endParaRPr lang="en-US" sz="4000" dirty="0"/>
          </a:p>
          <a:p>
            <a:pPr algn="ctr"/>
            <a:r>
              <a:rPr lang="en-US" sz="4000" dirty="0"/>
              <a:t>Kc at 450 ⁰C &gt; Kc at 600 ⁰C</a:t>
            </a:r>
          </a:p>
          <a:p>
            <a:pPr algn="ctr"/>
            <a:endParaRPr lang="en-US" sz="4000" dirty="0"/>
          </a:p>
          <a:p>
            <a:pPr algn="ctr"/>
            <a:r>
              <a:rPr lang="en-US" sz="4000" dirty="0"/>
              <a:t>Justify if the reverse reaction is endothermic or exothermic. </a:t>
            </a:r>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Equilibrium – 500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314381"/>
            <a:ext cx="8229600" cy="5509200"/>
          </a:xfrm>
          <a:prstGeom prst="rect">
            <a:avLst/>
          </a:prstGeom>
          <a:noFill/>
        </p:spPr>
        <p:txBody>
          <a:bodyPr wrap="square" rtlCol="0">
            <a:spAutoFit/>
          </a:bodyPr>
          <a:lstStyle/>
          <a:p>
            <a:pPr algn="ctr"/>
            <a:r>
              <a:rPr lang="en-US" sz="3200" dirty="0"/>
              <a:t>A larger Kc means at a lower temperature, means there the 450 ⁰C equilibrium has more products than the 600 ⁰C equilibrium. </a:t>
            </a:r>
          </a:p>
          <a:p>
            <a:pPr algn="ctr"/>
            <a:endParaRPr lang="en-US" sz="3200" dirty="0"/>
          </a:p>
          <a:p>
            <a:pPr algn="ctr"/>
            <a:r>
              <a:rPr lang="en-US" sz="3200" dirty="0"/>
              <a:t>So decreasing the temperature promotes the forward reaction, which would be an exothermic reaction. </a:t>
            </a:r>
          </a:p>
          <a:p>
            <a:pPr algn="ctr"/>
            <a:endParaRPr lang="en-US" sz="3200" dirty="0"/>
          </a:p>
          <a:p>
            <a:pPr algn="ctr"/>
            <a:r>
              <a:rPr lang="en-US" sz="3200" dirty="0"/>
              <a:t>That means the reverse reaction is endothermic.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- 100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416320"/>
          </a:xfrm>
          <a:prstGeom prst="rect">
            <a:avLst/>
          </a:prstGeom>
          <a:noFill/>
        </p:spPr>
        <p:txBody>
          <a:bodyPr wrap="square" rtlCol="0">
            <a:spAutoFit/>
          </a:bodyPr>
          <a:lstStyle/>
          <a:p>
            <a:pPr algn="ctr"/>
            <a:r>
              <a:rPr lang="en-US" sz="5400" dirty="0"/>
              <a:t>If a solution has a pH of 10.8, what is it’s hydronium (H</a:t>
            </a:r>
            <a:r>
              <a:rPr lang="en-US" sz="5400" baseline="-25000" dirty="0"/>
              <a:t>3</a:t>
            </a:r>
            <a:r>
              <a:rPr lang="en-US" sz="5400" dirty="0"/>
              <a:t>O</a:t>
            </a:r>
            <a:r>
              <a:rPr lang="en-US" sz="5400" baseline="30000" dirty="0"/>
              <a:t>+</a:t>
            </a:r>
            <a:r>
              <a:rPr lang="en-US" sz="5400" dirty="0"/>
              <a:t>) concentration?</a:t>
            </a:r>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015663"/>
          </a:xfrm>
          <a:prstGeom prst="rect">
            <a:avLst/>
          </a:prstGeom>
          <a:noFill/>
        </p:spPr>
        <p:txBody>
          <a:bodyPr wrap="square" rtlCol="0">
            <a:spAutoFit/>
          </a:bodyPr>
          <a:lstStyle/>
          <a:p>
            <a:pPr algn="ctr"/>
            <a:r>
              <a:rPr lang="en-US" sz="6000" dirty="0"/>
              <a:t>1.58 x 10</a:t>
            </a:r>
            <a:r>
              <a:rPr lang="en-US" sz="6000" baseline="30000" dirty="0"/>
              <a:t>-11</a:t>
            </a:r>
            <a:r>
              <a:rPr lang="en-US" sz="6000" dirty="0"/>
              <a:t> </a:t>
            </a:r>
            <a:r>
              <a:rPr lang="en-US" sz="6000" dirty="0" err="1"/>
              <a:t>mol</a:t>
            </a:r>
            <a:r>
              <a:rPr lang="en-US" sz="6000" dirty="0"/>
              <a:t> L</a:t>
            </a:r>
            <a:r>
              <a:rPr lang="en-US" sz="6000" baseline="30000" dirty="0"/>
              <a:t>-1</a:t>
            </a:r>
            <a:endParaRPr lang="en-US" sz="6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- 200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046988"/>
          </a:xfrm>
          <a:prstGeom prst="rect">
            <a:avLst/>
          </a:prstGeom>
          <a:noFill/>
        </p:spPr>
        <p:txBody>
          <a:bodyPr wrap="square" rtlCol="0">
            <a:spAutoFit/>
          </a:bodyPr>
          <a:lstStyle/>
          <a:p>
            <a:pPr algn="ctr"/>
            <a:r>
              <a:rPr lang="en-US" sz="3200" dirty="0"/>
              <a:t>What is the conjugate base in the following equation? </a:t>
            </a:r>
          </a:p>
          <a:p>
            <a:pPr algn="ctr"/>
            <a:endParaRPr lang="en-US" sz="3200" dirty="0"/>
          </a:p>
          <a:p>
            <a:pPr algn="ctr"/>
            <a:r>
              <a:rPr lang="en-US" sz="3200" dirty="0"/>
              <a:t>C</a:t>
            </a:r>
            <a:r>
              <a:rPr lang="en-US" sz="3200" baseline="-25000" dirty="0"/>
              <a:t>2</a:t>
            </a:r>
            <a:r>
              <a:rPr lang="en-US" sz="3200" dirty="0"/>
              <a:t>H</a:t>
            </a:r>
            <a:r>
              <a:rPr lang="en-US" sz="3200" baseline="-25000" dirty="0"/>
              <a:t>5</a:t>
            </a:r>
            <a:r>
              <a:rPr lang="en-US" sz="3200" dirty="0"/>
              <a:t>COOH + H</a:t>
            </a:r>
            <a:r>
              <a:rPr lang="en-US" sz="3200" baseline="-25000" dirty="0"/>
              <a:t>2</a:t>
            </a:r>
            <a:r>
              <a:rPr lang="en-US" sz="3200" dirty="0"/>
              <a:t>O </a:t>
            </a:r>
            <a:r>
              <a:rPr lang="en-US" sz="3200" dirty="0">
                <a:sym typeface="Wingdings" panose="05000000000000000000" pitchFamily="2" charset="2"/>
              </a:rPr>
              <a:t> C</a:t>
            </a:r>
            <a:r>
              <a:rPr lang="en-US" sz="3200" baseline="-25000" dirty="0">
                <a:sym typeface="Wingdings" panose="05000000000000000000" pitchFamily="2" charset="2"/>
              </a:rPr>
              <a:t>2</a:t>
            </a:r>
            <a:r>
              <a:rPr lang="en-US" sz="3200" dirty="0">
                <a:sym typeface="Wingdings" panose="05000000000000000000" pitchFamily="2" charset="2"/>
              </a:rPr>
              <a:t>H</a:t>
            </a:r>
            <a:r>
              <a:rPr lang="en-US" sz="3200" baseline="-25000" dirty="0">
                <a:sym typeface="Wingdings" panose="05000000000000000000" pitchFamily="2" charset="2"/>
              </a:rPr>
              <a:t>5</a:t>
            </a:r>
            <a:r>
              <a:rPr lang="en-US" sz="3200" dirty="0">
                <a:sym typeface="Wingdings" panose="05000000000000000000" pitchFamily="2" charset="2"/>
              </a:rPr>
              <a:t>COO</a:t>
            </a:r>
            <a:r>
              <a:rPr lang="en-US" sz="3200" baseline="30000" dirty="0">
                <a:sym typeface="Wingdings" panose="05000000000000000000" pitchFamily="2" charset="2"/>
              </a:rPr>
              <a:t>-</a:t>
            </a:r>
            <a:r>
              <a:rPr lang="en-US" sz="3200" dirty="0">
                <a:sym typeface="Wingdings" panose="05000000000000000000" pitchFamily="2" charset="2"/>
              </a:rPr>
              <a:t> + H</a:t>
            </a:r>
            <a:r>
              <a:rPr lang="en-US" sz="3200" baseline="-25000" dirty="0">
                <a:sym typeface="Wingdings" panose="05000000000000000000" pitchFamily="2" charset="2"/>
              </a:rPr>
              <a:t>3</a:t>
            </a:r>
            <a:r>
              <a:rPr lang="en-US" sz="3200" dirty="0">
                <a:sym typeface="Wingdings" panose="05000000000000000000" pitchFamily="2" charset="2"/>
              </a:rPr>
              <a:t>O</a:t>
            </a:r>
            <a:r>
              <a:rPr lang="en-US" sz="3200" baseline="30000" dirty="0">
                <a:sym typeface="Wingdings" panose="05000000000000000000" pitchFamily="2" charset="2"/>
              </a:rPr>
              <a:t>+</a:t>
            </a:r>
            <a:endParaRPr lang="en-US" sz="3200" dirty="0">
              <a:sym typeface="Wingdings" panose="05000000000000000000" pitchFamily="2" charset="2"/>
            </a:endParaRPr>
          </a:p>
          <a:p>
            <a:pPr algn="ctr"/>
            <a:endParaRPr lang="en-US" sz="3200" dirty="0">
              <a:sym typeface="Wingdings" panose="05000000000000000000" pitchFamily="2" charset="2"/>
            </a:endParaRPr>
          </a:p>
          <a:p>
            <a:r>
              <a:rPr lang="en-US" sz="3200" dirty="0">
                <a:sym typeface="Wingdings" panose="05000000000000000000" pitchFamily="2" charset="2"/>
              </a:rPr>
              <a:t>	   	#1		    #2				#3			#4</a:t>
            </a:r>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200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554545"/>
          </a:xfrm>
          <a:prstGeom prst="rect">
            <a:avLst/>
          </a:prstGeom>
          <a:noFill/>
        </p:spPr>
        <p:txBody>
          <a:bodyPr wrap="square" rtlCol="0">
            <a:spAutoFit/>
          </a:bodyPr>
          <a:lstStyle/>
          <a:p>
            <a:pPr algn="ctr"/>
            <a:r>
              <a:rPr lang="en-US" sz="3200" dirty="0"/>
              <a:t>C</a:t>
            </a:r>
            <a:r>
              <a:rPr lang="en-US" sz="3200" baseline="-25000" dirty="0"/>
              <a:t>2</a:t>
            </a:r>
            <a:r>
              <a:rPr lang="en-US" sz="3200" dirty="0"/>
              <a:t>H</a:t>
            </a:r>
            <a:r>
              <a:rPr lang="en-US" sz="3200" baseline="-25000" dirty="0"/>
              <a:t>5</a:t>
            </a:r>
            <a:r>
              <a:rPr lang="en-US" sz="3200" dirty="0"/>
              <a:t>COOH + H</a:t>
            </a:r>
            <a:r>
              <a:rPr lang="en-US" sz="3200" baseline="-25000" dirty="0"/>
              <a:t>2</a:t>
            </a:r>
            <a:r>
              <a:rPr lang="en-US" sz="3200" dirty="0"/>
              <a:t>O </a:t>
            </a:r>
            <a:r>
              <a:rPr lang="en-US" sz="3200" dirty="0">
                <a:sym typeface="Wingdings" panose="05000000000000000000" pitchFamily="2" charset="2"/>
              </a:rPr>
              <a:t> C</a:t>
            </a:r>
            <a:r>
              <a:rPr lang="en-US" sz="3200" baseline="-25000" dirty="0">
                <a:sym typeface="Wingdings" panose="05000000000000000000" pitchFamily="2" charset="2"/>
              </a:rPr>
              <a:t>2</a:t>
            </a:r>
            <a:r>
              <a:rPr lang="en-US" sz="3200" dirty="0">
                <a:sym typeface="Wingdings" panose="05000000000000000000" pitchFamily="2" charset="2"/>
              </a:rPr>
              <a:t>H</a:t>
            </a:r>
            <a:r>
              <a:rPr lang="en-US" sz="3200" baseline="-25000" dirty="0">
                <a:sym typeface="Wingdings" panose="05000000000000000000" pitchFamily="2" charset="2"/>
              </a:rPr>
              <a:t>5</a:t>
            </a:r>
            <a:r>
              <a:rPr lang="en-US" sz="3200" dirty="0">
                <a:sym typeface="Wingdings" panose="05000000000000000000" pitchFamily="2" charset="2"/>
              </a:rPr>
              <a:t>COO</a:t>
            </a:r>
            <a:r>
              <a:rPr lang="en-US" sz="3200" baseline="30000" dirty="0">
                <a:sym typeface="Wingdings" panose="05000000000000000000" pitchFamily="2" charset="2"/>
              </a:rPr>
              <a:t>-</a:t>
            </a:r>
            <a:r>
              <a:rPr lang="en-US" sz="3200" dirty="0">
                <a:sym typeface="Wingdings" panose="05000000000000000000" pitchFamily="2" charset="2"/>
              </a:rPr>
              <a:t> + H</a:t>
            </a:r>
            <a:r>
              <a:rPr lang="en-US" sz="3200" baseline="-25000" dirty="0">
                <a:sym typeface="Wingdings" panose="05000000000000000000" pitchFamily="2" charset="2"/>
              </a:rPr>
              <a:t>3</a:t>
            </a:r>
            <a:r>
              <a:rPr lang="en-US" sz="3200" dirty="0">
                <a:sym typeface="Wingdings" panose="05000000000000000000" pitchFamily="2" charset="2"/>
              </a:rPr>
              <a:t>O</a:t>
            </a:r>
            <a:r>
              <a:rPr lang="en-US" sz="3200" baseline="30000" dirty="0">
                <a:sym typeface="Wingdings" panose="05000000000000000000" pitchFamily="2" charset="2"/>
              </a:rPr>
              <a:t>+</a:t>
            </a:r>
            <a:endParaRPr lang="en-US" sz="3200" dirty="0">
              <a:sym typeface="Wingdings" panose="05000000000000000000" pitchFamily="2" charset="2"/>
            </a:endParaRPr>
          </a:p>
          <a:p>
            <a:pPr algn="ctr"/>
            <a:endParaRPr lang="en-US" sz="3200" dirty="0">
              <a:sym typeface="Wingdings" panose="05000000000000000000" pitchFamily="2" charset="2"/>
            </a:endParaRPr>
          </a:p>
          <a:p>
            <a:r>
              <a:rPr lang="en-US" sz="3200" dirty="0">
                <a:sym typeface="Wingdings" panose="05000000000000000000" pitchFamily="2" charset="2"/>
              </a:rPr>
              <a:t>	   	#1		    #2				#3			#4</a:t>
            </a:r>
          </a:p>
          <a:p>
            <a:endParaRPr lang="en-US" sz="3200" dirty="0">
              <a:sym typeface="Wingdings" panose="05000000000000000000" pitchFamily="2" charset="2"/>
            </a:endParaRPr>
          </a:p>
          <a:p>
            <a:pPr algn="ctr"/>
            <a:r>
              <a:rPr lang="en-US" sz="3200" dirty="0">
                <a:sym typeface="Wingdings" panose="05000000000000000000" pitchFamily="2" charset="2"/>
              </a:rPr>
              <a:t>#3 is the conjugate base.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416320"/>
          </a:xfrm>
          <a:prstGeom prst="rect">
            <a:avLst/>
          </a:prstGeom>
          <a:noFill/>
        </p:spPr>
        <p:txBody>
          <a:bodyPr wrap="square" rtlCol="0">
            <a:spAutoFit/>
          </a:bodyPr>
          <a:lstStyle/>
          <a:p>
            <a:pPr algn="ctr"/>
            <a:r>
              <a:rPr lang="en-US" sz="5400" dirty="0"/>
              <a:t>If sodium ethanoate (CH</a:t>
            </a:r>
            <a:r>
              <a:rPr lang="en-US" sz="5400" baseline="-25000" dirty="0"/>
              <a:t>3</a:t>
            </a:r>
            <a:r>
              <a:rPr lang="en-US" sz="5400" dirty="0"/>
              <a:t>COONa) is dissolved into water, would it be an acid or base? </a:t>
            </a:r>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300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862322"/>
          </a:xfrm>
          <a:prstGeom prst="rect">
            <a:avLst/>
          </a:prstGeom>
          <a:noFill/>
        </p:spPr>
        <p:txBody>
          <a:bodyPr wrap="square" rtlCol="0">
            <a:spAutoFit/>
          </a:bodyPr>
          <a:lstStyle/>
          <a:p>
            <a:pPr algn="ctr"/>
            <a:r>
              <a:rPr lang="en-US" sz="3600" dirty="0"/>
              <a:t>It is a base. </a:t>
            </a:r>
          </a:p>
          <a:p>
            <a:pPr algn="ctr"/>
            <a:endParaRPr lang="en-US" sz="3600" dirty="0"/>
          </a:p>
          <a:p>
            <a:pPr algn="ctr"/>
            <a:r>
              <a:rPr lang="en-US" sz="3600" dirty="0"/>
              <a:t>CH</a:t>
            </a:r>
            <a:r>
              <a:rPr lang="en-US" sz="3600" baseline="-25000" dirty="0"/>
              <a:t>3</a:t>
            </a:r>
            <a:r>
              <a:rPr lang="en-US" sz="3600" dirty="0"/>
              <a:t>COONa </a:t>
            </a:r>
            <a:r>
              <a:rPr lang="en-US" sz="3600" dirty="0">
                <a:sym typeface="Wingdings" panose="05000000000000000000" pitchFamily="2" charset="2"/>
              </a:rPr>
              <a:t> CH</a:t>
            </a:r>
            <a:r>
              <a:rPr lang="en-US" sz="3600" baseline="-25000" dirty="0">
                <a:sym typeface="Wingdings" panose="05000000000000000000" pitchFamily="2" charset="2"/>
              </a:rPr>
              <a:t>3</a:t>
            </a:r>
            <a:r>
              <a:rPr lang="en-US" sz="3600" dirty="0">
                <a:sym typeface="Wingdings" panose="05000000000000000000" pitchFamily="2" charset="2"/>
              </a:rPr>
              <a:t>COO</a:t>
            </a:r>
            <a:r>
              <a:rPr lang="en-US" sz="3600" baseline="30000" dirty="0">
                <a:sym typeface="Wingdings" panose="05000000000000000000" pitchFamily="2" charset="2"/>
              </a:rPr>
              <a:t>-</a:t>
            </a:r>
            <a:r>
              <a:rPr lang="en-US" sz="3600" dirty="0">
                <a:sym typeface="Wingdings" panose="05000000000000000000" pitchFamily="2" charset="2"/>
              </a:rPr>
              <a:t> + Na</a:t>
            </a:r>
            <a:r>
              <a:rPr lang="en-US" sz="3600" baseline="30000" dirty="0">
                <a:sym typeface="Wingdings" panose="05000000000000000000" pitchFamily="2" charset="2"/>
              </a:rPr>
              <a:t>+</a:t>
            </a:r>
            <a:endParaRPr lang="en-US" sz="3600" dirty="0">
              <a:sym typeface="Wingdings" panose="05000000000000000000" pitchFamily="2" charset="2"/>
            </a:endParaRPr>
          </a:p>
          <a:p>
            <a:pPr algn="ctr"/>
            <a:endParaRPr lang="en-US" sz="3600" dirty="0">
              <a:sym typeface="Wingdings" panose="05000000000000000000" pitchFamily="2" charset="2"/>
            </a:endParaRPr>
          </a:p>
          <a:p>
            <a:pPr algn="ctr"/>
            <a:r>
              <a:rPr lang="en-US" sz="3600" dirty="0">
                <a:sym typeface="Wingdings" panose="05000000000000000000" pitchFamily="2" charset="2"/>
              </a:rPr>
              <a:t>CH</a:t>
            </a:r>
            <a:r>
              <a:rPr lang="en-US" sz="3600" baseline="-25000" dirty="0">
                <a:sym typeface="Wingdings" panose="05000000000000000000" pitchFamily="2" charset="2"/>
              </a:rPr>
              <a:t>3</a:t>
            </a:r>
            <a:r>
              <a:rPr lang="en-US" sz="3600" dirty="0">
                <a:sym typeface="Wingdings" panose="05000000000000000000" pitchFamily="2" charset="2"/>
              </a:rPr>
              <a:t>COO</a:t>
            </a:r>
            <a:r>
              <a:rPr lang="en-US" sz="3600" baseline="30000" dirty="0">
                <a:sym typeface="Wingdings" panose="05000000000000000000" pitchFamily="2" charset="2"/>
              </a:rPr>
              <a:t>-</a:t>
            </a:r>
            <a:r>
              <a:rPr lang="en-US" sz="3600" dirty="0">
                <a:sym typeface="Wingdings" panose="05000000000000000000" pitchFamily="2" charset="2"/>
              </a:rPr>
              <a:t> + H</a:t>
            </a:r>
            <a:r>
              <a:rPr lang="en-US" sz="3600" baseline="-25000" dirty="0">
                <a:sym typeface="Wingdings" panose="05000000000000000000" pitchFamily="2" charset="2"/>
              </a:rPr>
              <a:t>2</a:t>
            </a:r>
            <a:r>
              <a:rPr lang="en-US" sz="3600" dirty="0">
                <a:sym typeface="Wingdings" panose="05000000000000000000" pitchFamily="2" charset="2"/>
              </a:rPr>
              <a:t>O </a:t>
            </a:r>
            <a:r>
              <a:rPr lang="en-US" sz="3200" dirty="0">
                <a:sym typeface="Wingdings" panose="05000000000000000000" pitchFamily="2" charset="2"/>
              </a:rPr>
              <a:t> </a:t>
            </a:r>
            <a:r>
              <a:rPr lang="en-US" sz="3600" dirty="0">
                <a:sym typeface="Wingdings" panose="05000000000000000000" pitchFamily="2" charset="2"/>
              </a:rPr>
              <a:t>CH</a:t>
            </a:r>
            <a:r>
              <a:rPr lang="en-US" sz="3600" baseline="-25000" dirty="0">
                <a:sym typeface="Wingdings" panose="05000000000000000000" pitchFamily="2" charset="2"/>
              </a:rPr>
              <a:t>3</a:t>
            </a:r>
            <a:r>
              <a:rPr lang="en-US" sz="3600" dirty="0">
                <a:sym typeface="Wingdings" panose="05000000000000000000" pitchFamily="2" charset="2"/>
              </a:rPr>
              <a:t>COOH + </a:t>
            </a:r>
            <a:r>
              <a:rPr lang="en-US" sz="3600" b="1" dirty="0">
                <a:sym typeface="Wingdings" panose="05000000000000000000" pitchFamily="2" charset="2"/>
              </a:rPr>
              <a:t>OH</a:t>
            </a:r>
            <a:r>
              <a:rPr lang="en-US" sz="3600" b="1" baseline="30000" dirty="0">
                <a:sym typeface="Wingdings" panose="05000000000000000000" pitchFamily="2" charset="2"/>
              </a:rPr>
              <a:t>-</a:t>
            </a:r>
            <a:endParaRPr lang="en-US" sz="3600" b="1"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38911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100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3" action="ppaction://hlinksldjump"/>
          </p:cNvPr>
          <p:cNvPicPr>
            <a:picLocks noChangeAspect="1"/>
          </p:cNvPicPr>
          <p:nvPr/>
        </p:nvPicPr>
        <p:blipFill>
          <a:blip r:embed="rId4">
            <a:duotone>
              <a:prstClr val="black"/>
              <a:srgbClr val="F6F2FF">
                <a:tint val="45000"/>
                <a:satMod val="400000"/>
              </a:srgbClr>
            </a:duotone>
          </a:blip>
          <a:stretch>
            <a:fillRect/>
          </a:stretch>
        </p:blipFill>
        <p:spPr>
          <a:xfrm>
            <a:off x="8186405" y="5908842"/>
            <a:ext cx="749974" cy="748632"/>
          </a:xfrm>
          <a:prstGeom prst="rect">
            <a:avLst/>
          </a:prstGeom>
        </p:spPr>
      </p:pic>
      <p:pic>
        <p:nvPicPr>
          <p:cNvPr id="2050" name="Picture 2" descr="Image result for ammonia lewis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876" y="2256991"/>
            <a:ext cx="4235583" cy="299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09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- 400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416320"/>
          </a:xfrm>
          <a:prstGeom prst="rect">
            <a:avLst/>
          </a:prstGeom>
          <a:noFill/>
        </p:spPr>
        <p:txBody>
          <a:bodyPr wrap="square" rtlCol="0">
            <a:spAutoFit/>
          </a:bodyPr>
          <a:lstStyle/>
          <a:p>
            <a:pPr algn="ctr"/>
            <a:r>
              <a:rPr lang="en-US" sz="5400" dirty="0"/>
              <a:t>Calculate the pH of a 2.96 x 10</a:t>
            </a:r>
            <a:r>
              <a:rPr lang="en-US" sz="5400" baseline="30000" dirty="0"/>
              <a:t>-4</a:t>
            </a:r>
            <a:r>
              <a:rPr lang="en-US" sz="5400" dirty="0"/>
              <a:t> </a:t>
            </a:r>
            <a:r>
              <a:rPr lang="en-US" sz="5400" dirty="0" err="1"/>
              <a:t>mol</a:t>
            </a:r>
            <a:r>
              <a:rPr lang="en-US" sz="5400" dirty="0"/>
              <a:t> L</a:t>
            </a:r>
            <a:r>
              <a:rPr lang="en-US" sz="5400" baseline="30000" dirty="0"/>
              <a:t>-1</a:t>
            </a:r>
            <a:r>
              <a:rPr lang="en-US" sz="5400" dirty="0"/>
              <a:t> solution of potassium hydroxide (KOH).  </a:t>
            </a: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400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19" y="1692276"/>
            <a:ext cx="8090761" cy="2136521"/>
          </a:xfrm>
          <a:prstGeom prst="rect">
            <a:avLst/>
          </a:prstGeom>
        </p:spPr>
      </p:pic>
    </p:spTree>
    <p:extLst>
      <p:ext uri="{BB962C8B-B14F-4D97-AF65-F5344CB8AC3E}">
        <p14:creationId xmlns:p14="http://schemas.microsoft.com/office/powerpoint/2010/main" val="45695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- 500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pPr algn="ctr"/>
            <a:r>
              <a:rPr lang="en-US" sz="3600" dirty="0"/>
              <a:t>How it is possible that both ethanoic acid (CH</a:t>
            </a:r>
            <a:r>
              <a:rPr lang="en-US" sz="3600" baseline="-25000" dirty="0"/>
              <a:t>3</a:t>
            </a:r>
            <a:r>
              <a:rPr lang="en-US" sz="3600" dirty="0"/>
              <a:t>COOH) and nitric acid (HNO</a:t>
            </a:r>
            <a:r>
              <a:rPr lang="en-US" sz="3600" baseline="-25000" dirty="0"/>
              <a:t>3</a:t>
            </a:r>
            <a:r>
              <a:rPr lang="en-US" sz="3600" dirty="0"/>
              <a:t>) can both have the concentration of 0.200 </a:t>
            </a:r>
            <a:r>
              <a:rPr lang="en-US" sz="3600" dirty="0" err="1"/>
              <a:t>mol</a:t>
            </a:r>
            <a:r>
              <a:rPr lang="en-US" sz="3600" dirty="0"/>
              <a:t> L</a:t>
            </a:r>
            <a:r>
              <a:rPr lang="en-US" sz="3600" baseline="30000" dirty="0"/>
              <a:t>-1</a:t>
            </a:r>
            <a:r>
              <a:rPr lang="en-US" sz="3600" dirty="0"/>
              <a:t>, but different pH values? </a:t>
            </a:r>
          </a:p>
          <a:p>
            <a:pPr algn="ctr"/>
            <a:endParaRPr lang="en-US" sz="3600" dirty="0"/>
          </a:p>
          <a:p>
            <a:pPr algn="ctr"/>
            <a:r>
              <a:rPr lang="en-US" sz="3600" dirty="0"/>
              <a:t>Which would have the higher pH and why? </a:t>
            </a:r>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Acids &amp; Bases – 500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4031873"/>
          </a:xfrm>
          <a:prstGeom prst="rect">
            <a:avLst/>
          </a:prstGeom>
          <a:noFill/>
        </p:spPr>
        <p:txBody>
          <a:bodyPr wrap="square" rtlCol="0">
            <a:spAutoFit/>
          </a:bodyPr>
          <a:lstStyle/>
          <a:p>
            <a:pPr algn="ctr"/>
            <a:r>
              <a:rPr lang="en-US" sz="3200" dirty="0"/>
              <a:t>In theory, since they both have the same concentration, they should both have the same hydronium concentration. However, nitric acid fully dissociates and ethanoic acid does not. This limits the concentration of hydronium in the ethanoic acid, giving it a higher pH than nitric acid. </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281940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FINAL JEOPARDY</a:t>
            </a:r>
          </a:p>
        </p:txBody>
      </p:sp>
      <p:sp>
        <p:nvSpPr>
          <p:cNvPr id="4" name="TextBox 3"/>
          <p:cNvSpPr txBox="1"/>
          <p:nvPr/>
        </p:nvSpPr>
        <p:spPr>
          <a:xfrm>
            <a:off x="246484" y="2740513"/>
            <a:ext cx="8662948" cy="2308324"/>
          </a:xfrm>
          <a:prstGeom prst="rect">
            <a:avLst/>
          </a:prstGeom>
          <a:noFill/>
        </p:spPr>
        <p:txBody>
          <a:bodyPr wrap="none" rtlCol="0">
            <a:spAutoFit/>
          </a:bodyPr>
          <a:lstStyle/>
          <a:p>
            <a:pPr algn="ctr"/>
            <a:r>
              <a:rPr lang="en-US" sz="4800" dirty="0"/>
              <a:t>CATEGORY: Rate of Reaction</a:t>
            </a:r>
          </a:p>
          <a:p>
            <a:pPr algn="ctr"/>
            <a:endParaRPr lang="en-US" sz="4800" dirty="0"/>
          </a:p>
          <a:p>
            <a:pPr algn="ctr"/>
            <a:r>
              <a:rPr lang="en-US" sz="2400" dirty="0"/>
              <a:t>You can bet anywhere between 0 and 500 points. </a:t>
            </a:r>
          </a:p>
          <a:p>
            <a:pPr algn="ctr"/>
            <a:r>
              <a:rPr lang="en-US" sz="2400" dirty="0"/>
              <a:t>But remember, if you’re wrong, you lose what you bet.</a:t>
            </a:r>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FINAL JEOPARDY</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pPr algn="ctr"/>
            <a:r>
              <a:rPr lang="en-US" sz="2800" dirty="0"/>
              <a:t>An experiment was carried out testing the effect of acid temperature on the rate of reaction with magnesium. </a:t>
            </a:r>
          </a:p>
          <a:p>
            <a:pPr algn="ctr"/>
            <a:endParaRPr lang="en-US" sz="2800" dirty="0"/>
          </a:p>
          <a:p>
            <a:pPr algn="ctr"/>
            <a:r>
              <a:rPr lang="en-US" sz="2800" dirty="0"/>
              <a:t>One was carried out at 25 ⁰C and the other at 50 ⁰C.</a:t>
            </a:r>
          </a:p>
          <a:p>
            <a:pPr algn="ctr"/>
            <a:br>
              <a:rPr lang="en-US" sz="2800" dirty="0"/>
            </a:br>
            <a:r>
              <a:rPr lang="en-US" sz="2800" dirty="0"/>
              <a:t>Draw a graph comparing the rate of hydrogen gas production. </a:t>
            </a:r>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FINAL JEOPARDY</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2"/>
          <a:stretch>
            <a:fillRect/>
          </a:stretch>
        </p:blipFill>
        <p:spPr>
          <a:xfrm>
            <a:off x="612630" y="1547518"/>
            <a:ext cx="7918739" cy="4696120"/>
          </a:xfrm>
          <a:prstGeom prst="rect">
            <a:avLst/>
          </a:prstGeom>
        </p:spPr>
      </p:pic>
    </p:spTree>
    <p:extLst>
      <p:ext uri="{BB962C8B-B14F-4D97-AF65-F5344CB8AC3E}">
        <p14:creationId xmlns:p14="http://schemas.microsoft.com/office/powerpoint/2010/main" val="94164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- 200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554545"/>
          </a:xfrm>
          <a:prstGeom prst="rect">
            <a:avLst/>
          </a:prstGeom>
          <a:noFill/>
        </p:spPr>
        <p:txBody>
          <a:bodyPr wrap="square" rtlCol="0">
            <a:spAutoFit/>
          </a:bodyPr>
          <a:lstStyle/>
          <a:p>
            <a:pPr algn="ctr"/>
            <a:r>
              <a:rPr lang="en-US" sz="8000" dirty="0"/>
              <a:t>What is the shape of BF</a:t>
            </a:r>
            <a:r>
              <a:rPr lang="en-US" sz="8000" baseline="-25000" dirty="0"/>
              <a:t>3</a:t>
            </a:r>
            <a:r>
              <a:rPr lang="en-US" sz="8000" dirty="0"/>
              <a:t>?</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200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a:t>Trigonal planar</a:t>
            </a:r>
          </a:p>
        </p:txBody>
      </p:sp>
      <p:pic>
        <p:nvPicPr>
          <p:cNvPr id="6" name="Picture 5">
            <a:hlinkClick r:id="rId3" action="ppaction://hlinksldjump"/>
          </p:cNvPr>
          <p:cNvPicPr>
            <a:picLocks noChangeAspect="1"/>
          </p:cNvPicPr>
          <p:nvPr/>
        </p:nvPicPr>
        <p:blipFill>
          <a:blip r:embed="rId4">
            <a:duotone>
              <a:prstClr val="black"/>
              <a:srgbClr val="F6F2FF">
                <a:tint val="45000"/>
                <a:satMod val="400000"/>
              </a:srgbClr>
            </a:duotone>
          </a:blip>
          <a:stretch>
            <a:fillRect/>
          </a:stretch>
        </p:blipFill>
        <p:spPr>
          <a:xfrm>
            <a:off x="8186405" y="5908842"/>
            <a:ext cx="749974" cy="748632"/>
          </a:xfrm>
          <a:prstGeom prst="rect">
            <a:avLst/>
          </a:prstGeom>
        </p:spPr>
      </p:pic>
      <p:pic>
        <p:nvPicPr>
          <p:cNvPr id="3074" name="Picture 2" descr="Image result for BF3 sh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993" y="3283669"/>
            <a:ext cx="28956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- 300</a:t>
            </a: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862322"/>
          </a:xfrm>
          <a:prstGeom prst="rect">
            <a:avLst/>
          </a:prstGeom>
          <a:noFill/>
        </p:spPr>
        <p:txBody>
          <a:bodyPr wrap="square" rtlCol="0">
            <a:spAutoFit/>
          </a:bodyPr>
          <a:lstStyle/>
          <a:p>
            <a:pPr algn="ctr"/>
            <a:r>
              <a:rPr lang="en-US" sz="6000" dirty="0"/>
              <a:t>What would the bond angle and shape be for H</a:t>
            </a:r>
            <a:r>
              <a:rPr lang="en-US" sz="6000" baseline="-25000" dirty="0"/>
              <a:t>2</a:t>
            </a:r>
            <a:r>
              <a:rPr lang="en-US" sz="6000" dirty="0"/>
              <a:t>S? </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Lewis Structure, Shape &amp; Polarity – 300</a:t>
            </a: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123658"/>
          </a:xfrm>
          <a:prstGeom prst="rect">
            <a:avLst/>
          </a:prstGeom>
          <a:noFill/>
        </p:spPr>
        <p:txBody>
          <a:bodyPr wrap="square" rtlCol="0">
            <a:spAutoFit/>
          </a:bodyPr>
          <a:lstStyle/>
          <a:p>
            <a:pPr algn="ctr"/>
            <a:r>
              <a:rPr lang="en-US" sz="6600" dirty="0"/>
              <a:t>Bond angle = 109.5⁰</a:t>
            </a:r>
          </a:p>
          <a:p>
            <a:pPr algn="ctr"/>
            <a:r>
              <a:rPr lang="en-US" sz="6600" dirty="0"/>
              <a:t>Shape = Bent </a:t>
            </a:r>
          </a:p>
        </p:txBody>
      </p:sp>
      <p:pic>
        <p:nvPicPr>
          <p:cNvPr id="6" name="Picture 5">
            <a:hlinkClick r:id="rId3" action="ppaction://hlinksldjump"/>
          </p:cNvPr>
          <p:cNvPicPr>
            <a:picLocks noChangeAspect="1"/>
          </p:cNvPicPr>
          <p:nvPr/>
        </p:nvPicPr>
        <p:blipFill>
          <a:blip r:embed="rId4">
            <a:duotone>
              <a:prstClr val="black"/>
              <a:srgbClr val="F6F2FF">
                <a:tint val="45000"/>
                <a:satMod val="400000"/>
              </a:srgbClr>
            </a:duotone>
          </a:blip>
          <a:stretch>
            <a:fillRect/>
          </a:stretch>
        </p:blipFill>
        <p:spPr>
          <a:xfrm>
            <a:off x="8186405" y="5908842"/>
            <a:ext cx="749974" cy="748632"/>
          </a:xfrm>
          <a:prstGeom prst="rect">
            <a:avLst/>
          </a:prstGeom>
        </p:spPr>
      </p:pic>
      <p:pic>
        <p:nvPicPr>
          <p:cNvPr id="4098" name="Picture 2" descr="Image result for H2S shape bond 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823" y="4100178"/>
            <a:ext cx="4177050" cy="234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9005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1664</Words>
  <Application>Microsoft Macintosh PowerPoint</Application>
  <PresentationFormat>On-screen Show (4:3)</PresentationFormat>
  <Paragraphs>215</Paragraphs>
  <Slides>56</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Comic Sans MS</vt:lpstr>
      <vt:lpstr>Office Theme</vt:lpstr>
      <vt:lpstr>Whainga/LI: Process &amp; communicate L2 Chemistry information by completing Jeopardy to reflect on the material you do &amp; don’t understand</vt:lpstr>
      <vt:lpstr>PowerPoint Presentation</vt:lpstr>
      <vt:lpstr>PowerPoint Presentation</vt:lpstr>
      <vt:lpstr>Lewis Structure, Shape &amp; Polarity - 100</vt:lpstr>
      <vt:lpstr>Lewis Structure, Shape &amp; Polarity – 100</vt:lpstr>
      <vt:lpstr>Lewis Structure, Shape &amp; Polarity - 200</vt:lpstr>
      <vt:lpstr>Lewis Structure, Shape &amp; Polarity – 200</vt:lpstr>
      <vt:lpstr>Lewis Structure, Shape &amp; Polarity - 300</vt:lpstr>
      <vt:lpstr>Lewis Structure, Shape &amp; Polarity – 300</vt:lpstr>
      <vt:lpstr>Lewis Structure, Shape &amp; Polarity - 400</vt:lpstr>
      <vt:lpstr>Lewis Structure, Shape &amp; Polarity – 400</vt:lpstr>
      <vt:lpstr>Lewis Structure, Shape &amp; Polarity - 500</vt:lpstr>
      <vt:lpstr>Lewis Structure, Shape &amp; Polarity – 500</vt:lpstr>
      <vt:lpstr>Enthalpy and Solids - 100</vt:lpstr>
      <vt:lpstr>Enthalpy and Solids – 100</vt:lpstr>
      <vt:lpstr>Enthalpy and Solids - 200</vt:lpstr>
      <vt:lpstr>Enthalpy and Solids – 200</vt:lpstr>
      <vt:lpstr>Enthalpy and Solids - 300</vt:lpstr>
      <vt:lpstr>Enthalpy and Solids – 300</vt:lpstr>
      <vt:lpstr>Enthalpy and Solids - 400</vt:lpstr>
      <vt:lpstr>Enthalpy and Solids – 400</vt:lpstr>
      <vt:lpstr>Enthalpy and Solids - 500</vt:lpstr>
      <vt:lpstr>Enthalpy and Solids – 500</vt:lpstr>
      <vt:lpstr>Organic - 100</vt:lpstr>
      <vt:lpstr>Organic – 100</vt:lpstr>
      <vt:lpstr>Organic - 200</vt:lpstr>
      <vt:lpstr>Organic – 200</vt:lpstr>
      <vt:lpstr>Organic - 300</vt:lpstr>
      <vt:lpstr>Organic – 300</vt:lpstr>
      <vt:lpstr>Organic – 400</vt:lpstr>
      <vt:lpstr>Organic – 400</vt:lpstr>
      <vt:lpstr>Organic - 500</vt:lpstr>
      <vt:lpstr>Organic – 500</vt:lpstr>
      <vt:lpstr>Equilibrium - 100</vt:lpstr>
      <vt:lpstr>Equilibrium – 100</vt:lpstr>
      <vt:lpstr>Equilibrium - 200</vt:lpstr>
      <vt:lpstr>Equilibrium – 200</vt:lpstr>
      <vt:lpstr>Equilibrium - 300</vt:lpstr>
      <vt:lpstr>Equilibrium – 300</vt:lpstr>
      <vt:lpstr>Equilibrium - 400</vt:lpstr>
      <vt:lpstr>Equilibrium – 400</vt:lpstr>
      <vt:lpstr>Equilibrium - 500</vt:lpstr>
      <vt:lpstr>Equilibrium – 500</vt:lpstr>
      <vt:lpstr>Acids &amp; Bases - 100</vt:lpstr>
      <vt:lpstr>Acids &amp; Bases – 100</vt:lpstr>
      <vt:lpstr>Acids &amp; Bases - 200</vt:lpstr>
      <vt:lpstr>Acids &amp; Bases – 200</vt:lpstr>
      <vt:lpstr>Acids &amp; Bases - 300</vt:lpstr>
      <vt:lpstr>Acids &amp; Bases – 300</vt:lpstr>
      <vt:lpstr>Acids &amp; Bases - 400</vt:lpstr>
      <vt:lpstr>Acids &amp; Bases – 400</vt:lpstr>
      <vt:lpstr>Acids &amp; Bases - 500</vt:lpstr>
      <vt:lpstr>Acids &amp; Bases – 500</vt:lpstr>
      <vt:lpstr>FINAL JEOPARDY</vt:lpstr>
      <vt:lpstr>FINAL JEOPARDY</vt:lpstr>
      <vt:lpstr>FINAL JEOPARDY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Mikhal Stone</cp:lastModifiedBy>
  <cp:revision>39</cp:revision>
  <dcterms:created xsi:type="dcterms:W3CDTF">2012-12-01T10:13:02Z</dcterms:created>
  <dcterms:modified xsi:type="dcterms:W3CDTF">2025-10-08T18:07:58Z</dcterms:modified>
</cp:coreProperties>
</file>